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4" r:id="rId8"/>
    <p:sldId id="263" r:id="rId9"/>
    <p:sldId id="265"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E30FB6"/>
    <a:srgbClr val="5A0648"/>
    <a:srgbClr val="FF006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7D653-5DFD-4180-8B31-F03EE72CC9B3}" type="datetimeFigureOut">
              <a:rPr lang="ru-RU" smtClean="0"/>
              <a:pPr/>
              <a:t>06.10.2022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483EC-76DD-4A7B-9B2C-4552D674C5C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DC483EC-76DD-4A7B-9B2C-4552D674C5CA}"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06.10.2022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06.10.2022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yandex.ru/search/?text=%D0%BF%D1%80%D0%BE%D0%B8%D0%B7%D0%B2%D0%BE%D0%B4%D0%B8%D1%82%D0%B5%D0%BB%D1%8C%D0%BD%D0%BE%D1%81%D1%82%D1%8C%20%D1%82%D1%80%D1%83%D0%B4%D0%B0%20%D0%BA%D0%B0%D1%80%D1%82%D0%B8%D0%BD%D0%BA%D0%B8&amp;lr=10828&amp;clid=2233626&amp;src=suggest_Per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yandex.ru/images/search?text=%D0%B7%D0%B5%D0%BC%D0%BB%D0%B5%D0%BA%D0%BE%D0%BF%D1%8B%20%D1%80%D0%BE%D1%8E%D1%82%20%D0%B7%D0%B5%D0%BC%D0%BB%D1%8E&amp;lr=10828" TargetMode="External"/><Relationship Id="rId5" Type="http://schemas.openxmlformats.org/officeDocument/2006/relationships/hyperlink" Target="https://yandex.ru/images/search?text=%D0%B4%D0%B2%D0%B0%20%D1%8D%D0%BA%D1%81%D0%BA%D0%B0%D0%B2%D0%B0%D1%82%D0%BE%D1%80%D0%B0%20%D0%BA%D0%BE%D0%BF%D0%B0%D1%8E%D1%82%20%D0%B7%D0%B5%D0%BC%D0%BB%D1%8E%20%D0%BA%D0%B0%D1%80%D1%82%D0%B8%D0%BD%D0%BA%D0%B8&amp;lr=10828" TargetMode="External"/><Relationship Id="rId4" Type="http://schemas.openxmlformats.org/officeDocument/2006/relationships/hyperlink" Target="https://yandex.ru/images/search?text=%D0%BF%D0%BE%D0%BD%D1%8F%D1%82%D0%B8%D0%B5%20%D1%81%D0%BA%D0%BE%D1%80%D0%BE%D1%81%D1%82%D0%B8%20%D0%B2%20%D0%BC%D0%B0%D1%82%D0%B5%D0%BC%D0%B0%D1%82%D0%B8%D0%BA%D0%B5&amp;stype=image&amp;lr=10828&amp;source=wi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47664" y="3140968"/>
            <a:ext cx="6112768" cy="1600200"/>
          </a:xfrm>
        </p:spPr>
        <p:txBody>
          <a:bodyPr/>
          <a:lstStyle/>
          <a:p>
            <a:r>
              <a:rPr lang="ru-RU" b="1" dirty="0" smtClean="0">
                <a:solidFill>
                  <a:srgbClr val="002060"/>
                </a:solidFill>
                <a:latin typeface="+mj-lt"/>
              </a:rPr>
              <a:t>Автор: Шаталова Светлана Николаевна, учитель физики и математики</a:t>
            </a:r>
            <a:endParaRPr lang="ru-RU" b="1" dirty="0">
              <a:solidFill>
                <a:srgbClr val="002060"/>
              </a:solidFill>
              <a:latin typeface="+mj-lt"/>
            </a:endParaRPr>
          </a:p>
        </p:txBody>
      </p:sp>
      <p:sp>
        <p:nvSpPr>
          <p:cNvPr id="2" name="Заголовок 1"/>
          <p:cNvSpPr>
            <a:spLocks noGrp="1"/>
          </p:cNvSpPr>
          <p:nvPr>
            <p:ph type="ctrTitle"/>
          </p:nvPr>
        </p:nvSpPr>
        <p:spPr>
          <a:xfrm>
            <a:off x="2195736" y="1505930"/>
            <a:ext cx="6491064" cy="1470025"/>
          </a:xfrm>
        </p:spPr>
        <p:txBody>
          <a:bodyPr/>
          <a:lstStyle/>
          <a:p>
            <a:r>
              <a:rPr lang="ru-RU" dirty="0" smtClean="0"/>
              <a:t>Значение понятия «скорость» в математике</a:t>
            </a:r>
            <a:endParaRPr lang="ru-RU" dirty="0"/>
          </a:p>
        </p:txBody>
      </p:sp>
      <p:pic>
        <p:nvPicPr>
          <p:cNvPr id="4" name="Рисунок 3" descr="https://kurspresent.ru/assets/images/resources/168/stick-figure-backhoe-500-clr-11169.gif"/>
          <p:cNvPicPr/>
          <p:nvPr/>
        </p:nvPicPr>
        <p:blipFill>
          <a:blip r:embed="rId2" cstate="print"/>
          <a:srcRect/>
          <a:stretch>
            <a:fillRect/>
          </a:stretch>
        </p:blipFill>
        <p:spPr bwMode="auto">
          <a:xfrm>
            <a:off x="179512" y="4365104"/>
            <a:ext cx="2880320" cy="2259632"/>
          </a:xfrm>
          <a:prstGeom prst="roundRect">
            <a:avLst>
              <a:gd name="adj" fmla="val 8594"/>
            </a:avLst>
          </a:prstGeom>
          <a:solidFill>
            <a:srgbClr val="FFFFFF">
              <a:shade val="85000"/>
            </a:srgbClr>
          </a:solidFill>
          <a:ln>
            <a:solidFill>
              <a:srgbClr val="C00000"/>
            </a:solidFill>
          </a:ln>
          <a:effectLst>
            <a:reflection blurRad="12700" stA="38000" endPos="28000" dist="5000" dir="5400000" sy="-100000" algn="bl" rotWithShape="0"/>
          </a:effectLst>
        </p:spPr>
      </p:pic>
      <p:pic>
        <p:nvPicPr>
          <p:cNvPr id="5" name="Рисунок 4" descr="http://s4.rimg.info/75ad92009fa9fcbee438507cb4272398.gif"/>
          <p:cNvPicPr/>
          <p:nvPr/>
        </p:nvPicPr>
        <p:blipFill>
          <a:blip r:embed="rId3" cstate="print"/>
          <a:srcRect/>
          <a:stretch>
            <a:fillRect/>
          </a:stretch>
        </p:blipFill>
        <p:spPr bwMode="auto">
          <a:xfrm>
            <a:off x="5076056" y="188640"/>
            <a:ext cx="3240360" cy="1152128"/>
          </a:xfrm>
          <a:prstGeom prst="rect">
            <a:avLst/>
          </a:prstGeom>
          <a:noFill/>
          <a:ln w="9525">
            <a:noFill/>
            <a:miter lim="800000"/>
            <a:headEnd/>
            <a:tailEnd/>
          </a:ln>
        </p:spPr>
      </p:pic>
      <p:pic>
        <p:nvPicPr>
          <p:cNvPr id="6" name="Рисунок 5" descr="https://99px.ru/sstorage/86/2019/03/image_861103191845048876154.gif"/>
          <p:cNvPicPr/>
          <p:nvPr/>
        </p:nvPicPr>
        <p:blipFill>
          <a:blip r:embed="rId4" cstate="print"/>
          <a:srcRect/>
          <a:stretch>
            <a:fillRect/>
          </a:stretch>
        </p:blipFill>
        <p:spPr bwMode="auto">
          <a:xfrm>
            <a:off x="3347864" y="4725144"/>
            <a:ext cx="2808312" cy="1944217"/>
          </a:xfrm>
          <a:prstGeom prst="rect">
            <a:avLst/>
          </a:prstGeom>
          <a:noFill/>
          <a:ln w="9525">
            <a:solidFill>
              <a:srgbClr val="C00000"/>
            </a:solidFill>
            <a:miter lim="800000"/>
            <a:headEnd/>
            <a:tailEnd/>
          </a:ln>
        </p:spPr>
      </p:pic>
      <p:pic>
        <p:nvPicPr>
          <p:cNvPr id="7" name="Рисунок 6" descr="https://demiart.ru/forum/uploads1/post-68598-1207742088.gif"/>
          <p:cNvPicPr/>
          <p:nvPr/>
        </p:nvPicPr>
        <p:blipFill>
          <a:blip r:embed="rId5" cstate="print"/>
          <a:srcRect/>
          <a:stretch>
            <a:fillRect/>
          </a:stretch>
        </p:blipFill>
        <p:spPr bwMode="auto">
          <a:xfrm>
            <a:off x="6372200" y="4437112"/>
            <a:ext cx="2592288" cy="2227337"/>
          </a:xfrm>
          <a:prstGeom prst="rect">
            <a:avLst/>
          </a:prstGeom>
          <a:noFill/>
          <a:ln w="9525">
            <a:solidFill>
              <a:srgbClr val="C00000"/>
            </a:solidFill>
            <a:miter lim="800000"/>
            <a:headEnd/>
            <a:tailEnd/>
          </a:ln>
        </p:spPr>
      </p:pic>
      <p:pic>
        <p:nvPicPr>
          <p:cNvPr id="8" name="Рисунок 7" descr="https://otvet.imgsmail.ru/download/12850878_2f57e1bc388990d1f84a322a4f39fcbf_800.gif"/>
          <p:cNvPicPr/>
          <p:nvPr/>
        </p:nvPicPr>
        <p:blipFill>
          <a:blip r:embed="rId6" cstate="print"/>
          <a:srcRect/>
          <a:stretch>
            <a:fillRect/>
          </a:stretch>
        </p:blipFill>
        <p:spPr bwMode="auto">
          <a:xfrm>
            <a:off x="0" y="0"/>
            <a:ext cx="2555776" cy="3333750"/>
          </a:xfrm>
          <a:prstGeom prst="rect">
            <a:avLst/>
          </a:prstGeom>
          <a:noFill/>
          <a:ln w="9525">
            <a:noFill/>
            <a:miter lim="800000"/>
            <a:headEnd/>
            <a:tailEnd/>
          </a:ln>
        </p:spPr>
      </p:pic>
    </p:spTree>
  </p:cSld>
  <p:clrMapOvr>
    <a:masterClrMapping/>
  </p:clrMapOvr>
  <p:transition advTm="1004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User\Downloads\57da82fa40c0883b3b8c9bbc_5a726bdb256c9.jpg"/>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2" name="Заголовок 1"/>
          <p:cNvSpPr>
            <a:spLocks noGrp="1"/>
          </p:cNvSpPr>
          <p:nvPr>
            <p:ph type="title"/>
          </p:nvPr>
        </p:nvSpPr>
        <p:spPr>
          <a:xfrm>
            <a:off x="467544" y="274638"/>
            <a:ext cx="3240360" cy="562074"/>
          </a:xfrm>
        </p:spPr>
        <p:txBody>
          <a:bodyPr>
            <a:normAutofit/>
          </a:bodyPr>
          <a:lstStyle/>
          <a:p>
            <a:pPr algn="ctr"/>
            <a:r>
              <a:rPr lang="ru-RU" sz="2400" b="1" u="sng" dirty="0" smtClean="0">
                <a:solidFill>
                  <a:srgbClr val="C00000"/>
                </a:solidFill>
              </a:rPr>
              <a:t>Задача №3</a:t>
            </a:r>
            <a:endParaRPr lang="ru-RU" sz="2400" b="1" u="sng" dirty="0">
              <a:solidFill>
                <a:srgbClr val="C00000"/>
              </a:solidFill>
            </a:endParaRPr>
          </a:p>
        </p:txBody>
      </p:sp>
      <p:sp>
        <p:nvSpPr>
          <p:cNvPr id="3" name="Содержимое 2"/>
          <p:cNvSpPr>
            <a:spLocks noGrp="1"/>
          </p:cNvSpPr>
          <p:nvPr>
            <p:ph sz="quarter" idx="1"/>
          </p:nvPr>
        </p:nvSpPr>
        <p:spPr>
          <a:xfrm>
            <a:off x="179512" y="980728"/>
            <a:ext cx="3744416" cy="2592288"/>
          </a:xfrm>
        </p:spPr>
        <p:txBody>
          <a:bodyPr/>
          <a:lstStyle/>
          <a:p>
            <a:pPr algn="just">
              <a:buNone/>
            </a:pPr>
            <a:r>
              <a:rPr lang="ru-RU" dirty="0" smtClean="0">
                <a:latin typeface="+mj-lt"/>
              </a:rPr>
              <a:t>      Бригада выпускает за смену 1440 деталей. Сколько деталей в минуту изготавливает бригада, если рабочая смена составляет 8 ч?</a:t>
            </a:r>
            <a:endParaRPr lang="ru-RU" dirty="0">
              <a:latin typeface="+mj-lt"/>
            </a:endParaRPr>
          </a:p>
        </p:txBody>
      </p:sp>
      <p:pic>
        <p:nvPicPr>
          <p:cNvPr id="7" name="Рисунок 6" descr="https://newsgomel.by/sites/default/files/imgs_1/img_8491_0.jpg"/>
          <p:cNvPicPr/>
          <p:nvPr/>
        </p:nvPicPr>
        <p:blipFill>
          <a:blip r:embed="rId3" cstate="print"/>
          <a:srcRect/>
          <a:stretch>
            <a:fillRect/>
          </a:stretch>
        </p:blipFill>
        <p:spPr bwMode="auto">
          <a:xfrm>
            <a:off x="4355976" y="332656"/>
            <a:ext cx="4536504" cy="3096344"/>
          </a:xfrm>
          <a:prstGeom prst="rect">
            <a:avLst/>
          </a:prstGeom>
          <a:ln>
            <a:noFill/>
          </a:ln>
          <a:effectLst>
            <a:softEdge rad="112500"/>
          </a:effectLst>
        </p:spPr>
      </p:pic>
      <p:pic>
        <p:nvPicPr>
          <p:cNvPr id="4" name="Picture 2"/>
          <p:cNvPicPr>
            <a:picLocks noGrp="1" noChangeAspect="1" noChangeArrowheads="1"/>
          </p:cNvPicPr>
          <p:nvPr>
            <p:ph sz="quarter" idx="2"/>
          </p:nvPr>
        </p:nvPicPr>
        <p:blipFill>
          <a:blip r:embed="rId4" cstate="print"/>
          <a:srcRect/>
          <a:stretch>
            <a:fillRect/>
          </a:stretch>
        </p:blipFill>
        <p:spPr bwMode="auto">
          <a:xfrm>
            <a:off x="3563888" y="3573016"/>
            <a:ext cx="5328592" cy="3024336"/>
          </a:xfrm>
          <a:prstGeom prst="rect">
            <a:avLst/>
          </a:prstGeom>
          <a:noFill/>
          <a:ln w="9525">
            <a:noFill/>
            <a:miter lim="800000"/>
            <a:headEnd/>
            <a:tailEnd/>
          </a:ln>
          <a:effectLst/>
        </p:spPr>
      </p:pic>
      <p:pic>
        <p:nvPicPr>
          <p:cNvPr id="10" name="Рисунок 9" descr="D:\Первушин\IMG_1003.JPG"/>
          <p:cNvPicPr/>
          <p:nvPr/>
        </p:nvPicPr>
        <p:blipFill>
          <a:blip r:embed="rId5" cstate="print"/>
          <a:srcRect l="32847" t="25356" b="11407"/>
          <a:stretch>
            <a:fillRect/>
          </a:stretch>
        </p:blipFill>
        <p:spPr bwMode="auto">
          <a:xfrm rot="5400000">
            <a:off x="-72516" y="3969060"/>
            <a:ext cx="2952328" cy="2160240"/>
          </a:xfrm>
          <a:prstGeom prst="rect">
            <a:avLst/>
          </a:prstGeom>
          <a:ln>
            <a:noFill/>
          </a:ln>
          <a:effectLst>
            <a:softEdge rad="112500"/>
          </a:effectLst>
        </p:spPr>
      </p:pic>
    </p:spTree>
  </p:cSld>
  <p:clrMapOvr>
    <a:masterClrMapping/>
  </p:clrMapOvr>
  <p:transition advTm="1746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57da82fa40c0883b3b8c9bbc_5a726bdb256c9.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914400" y="274638"/>
            <a:ext cx="7772400" cy="850106"/>
          </a:xfrm>
        </p:spPr>
        <p:txBody>
          <a:bodyPr>
            <a:normAutofit fontScale="90000"/>
          </a:bodyPr>
          <a:lstStyle/>
          <a:p>
            <a:pPr algn="ctr"/>
            <a:r>
              <a:rPr lang="ru-RU" sz="2400" b="1" dirty="0" smtClean="0">
                <a:solidFill>
                  <a:srgbClr val="C00000"/>
                </a:solidFill>
              </a:rPr>
              <a:t>Используемые  интернет – ресурсы.</a:t>
            </a:r>
            <a:br>
              <a:rPr lang="ru-RU" sz="2400" b="1" dirty="0" smtClean="0">
                <a:solidFill>
                  <a:srgbClr val="C00000"/>
                </a:solidFill>
              </a:rPr>
            </a:br>
            <a:endParaRPr lang="ru-RU" sz="2400" b="1" dirty="0">
              <a:solidFill>
                <a:srgbClr val="C00000"/>
              </a:solidFill>
            </a:endParaRPr>
          </a:p>
        </p:txBody>
      </p:sp>
      <p:sp>
        <p:nvSpPr>
          <p:cNvPr id="3" name="Содержимое 2"/>
          <p:cNvSpPr>
            <a:spLocks noGrp="1"/>
          </p:cNvSpPr>
          <p:nvPr>
            <p:ph sz="quarter" idx="1"/>
          </p:nvPr>
        </p:nvSpPr>
        <p:spPr>
          <a:xfrm>
            <a:off x="323528" y="1052736"/>
            <a:ext cx="8640960" cy="5805264"/>
          </a:xfrm>
        </p:spPr>
        <p:txBody>
          <a:bodyPr>
            <a:normAutofit fontScale="70000" lnSpcReduction="20000"/>
          </a:bodyPr>
          <a:lstStyle/>
          <a:p>
            <a:r>
              <a:rPr lang="ru-RU" b="1" dirty="0" smtClean="0">
                <a:solidFill>
                  <a:srgbClr val="002060"/>
                </a:solidFill>
              </a:rPr>
              <a:t>https://spravochnick.ru/ekonomika/edinicy_izmereniya_proizvoditelnosti_truda/</a:t>
            </a:r>
            <a:endParaRPr lang="ru-RU" dirty="0" smtClean="0">
              <a:solidFill>
                <a:srgbClr val="002060"/>
              </a:solidFill>
            </a:endParaRPr>
          </a:p>
          <a:p>
            <a:pPr lvl="0"/>
            <a:r>
              <a:rPr lang="ru-RU" b="1" u="sng" dirty="0" smtClean="0">
                <a:solidFill>
                  <a:srgbClr val="002060"/>
                </a:solidFill>
                <a:hlinkClick r:id="rId4"/>
              </a:rPr>
              <a:t>https://yandex.ru/images/search?text=%D0%BF%D0%BE%D0%BD%D1%8F%D1%82%D0%B8%D0%B5%20%D1%81%D0%BA%D0%BE%D1%80%D0%BE%D1%81%D1%82%D0%B8%20%D0%B2%20%D0%BC%D0%B0%D1%82%D0%B5%D0%BC%D0%B0%D1%82%D0%B8%D0%BA%D0%B5&amp;stype=image&amp;lr=10828&amp;source=wiz</a:t>
            </a:r>
            <a:r>
              <a:rPr lang="ru-RU" b="1" dirty="0" smtClean="0">
                <a:solidFill>
                  <a:srgbClr val="002060"/>
                </a:solidFill>
              </a:rPr>
              <a:t> </a:t>
            </a:r>
            <a:endParaRPr lang="ru-RU" dirty="0" smtClean="0">
              <a:solidFill>
                <a:srgbClr val="002060"/>
              </a:solidFill>
            </a:endParaRPr>
          </a:p>
          <a:p>
            <a:pPr lvl="0"/>
            <a:r>
              <a:rPr lang="ru-RU" b="1" u="sng" dirty="0" smtClean="0">
                <a:solidFill>
                  <a:srgbClr val="002060"/>
                </a:solidFill>
                <a:hlinkClick r:id="rId5"/>
              </a:rPr>
              <a:t>https://yandex.ru/images/search?text=%D0%B4%D0%B2%D0%B0%20%D1%8D%D0%BA%D1%81%D0%BA%D0%B0%D0%B2%D0%B0%D1%82%D0%BE%D1%80%D0%B0%20%D0%BA%D0%BE%D0%BF%D0%B0%D1%8E%D1%82%20%D0%B7%D0%B5%D0%BC%D0%BB%D1%8E%20%D0%BA%D0%B0%D1%80%D1%82%D0%B8%D0%BD%D0%BA%D0%B8&amp;lr=10828</a:t>
            </a:r>
            <a:r>
              <a:rPr lang="ru-RU" b="1" dirty="0" smtClean="0">
                <a:solidFill>
                  <a:srgbClr val="002060"/>
                </a:solidFill>
              </a:rPr>
              <a:t> </a:t>
            </a:r>
            <a:endParaRPr lang="ru-RU" dirty="0" smtClean="0">
              <a:solidFill>
                <a:srgbClr val="002060"/>
              </a:solidFill>
            </a:endParaRPr>
          </a:p>
          <a:p>
            <a:pPr lvl="0"/>
            <a:r>
              <a:rPr lang="ru-RU" b="1" u="sng" dirty="0" smtClean="0">
                <a:solidFill>
                  <a:srgbClr val="002060"/>
                </a:solidFill>
                <a:hlinkClick r:id="rId6"/>
              </a:rPr>
              <a:t>https://yandex.ru/images/search?text=%D0%B7%D0%B5%D0%BC%D0%BB%D0%B5%D0%BA%D0%BE%D0%BF%D1%8B%20%D1%80%D0%BE%D1%8E%D1%82%20%D0%B7%D0%B5%D0%BC%D0%BB%D1%8E&amp;lr=10828</a:t>
            </a:r>
            <a:r>
              <a:rPr lang="ru-RU" b="1" dirty="0" smtClean="0">
                <a:solidFill>
                  <a:srgbClr val="002060"/>
                </a:solidFill>
              </a:rPr>
              <a:t> </a:t>
            </a:r>
            <a:endParaRPr lang="ru-RU" dirty="0" smtClean="0">
              <a:solidFill>
                <a:srgbClr val="002060"/>
              </a:solidFill>
            </a:endParaRPr>
          </a:p>
          <a:p>
            <a:pPr lvl="0"/>
            <a:r>
              <a:rPr lang="ru-RU" b="1" u="sng" dirty="0" smtClean="0">
                <a:solidFill>
                  <a:srgbClr val="002060"/>
                </a:solidFill>
                <a:hlinkClick r:id="rId7"/>
              </a:rPr>
              <a:t>https://yandex.ru/search/?text=%D0%BF%D1%80%D0%BE%D0%B8%D0%B7%D0%B2%D0%BE%D0%B4%D0%B8%D1%82%D0%B5%D0%BB%D1%8C%D0%BD%D0%BE%D1%81%D1%82%D1%8C%20%D1%82%D1%80%D1%83%D0%B4%D0%B0%20%D0%BA%D0%B0%D1%80%D1%82%D0%B8%D0%BD%D0%BA%D0%B8&amp;lr=10828&amp;clid=2233626&amp;src=suggest_Pers</a:t>
            </a:r>
            <a:r>
              <a:rPr lang="ru-RU" b="1" dirty="0" smtClean="0">
                <a:solidFill>
                  <a:srgbClr val="002060"/>
                </a:solidFill>
              </a:rPr>
              <a:t> </a:t>
            </a:r>
            <a:endParaRPr lang="ru-RU" dirty="0" smtClean="0">
              <a:solidFill>
                <a:srgbClr val="002060"/>
              </a:solidFill>
            </a:endParaRPr>
          </a:p>
          <a:p>
            <a:pPr lvl="0"/>
            <a:endParaRPr lang="ru-RU" u="sng" dirty="0" smtClean="0">
              <a:latin typeface="+mj-lt"/>
              <a:hlinkClick r:id="rId4"/>
            </a:endParaRPr>
          </a:p>
          <a:p>
            <a:pPr>
              <a:buNone/>
            </a:pPr>
            <a:endParaRPr lang="ru-RU" dirty="0"/>
          </a:p>
        </p:txBody>
      </p:sp>
    </p:spTree>
  </p:cSld>
  <p:clrMapOvr>
    <a:masterClrMapping/>
  </p:clrMapOvr>
  <p:transition advTm="7657"/>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1" y="0"/>
            <a:ext cx="9143999" cy="6864350"/>
          </a:xfrm>
          <a:prstGeom prst="rect">
            <a:avLst/>
          </a:prstGeom>
          <a:noFill/>
          <a:ln w="9525">
            <a:noFill/>
            <a:miter lim="800000"/>
            <a:headEnd/>
            <a:tailEnd/>
          </a:ln>
          <a:effectLst/>
        </p:spPr>
      </p:pic>
      <p:sp>
        <p:nvSpPr>
          <p:cNvPr id="2" name="Заголовок 1"/>
          <p:cNvSpPr>
            <a:spLocks noGrp="1"/>
          </p:cNvSpPr>
          <p:nvPr>
            <p:ph type="title"/>
          </p:nvPr>
        </p:nvSpPr>
        <p:spPr>
          <a:xfrm>
            <a:off x="2195736" y="188640"/>
            <a:ext cx="6768752" cy="2088232"/>
          </a:xfrm>
        </p:spPr>
        <p:txBody>
          <a:bodyPr>
            <a:noAutofit/>
          </a:bodyPr>
          <a:lstStyle/>
          <a:p>
            <a:pPr algn="just"/>
            <a:r>
              <a:rPr lang="ru-RU" sz="2400" dirty="0" smtClean="0">
                <a:solidFill>
                  <a:srgbClr val="002060"/>
                </a:solidFill>
              </a:rPr>
              <a:t>         Попробуйте забить в поисковую строку запрос «Определение скорости в математике», и компьютер исправно выдаст вам множество картинок с формулой, связывающей пройденный путь, скорость и время движения.</a:t>
            </a:r>
            <a:endParaRPr lang="ru-RU" sz="2400" dirty="0">
              <a:solidFill>
                <a:srgbClr val="002060"/>
              </a:solidFill>
            </a:endParaRPr>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359024" y="2249488"/>
            <a:ext cx="8784976" cy="4608512"/>
          </a:xfrm>
          <a:prstGeom prst="rect">
            <a:avLst/>
          </a:prstGeom>
          <a:ln>
            <a:noFill/>
          </a:ln>
          <a:effectLst>
            <a:softEdge rad="112500"/>
          </a:effectLst>
        </p:spPr>
      </p:pic>
      <p:sp>
        <p:nvSpPr>
          <p:cNvPr id="1028" name="AutoShape 4"/>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D:\Первушин\IMG_1005.JPG"/>
          <p:cNvPicPr/>
          <p:nvPr/>
        </p:nvPicPr>
        <p:blipFill>
          <a:blip r:embed="rId4" cstate="print"/>
          <a:srcRect l="20347" t="26831" r="18973" b="25896"/>
          <a:stretch>
            <a:fillRect/>
          </a:stretch>
        </p:blipFill>
        <p:spPr bwMode="auto">
          <a:xfrm rot="5400000">
            <a:off x="107503" y="548683"/>
            <a:ext cx="2016225" cy="1296144"/>
          </a:xfrm>
          <a:prstGeom prst="rect">
            <a:avLst/>
          </a:prstGeom>
          <a:ln>
            <a:noFill/>
          </a:ln>
          <a:effectLst>
            <a:softEdge rad="112500"/>
          </a:effectLst>
        </p:spPr>
      </p:pic>
    </p:spTree>
  </p:cSld>
  <p:clrMapOvr>
    <a:masterClrMapping/>
  </p:clrMapOvr>
  <p:transition advTm="1493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57da82fa40c0883b3b8c9bbc_5a726bdb256c9.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79512" y="260648"/>
            <a:ext cx="8712968" cy="3456384"/>
          </a:xfrm>
        </p:spPr>
        <p:txBody>
          <a:bodyPr>
            <a:noAutofit/>
          </a:bodyPr>
          <a:lstStyle/>
          <a:p>
            <a:pPr algn="just"/>
            <a:r>
              <a:rPr lang="ru-RU" sz="2400" dirty="0" smtClean="0">
                <a:solidFill>
                  <a:srgbClr val="002060"/>
                </a:solidFill>
              </a:rPr>
              <a:t>   В действительности, скорость как «</a:t>
            </a:r>
            <a:r>
              <a:rPr lang="ru-RU" sz="2400" i="1" dirty="0" smtClean="0">
                <a:solidFill>
                  <a:srgbClr val="002060"/>
                </a:solidFill>
              </a:rPr>
              <a:t>путь, пройденный в единицу времени» </a:t>
            </a:r>
            <a:r>
              <a:rPr lang="ru-RU" sz="2400" dirty="0" smtClean="0">
                <a:solidFill>
                  <a:srgbClr val="002060"/>
                </a:solidFill>
              </a:rPr>
              <a:t>в физике - лишь частный случай  более правильного определения скорости в математике – </a:t>
            </a:r>
            <a:r>
              <a:rPr lang="ru-RU" sz="2400" i="1" u="sng" dirty="0" smtClean="0">
                <a:solidFill>
                  <a:srgbClr val="C00000"/>
                </a:solidFill>
              </a:rPr>
              <a:t>работы</a:t>
            </a:r>
            <a:r>
              <a:rPr lang="ru-RU" sz="2400" u="sng" dirty="0" smtClean="0">
                <a:solidFill>
                  <a:srgbClr val="C00000"/>
                </a:solidFill>
              </a:rPr>
              <a:t>, </a:t>
            </a:r>
            <a:r>
              <a:rPr lang="ru-RU" sz="2400" i="1" u="sng" dirty="0" smtClean="0">
                <a:solidFill>
                  <a:srgbClr val="C00000"/>
                </a:solidFill>
              </a:rPr>
              <a:t>совершённой в единицу времени</a:t>
            </a:r>
            <a:r>
              <a:rPr lang="ru-RU" sz="2400" u="sng" dirty="0" smtClean="0">
                <a:solidFill>
                  <a:srgbClr val="C00000"/>
                </a:solidFill>
              </a:rPr>
              <a:t>.</a:t>
            </a:r>
            <a:r>
              <a:rPr lang="ru-RU" sz="2400" dirty="0" smtClean="0">
                <a:solidFill>
                  <a:srgbClr val="C00000"/>
                </a:solidFill>
              </a:rPr>
              <a:t> </a:t>
            </a:r>
            <a:r>
              <a:rPr lang="ru-RU" sz="2400" dirty="0" smtClean="0">
                <a:solidFill>
                  <a:srgbClr val="002060"/>
                </a:solidFill>
              </a:rPr>
              <a:t>Именно в математике, т.к. в физике  это понятие -  определение механической мощности. Если понимать под скоростью «быстроту» совершения работы, то движение людей и машин  будет восприниматься как работа по перемещению предметов в пространстве на какое-то расстояние, где работа – путь, который нужно пройти.</a:t>
            </a:r>
            <a:endParaRPr lang="ru-RU" sz="2400" dirty="0">
              <a:solidFill>
                <a:srgbClr val="002060"/>
              </a:solidFill>
            </a:endParaRPr>
          </a:p>
        </p:txBody>
      </p:sp>
      <p:sp>
        <p:nvSpPr>
          <p:cNvPr id="3" name="Содержимое 2"/>
          <p:cNvSpPr>
            <a:spLocks noGrp="1"/>
          </p:cNvSpPr>
          <p:nvPr>
            <p:ph sz="quarter" idx="1"/>
          </p:nvPr>
        </p:nvSpPr>
        <p:spPr>
          <a:xfrm>
            <a:off x="323528" y="3501008"/>
            <a:ext cx="8640960" cy="3356992"/>
          </a:xfrm>
        </p:spPr>
        <p:txBody>
          <a:bodyPr>
            <a:normAutofit/>
          </a:bodyPr>
          <a:lstStyle/>
          <a:p>
            <a:pPr>
              <a:buNone/>
            </a:pPr>
            <a:r>
              <a:rPr lang="ru-RU" sz="4800" b="1" i="1" dirty="0" smtClean="0"/>
              <a:t>                        </a:t>
            </a:r>
            <a:r>
              <a:rPr lang="en-US" sz="4800" b="1" i="1" dirty="0" smtClean="0"/>
              <a:t>                        </a:t>
            </a:r>
            <a:endParaRPr lang="ru-RU" sz="4800" b="1" i="1" dirty="0"/>
          </a:p>
        </p:txBody>
      </p:sp>
      <p:pic>
        <p:nvPicPr>
          <p:cNvPr id="8" name="Рисунок 7" descr="C:\Users\User\YandexDisk-svetlanashat4lova\Скриншоты\2021-02-13_17-20-32.png"/>
          <p:cNvPicPr/>
          <p:nvPr/>
        </p:nvPicPr>
        <p:blipFill>
          <a:blip r:embed="rId3" cstate="print">
            <a:duotone>
              <a:prstClr val="black"/>
              <a:srgbClr val="00B050">
                <a:tint val="45000"/>
                <a:satMod val="400000"/>
              </a:srgbClr>
            </a:duotone>
          </a:blip>
          <a:srcRect/>
          <a:stretch>
            <a:fillRect/>
          </a:stretch>
        </p:blipFill>
        <p:spPr bwMode="auto">
          <a:xfrm>
            <a:off x="3851920" y="5877272"/>
            <a:ext cx="2736304" cy="437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descr="https://36.img.avito.st/1280x960/4497829636.jpg"/>
          <p:cNvPicPr/>
          <p:nvPr/>
        </p:nvPicPr>
        <p:blipFill>
          <a:blip r:embed="rId4" cstate="print"/>
          <a:srcRect/>
          <a:stretch>
            <a:fillRect/>
          </a:stretch>
        </p:blipFill>
        <p:spPr bwMode="auto">
          <a:xfrm>
            <a:off x="0" y="3789040"/>
            <a:ext cx="3707904" cy="2772000"/>
          </a:xfrm>
          <a:prstGeom prst="rect">
            <a:avLst/>
          </a:prstGeom>
          <a:ln>
            <a:noFill/>
          </a:ln>
          <a:effectLst>
            <a:softEdge rad="112500"/>
          </a:effectLst>
        </p:spPr>
      </p:pic>
      <p:pic>
        <p:nvPicPr>
          <p:cNvPr id="10" name="Рисунок 9" descr="https://mtdata.ru/u2/photoCDB5/20655637006-0/original.gif"/>
          <p:cNvPicPr/>
          <p:nvPr/>
        </p:nvPicPr>
        <p:blipFill>
          <a:blip r:embed="rId5" cstate="print"/>
          <a:srcRect/>
          <a:stretch>
            <a:fillRect/>
          </a:stretch>
        </p:blipFill>
        <p:spPr bwMode="auto">
          <a:xfrm>
            <a:off x="6660232" y="3861048"/>
            <a:ext cx="2232248" cy="2564904"/>
          </a:xfrm>
          <a:prstGeom prst="rect">
            <a:avLst/>
          </a:prstGeom>
          <a:ln>
            <a:noFill/>
          </a:ln>
          <a:effectLst>
            <a:softEdge rad="112500"/>
          </a:effectLst>
        </p:spPr>
      </p:pic>
      <p:pic>
        <p:nvPicPr>
          <p:cNvPr id="11" name="Рисунок 10" descr="D:\Первушин\IMG_1006.JPG"/>
          <p:cNvPicPr/>
          <p:nvPr/>
        </p:nvPicPr>
        <p:blipFill>
          <a:blip r:embed="rId6" cstate="print"/>
          <a:srcRect l="30283" r="25694" b="3501"/>
          <a:stretch>
            <a:fillRect/>
          </a:stretch>
        </p:blipFill>
        <p:spPr bwMode="auto">
          <a:xfrm rot="5400000">
            <a:off x="4284749" y="3428218"/>
            <a:ext cx="1800200" cy="2809875"/>
          </a:xfrm>
          <a:prstGeom prst="rect">
            <a:avLst/>
          </a:prstGeom>
          <a:ln>
            <a:noFill/>
          </a:ln>
          <a:effectLst>
            <a:softEdge rad="112500"/>
          </a:effectLst>
        </p:spPr>
      </p:pic>
    </p:spTree>
  </p:cSld>
  <p:clrMapOvr>
    <a:masterClrMapping/>
  </p:clrMapOvr>
  <p:transition advTm="1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57da82fa40c0883b3b8c9bbc_5a726bdb256c9.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3491880" y="188640"/>
            <a:ext cx="5472608" cy="3240360"/>
          </a:xfrm>
        </p:spPr>
        <p:txBody>
          <a:bodyPr>
            <a:noAutofit/>
          </a:bodyPr>
          <a:lstStyle/>
          <a:p>
            <a:pPr algn="just"/>
            <a:r>
              <a:rPr lang="ru-RU" sz="2400" dirty="0" smtClean="0">
                <a:solidFill>
                  <a:srgbClr val="002060"/>
                </a:solidFill>
              </a:rPr>
              <a:t>    При таком определении скорости совместная скорость будет обозначать  не только скорость сближения или удаления двух пешеходов или автомобилей, но и скорость работы нескольких труб, заполняющих бассейн, принтеров, печатающих страницы,  маляров, красящих забор. </a:t>
            </a:r>
            <a:endParaRPr lang="ru-RU" sz="2400" dirty="0">
              <a:solidFill>
                <a:srgbClr val="002060"/>
              </a:solidFill>
            </a:endParaRPr>
          </a:p>
        </p:txBody>
      </p:sp>
      <p:pic>
        <p:nvPicPr>
          <p:cNvPr id="5" name="Содержимое 4" descr="https://thumbs.gfycat.com/WatchfulGraveDaddylonglegs-size_restricted.gif"/>
          <p:cNvPicPr>
            <a:picLocks noGrp="1"/>
          </p:cNvPicPr>
          <p:nvPr>
            <p:ph sz="quarter" idx="1"/>
          </p:nvPr>
        </p:nvPicPr>
        <p:blipFill>
          <a:blip r:embed="rId3" cstate="print"/>
          <a:srcRect/>
          <a:stretch>
            <a:fillRect/>
          </a:stretch>
        </p:blipFill>
        <p:spPr bwMode="auto">
          <a:xfrm>
            <a:off x="179512" y="3645024"/>
            <a:ext cx="4824536" cy="2780928"/>
          </a:xfrm>
          <a:prstGeom prst="rect">
            <a:avLst/>
          </a:prstGeom>
          <a:ln>
            <a:noFill/>
          </a:ln>
          <a:effectLst>
            <a:softEdge rad="112500"/>
          </a:effectLst>
        </p:spPr>
      </p:pic>
      <p:pic>
        <p:nvPicPr>
          <p:cNvPr id="6" name="Рисунок 5" descr="https://st4.depositphotos.com/4323461/22469/v/1600/depositphotos_224693634-stock-illustration-background-painters-paint-the-wall.jpg"/>
          <p:cNvPicPr/>
          <p:nvPr/>
        </p:nvPicPr>
        <p:blipFill>
          <a:blip r:embed="rId4" cstate="print"/>
          <a:srcRect l="6895" r="12453" b="10826"/>
          <a:stretch>
            <a:fillRect/>
          </a:stretch>
        </p:blipFill>
        <p:spPr bwMode="auto">
          <a:xfrm>
            <a:off x="5004048" y="3645024"/>
            <a:ext cx="3926979" cy="2765301"/>
          </a:xfrm>
          <a:prstGeom prst="rect">
            <a:avLst/>
          </a:prstGeom>
          <a:ln>
            <a:noFill/>
          </a:ln>
          <a:effectLst>
            <a:softEdge rad="112500"/>
          </a:effectLst>
        </p:spPr>
      </p:pic>
      <p:pic>
        <p:nvPicPr>
          <p:cNvPr id="7" name="Рисунок 6" descr="D:\Первушин\IMG_1002.JPG"/>
          <p:cNvPicPr/>
          <p:nvPr/>
        </p:nvPicPr>
        <p:blipFill>
          <a:blip r:embed="rId5" cstate="print"/>
          <a:srcRect l="27291" t="35534" r="41629" b="26917"/>
          <a:stretch>
            <a:fillRect/>
          </a:stretch>
        </p:blipFill>
        <p:spPr bwMode="auto">
          <a:xfrm rot="4417323">
            <a:off x="385157" y="375424"/>
            <a:ext cx="2088232" cy="1872209"/>
          </a:xfrm>
          <a:prstGeom prst="rect">
            <a:avLst/>
          </a:prstGeom>
          <a:ln>
            <a:noFill/>
          </a:ln>
          <a:effectLst>
            <a:softEdge rad="112500"/>
          </a:effectLst>
        </p:spPr>
      </p:pic>
      <p:pic>
        <p:nvPicPr>
          <p:cNvPr id="8" name="Рисунок 7" descr="C:\Users\User\YandexDisk-svetlanashat4lova\Скриншоты\2021-02-15_17-16-51.png"/>
          <p:cNvPicPr/>
          <p:nvPr/>
        </p:nvPicPr>
        <p:blipFill>
          <a:blip r:embed="rId6" cstate="print"/>
          <a:srcRect/>
          <a:stretch>
            <a:fillRect/>
          </a:stretch>
        </p:blipFill>
        <p:spPr bwMode="auto">
          <a:xfrm rot="20536771">
            <a:off x="364219" y="2079636"/>
            <a:ext cx="2844725" cy="744463"/>
          </a:xfrm>
          <a:prstGeom prst="rect">
            <a:avLst/>
          </a:prstGeom>
          <a:solidFill>
            <a:srgbClr val="FFFFFF">
              <a:shade val="85000"/>
            </a:srgbClr>
          </a:solidFill>
          <a:ln w="1905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advTm="1281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57da82fa40c0883b3b8c9bbc_5a726bdb256c9.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79512" y="0"/>
            <a:ext cx="8712968" cy="2492896"/>
          </a:xfrm>
        </p:spPr>
        <p:txBody>
          <a:bodyPr>
            <a:normAutofit fontScale="90000"/>
          </a:bodyPr>
          <a:lstStyle/>
          <a:p>
            <a:pPr algn="just"/>
            <a:r>
              <a:rPr lang="ru-RU" sz="2800" dirty="0" smtClean="0">
                <a:solidFill>
                  <a:srgbClr val="002060"/>
                </a:solidFill>
              </a:rPr>
              <a:t>Понятие  </a:t>
            </a:r>
            <a:r>
              <a:rPr lang="ru-RU" sz="2800" dirty="0" smtClean="0">
                <a:solidFill>
                  <a:srgbClr val="C00000"/>
                </a:solidFill>
              </a:rPr>
              <a:t>«производительности труда» </a:t>
            </a:r>
            <a:r>
              <a:rPr lang="ru-RU" sz="2800" dirty="0" smtClean="0">
                <a:solidFill>
                  <a:srgbClr val="002060"/>
                </a:solidFill>
              </a:rPr>
              <a:t> как скорости выполнения работы, уместно не во всех задачах и больше подходит для людей, чем для механизмов. Я думаю, что его целесообразно использовать на уроках математики   в старшей школе, когда навыки решения задач уже сформированы.</a:t>
            </a:r>
            <a:endParaRPr lang="ru-RU" sz="2600" dirty="0">
              <a:solidFill>
                <a:srgbClr val="002060"/>
              </a:solidFill>
            </a:endParaRPr>
          </a:p>
        </p:txBody>
      </p:sp>
      <p:pic>
        <p:nvPicPr>
          <p:cNvPr id="5" name="Содержимое 4" descr="https://cloud.rampinteractive.com/wetaskiwincurling/files/92500840.jpg"/>
          <p:cNvPicPr>
            <a:picLocks noGrp="1"/>
          </p:cNvPicPr>
          <p:nvPr>
            <p:ph sz="quarter" idx="1"/>
          </p:nvPr>
        </p:nvPicPr>
        <p:blipFill>
          <a:blip r:embed="rId3" cstate="print"/>
          <a:srcRect t="15359" b="12582"/>
          <a:stretch>
            <a:fillRect/>
          </a:stretch>
        </p:blipFill>
        <p:spPr bwMode="auto">
          <a:xfrm>
            <a:off x="2195737" y="3429000"/>
            <a:ext cx="5328592" cy="3096344"/>
          </a:xfrm>
          <a:prstGeom prst="rect">
            <a:avLst/>
          </a:prstGeom>
          <a:ln>
            <a:noFill/>
          </a:ln>
          <a:effectLst>
            <a:softEdge rad="112500"/>
          </a:effectLst>
        </p:spPr>
      </p:pic>
      <p:pic>
        <p:nvPicPr>
          <p:cNvPr id="6" name="Рисунок 5" descr="C:\Users\User\YandexDisk-svetlanashat4lova\Скриншоты\2021-02-13_17-58-40.png"/>
          <p:cNvPicPr/>
          <p:nvPr/>
        </p:nvPicPr>
        <p:blipFill>
          <a:blip r:embed="rId4" cstate="print"/>
          <a:srcRect/>
          <a:stretch>
            <a:fillRect/>
          </a:stretch>
        </p:blipFill>
        <p:spPr bwMode="auto">
          <a:xfrm>
            <a:off x="3131840" y="2348880"/>
            <a:ext cx="3305175" cy="1104900"/>
          </a:xfrm>
          <a:prstGeom prst="roundRect">
            <a:avLst/>
          </a:prstGeom>
          <a:ln>
            <a:solidFill>
              <a:srgbClr val="00B050"/>
            </a:solidFill>
          </a:ln>
          <a:effectLst>
            <a:softEdge rad="112500"/>
          </a:effectLst>
        </p:spPr>
      </p:pic>
    </p:spTree>
  </p:cSld>
  <p:clrMapOvr>
    <a:masterClrMapping/>
  </p:clrMapOvr>
  <p:transition advTm="16797"/>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57da82fa40c0883b3b8c9bbc_5a726bdb256c9.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611560" y="0"/>
            <a:ext cx="8280920" cy="4005064"/>
          </a:xfrm>
        </p:spPr>
        <p:txBody>
          <a:bodyPr>
            <a:normAutofit/>
          </a:bodyPr>
          <a:lstStyle/>
          <a:p>
            <a:pPr algn="just"/>
            <a:r>
              <a:rPr lang="ru-RU" sz="2400" dirty="0" smtClean="0">
                <a:solidFill>
                  <a:srgbClr val="002060"/>
                </a:solidFill>
              </a:rPr>
              <a:t>Пользуясь формулой</a:t>
            </a:r>
            <a:r>
              <a:rPr lang="en-US" sz="2400" dirty="0" smtClean="0">
                <a:solidFill>
                  <a:srgbClr val="002060"/>
                </a:solidFill>
              </a:rPr>
              <a:t>        </a:t>
            </a:r>
            <a:r>
              <a:rPr lang="ru-RU" sz="2400" dirty="0" smtClean="0">
                <a:solidFill>
                  <a:srgbClr val="002060"/>
                </a:solidFill>
              </a:rPr>
              <a:t>  </a:t>
            </a:r>
            <a:r>
              <a:rPr lang="ru-RU" sz="2400" b="1" i="1" dirty="0" smtClean="0">
                <a:solidFill>
                  <a:srgbClr val="0070C0"/>
                </a:solidFill>
              </a:rPr>
              <a:t> </a:t>
            </a:r>
            <a:r>
              <a:rPr lang="ru-RU" sz="2400" i="1" dirty="0" smtClean="0">
                <a:solidFill>
                  <a:srgbClr val="002060"/>
                </a:solidFill>
              </a:rPr>
              <a:t>, </a:t>
            </a:r>
            <a:r>
              <a:rPr lang="ru-RU" sz="2400" dirty="0" smtClean="0">
                <a:solidFill>
                  <a:srgbClr val="002060"/>
                </a:solidFill>
              </a:rPr>
              <a:t>можно создать для себя определённый алгоритм решения задач «на работу». Решение по формуле имеет свои «плюсы». Нет необходимости придумывать специальные обозначения для производительности труда человека, машины, принтера, трубы.  Применение формулы  очень часто сокращает решение, т.к. буквенные обозначения искомых величин не  требуют пояснения. К тому же, некоторые действия проще выполнить устно, а  результат записать в виде краткой записи к задаче.</a:t>
            </a:r>
            <a:endParaRPr lang="ru-RU" sz="2400" dirty="0">
              <a:solidFill>
                <a:srgbClr val="002060"/>
              </a:solidFill>
            </a:endParaRPr>
          </a:p>
        </p:txBody>
      </p:sp>
      <p:pic>
        <p:nvPicPr>
          <p:cNvPr id="2051" name="Picture 3"/>
          <p:cNvPicPr>
            <a:picLocks noGrp="1" noChangeAspect="1" noChangeArrowheads="1"/>
          </p:cNvPicPr>
          <p:nvPr>
            <p:ph sz="quarter" idx="1"/>
          </p:nvPr>
        </p:nvPicPr>
        <p:blipFill>
          <a:blip r:embed="rId3" cstate="print"/>
          <a:srcRect/>
          <a:stretch>
            <a:fillRect/>
          </a:stretch>
        </p:blipFill>
        <p:spPr bwMode="auto">
          <a:xfrm>
            <a:off x="2915816" y="3789040"/>
            <a:ext cx="3168352" cy="2880320"/>
          </a:xfrm>
          <a:prstGeom prst="rect">
            <a:avLst/>
          </a:prstGeom>
          <a:noFill/>
          <a:ln w="9525">
            <a:noFill/>
            <a:miter lim="800000"/>
            <a:headEnd/>
            <a:tailEnd/>
          </a:ln>
          <a:effectLst/>
        </p:spPr>
      </p:pic>
      <p:pic>
        <p:nvPicPr>
          <p:cNvPr id="9" name="Рисунок 8" descr="C:\Users\User\YandexDisk-svetlanashat4lova\Скриншоты\2021-02-15_17-59-41.png"/>
          <p:cNvPicPr/>
          <p:nvPr/>
        </p:nvPicPr>
        <p:blipFill>
          <a:blip r:embed="rId4" cstate="print">
            <a:duotone>
              <a:prstClr val="black"/>
              <a:schemeClr val="accent3">
                <a:tint val="45000"/>
                <a:satMod val="400000"/>
              </a:schemeClr>
            </a:duotone>
          </a:blip>
          <a:srcRect/>
          <a:stretch>
            <a:fillRect/>
          </a:stretch>
        </p:blipFill>
        <p:spPr bwMode="auto">
          <a:xfrm>
            <a:off x="3635896" y="188640"/>
            <a:ext cx="1728192" cy="504056"/>
          </a:xfrm>
          <a:prstGeom prst="rect">
            <a:avLst/>
          </a:prstGeom>
          <a:ln>
            <a:noFill/>
          </a:ln>
          <a:effectLst>
            <a:softEdge rad="112500"/>
          </a:effectLst>
        </p:spPr>
      </p:pic>
    </p:spTree>
  </p:cSld>
  <p:clrMapOvr>
    <a:masterClrMapping/>
  </p:clrMapOvr>
  <p:transition advTm="1795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User\Downloads\57da82fa40c0883b3b8c9bbc_5a726bdb256c9.jpg"/>
          <p:cNvPicPr/>
          <p:nvPr/>
        </p:nvPicPr>
        <p:blipFill>
          <a:blip r:embed="rId2" cstate="print"/>
          <a:srcRect/>
          <a:stretch>
            <a:fillRect/>
          </a:stretch>
        </p:blipFill>
        <p:spPr bwMode="auto">
          <a:xfrm>
            <a:off x="-540568" y="0"/>
            <a:ext cx="9684568" cy="6858000"/>
          </a:xfrm>
          <a:prstGeom prst="rect">
            <a:avLst/>
          </a:prstGeom>
          <a:noFill/>
          <a:ln w="9525">
            <a:noFill/>
            <a:miter lim="800000"/>
            <a:headEnd/>
            <a:tailEnd/>
          </a:ln>
        </p:spPr>
      </p:pic>
      <p:sp>
        <p:nvSpPr>
          <p:cNvPr id="2" name="Заголовок 1"/>
          <p:cNvSpPr>
            <a:spLocks noGrp="1"/>
          </p:cNvSpPr>
          <p:nvPr>
            <p:ph type="title"/>
          </p:nvPr>
        </p:nvSpPr>
        <p:spPr>
          <a:xfrm>
            <a:off x="-1016" y="260648"/>
            <a:ext cx="8965504" cy="2952328"/>
          </a:xfrm>
        </p:spPr>
        <p:txBody>
          <a:bodyPr>
            <a:noAutofit/>
          </a:bodyPr>
          <a:lstStyle/>
          <a:p>
            <a:pPr algn="just"/>
            <a:r>
              <a:rPr lang="en-US" sz="2400" dirty="0" smtClean="0">
                <a:solidFill>
                  <a:srgbClr val="002060"/>
                </a:solidFill>
              </a:rPr>
              <a:t>     </a:t>
            </a:r>
            <a:r>
              <a:rPr lang="ru-RU" sz="2400" dirty="0" smtClean="0">
                <a:solidFill>
                  <a:srgbClr val="002060"/>
                </a:solidFill>
              </a:rPr>
              <a:t>Если объём работы, которую нужно выполнить, неизвестен, её принимают за единицу. Понятие – </a:t>
            </a:r>
            <a:r>
              <a:rPr lang="ru-RU" sz="2400" i="1" dirty="0" smtClean="0">
                <a:solidFill>
                  <a:srgbClr val="002060"/>
                </a:solidFill>
              </a:rPr>
              <a:t>«доля, как часть целого», </a:t>
            </a:r>
            <a:r>
              <a:rPr lang="ru-RU" sz="2400" dirty="0" smtClean="0">
                <a:solidFill>
                  <a:srgbClr val="002060"/>
                </a:solidFill>
              </a:rPr>
              <a:t>вполне объясняет такое допущение. Ведь соотносим же мы торт как  единицу продукта и как 100% определённой величины, а  значит и  в состоянии понять, что запланированная работа – это нечто целое, что можно принять за 1. Если из формулы работы выразить скорость, то для каждой конкретной задачи записать единицу скорости не составит труда.  </a:t>
            </a:r>
            <a:endParaRPr lang="ru-RU" sz="2400" dirty="0">
              <a:solidFill>
                <a:srgbClr val="002060"/>
              </a:solidFill>
            </a:endParaRPr>
          </a:p>
        </p:txBody>
      </p:sp>
      <p:sp>
        <p:nvSpPr>
          <p:cNvPr id="4" name="Содержимое 3"/>
          <p:cNvSpPr>
            <a:spLocks noGrp="1"/>
          </p:cNvSpPr>
          <p:nvPr>
            <p:ph sz="quarter" idx="2"/>
          </p:nvPr>
        </p:nvSpPr>
        <p:spPr>
          <a:xfrm>
            <a:off x="3059832" y="3212976"/>
            <a:ext cx="5904656" cy="3384376"/>
          </a:xfrm>
        </p:spPr>
        <p:txBody>
          <a:bodyPr>
            <a:normAutofit/>
          </a:bodyPr>
          <a:lstStyle/>
          <a:p>
            <a:pPr algn="just">
              <a:buNone/>
            </a:pPr>
            <a:r>
              <a:rPr lang="en-US" sz="2400" dirty="0" smtClean="0">
                <a:solidFill>
                  <a:srgbClr val="002060"/>
                </a:solidFill>
                <a:latin typeface="+mj-lt"/>
              </a:rPr>
              <a:t>       </a:t>
            </a:r>
            <a:r>
              <a:rPr lang="ru-RU" sz="2400" dirty="0" smtClean="0">
                <a:solidFill>
                  <a:srgbClr val="002060"/>
                </a:solidFill>
                <a:latin typeface="+mj-lt"/>
              </a:rPr>
              <a:t> Считаю, что это – полезный навык: учишься находить соотношения между разными единицами измерения одной и той же величины и переходам от одной записи к другой,   понимать, как сокращаются между собой единицы измерения, что пригодится в дальнейшем при изучении прикладных наук: физики, химии. </a:t>
            </a:r>
            <a:endParaRPr lang="ru-RU" sz="2400" dirty="0">
              <a:solidFill>
                <a:srgbClr val="002060"/>
              </a:solidFill>
              <a:latin typeface="+mj-lt"/>
            </a:endParaRPr>
          </a:p>
        </p:txBody>
      </p:sp>
      <p:pic>
        <p:nvPicPr>
          <p:cNvPr id="1027" name="Picture 3"/>
          <p:cNvPicPr>
            <a:picLocks noGrp="1" noChangeAspect="1" noChangeArrowheads="1"/>
          </p:cNvPicPr>
          <p:nvPr>
            <p:ph sz="quarter" idx="1"/>
          </p:nvPr>
        </p:nvPicPr>
        <p:blipFill>
          <a:blip r:embed="rId3" cstate="print"/>
          <a:srcRect/>
          <a:stretch>
            <a:fillRect/>
          </a:stretch>
        </p:blipFill>
        <p:spPr bwMode="auto">
          <a:xfrm>
            <a:off x="0" y="3284984"/>
            <a:ext cx="3096344" cy="3240360"/>
          </a:xfrm>
          <a:prstGeom prst="rect">
            <a:avLst/>
          </a:prstGeom>
          <a:noFill/>
          <a:ln w="9525">
            <a:noFill/>
            <a:miter lim="800000"/>
            <a:headEnd/>
            <a:tailEnd/>
          </a:ln>
          <a:effectLst/>
        </p:spPr>
      </p:pic>
    </p:spTree>
  </p:cSld>
  <p:clrMapOvr>
    <a:masterClrMapping/>
  </p:clrMapOvr>
  <p:transition advTm="2220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User\Downloads\57da82fa40c0883b3b8c9bbc_5a726bdb256c9.jpg"/>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51520" y="0"/>
            <a:ext cx="6624736" cy="1844824"/>
          </a:xfrm>
        </p:spPr>
        <p:txBody>
          <a:bodyPr>
            <a:noAutofit/>
          </a:bodyPr>
          <a:lstStyle/>
          <a:p>
            <a:pPr algn="just"/>
            <a:r>
              <a:rPr lang="ru-RU" sz="2600" dirty="0" smtClean="0">
                <a:solidFill>
                  <a:srgbClr val="002060"/>
                </a:solidFill>
              </a:rPr>
              <a:t>       Для описания решения можно  использовать любую подходящую единицу скорости  совершения работы. Рассмотрим несколько примеров.</a:t>
            </a:r>
            <a:endParaRPr lang="ru-RU" sz="2600" dirty="0">
              <a:solidFill>
                <a:srgbClr val="002060"/>
              </a:solidFill>
            </a:endParaRPr>
          </a:p>
        </p:txBody>
      </p:sp>
      <p:sp>
        <p:nvSpPr>
          <p:cNvPr id="3" name="Содержимое 2"/>
          <p:cNvSpPr>
            <a:spLocks noGrp="1"/>
          </p:cNvSpPr>
          <p:nvPr>
            <p:ph sz="quarter" idx="1"/>
          </p:nvPr>
        </p:nvSpPr>
        <p:spPr>
          <a:xfrm>
            <a:off x="0" y="1844824"/>
            <a:ext cx="4067944" cy="4824536"/>
          </a:xfrm>
        </p:spPr>
        <p:txBody>
          <a:bodyPr>
            <a:normAutofit lnSpcReduction="10000"/>
          </a:bodyPr>
          <a:lstStyle/>
          <a:p>
            <a:pPr algn="ctr">
              <a:buNone/>
            </a:pPr>
            <a:r>
              <a:rPr lang="ru-RU" sz="2400" b="1" u="sng" dirty="0" smtClean="0">
                <a:solidFill>
                  <a:srgbClr val="C00000"/>
                </a:solidFill>
                <a:latin typeface="+mj-lt"/>
              </a:rPr>
              <a:t>Задача №1</a:t>
            </a:r>
          </a:p>
          <a:p>
            <a:pPr algn="just">
              <a:buNone/>
            </a:pPr>
            <a:r>
              <a:rPr lang="ru-RU" sz="2400" dirty="0" smtClean="0">
                <a:solidFill>
                  <a:srgbClr val="002060"/>
                </a:solidFill>
                <a:latin typeface="+mj-lt"/>
              </a:rPr>
              <a:t>        Вера и Оля узнали, что у Саши  день рождения. И сразу же стали набирать </a:t>
            </a:r>
            <a:r>
              <a:rPr lang="en-US" sz="2400" dirty="0" smtClean="0">
                <a:solidFill>
                  <a:srgbClr val="002060"/>
                </a:solidFill>
                <a:latin typeface="+mj-lt"/>
              </a:rPr>
              <a:t>SMS</a:t>
            </a:r>
            <a:r>
              <a:rPr lang="ru-RU" sz="2400" dirty="0" smtClean="0">
                <a:solidFill>
                  <a:srgbClr val="002060"/>
                </a:solidFill>
                <a:latin typeface="+mj-lt"/>
              </a:rPr>
              <a:t>.   Вера умеет набирать 24 слова за 4 минуты, а Оля - 35 слов за 7 минут. Вера набрала поздравление из 30 тёплых слов, а Оля - из 20. Чьё поздравление Саша получит первым при условии, что </a:t>
            </a:r>
            <a:r>
              <a:rPr lang="en-US" sz="2400" dirty="0" smtClean="0">
                <a:solidFill>
                  <a:srgbClr val="002060"/>
                </a:solidFill>
                <a:latin typeface="+mj-lt"/>
              </a:rPr>
              <a:t>SMS</a:t>
            </a:r>
            <a:r>
              <a:rPr lang="ru-RU" sz="2400" dirty="0" smtClean="0">
                <a:solidFill>
                  <a:srgbClr val="002060"/>
                </a:solidFill>
                <a:latin typeface="+mj-lt"/>
              </a:rPr>
              <a:t> были отправлены сразу после набора текста?</a:t>
            </a:r>
            <a:endParaRPr lang="ru-RU" sz="2400" dirty="0">
              <a:solidFill>
                <a:srgbClr val="002060"/>
              </a:solidFill>
              <a:latin typeface="+mj-lt"/>
            </a:endParaRPr>
          </a:p>
        </p:txBody>
      </p:sp>
      <p:pic>
        <p:nvPicPr>
          <p:cNvPr id="6" name="Рисунок 5" descr="D:\Первушин\IMG_1005.JPG"/>
          <p:cNvPicPr/>
          <p:nvPr/>
        </p:nvPicPr>
        <p:blipFill>
          <a:blip r:embed="rId3" cstate="print"/>
          <a:srcRect l="20347" t="26831" r="18973" b="25896"/>
          <a:stretch>
            <a:fillRect/>
          </a:stretch>
        </p:blipFill>
        <p:spPr bwMode="auto">
          <a:xfrm rot="5400000">
            <a:off x="6732240" y="692696"/>
            <a:ext cx="2448272" cy="1584176"/>
          </a:xfrm>
          <a:prstGeom prst="rect">
            <a:avLst/>
          </a:prstGeom>
          <a:ln>
            <a:noFill/>
          </a:ln>
          <a:effectLst>
            <a:softEdge rad="112500"/>
          </a:effectLst>
        </p:spPr>
      </p:pic>
      <p:pic>
        <p:nvPicPr>
          <p:cNvPr id="3074" name="Picture 2"/>
          <p:cNvPicPr>
            <a:picLocks noChangeAspect="1" noChangeArrowheads="1"/>
          </p:cNvPicPr>
          <p:nvPr/>
        </p:nvPicPr>
        <p:blipFill>
          <a:blip r:embed="rId4" cstate="print"/>
          <a:srcRect/>
          <a:stretch>
            <a:fillRect/>
          </a:stretch>
        </p:blipFill>
        <p:spPr bwMode="auto">
          <a:xfrm>
            <a:off x="4283968" y="2708920"/>
            <a:ext cx="4860032" cy="3960440"/>
          </a:xfrm>
          <a:prstGeom prst="rect">
            <a:avLst/>
          </a:prstGeom>
          <a:ln>
            <a:noFill/>
          </a:ln>
          <a:effectLst>
            <a:softEdge rad="112500"/>
          </a:effectLst>
        </p:spPr>
      </p:pic>
    </p:spTree>
  </p:cSld>
  <p:clrMapOvr>
    <a:masterClrMapping/>
  </p:clrMapOvr>
  <p:transition advTm="24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Users\User\Downloads\57da82fa40c0883b3b8c9bbc_5a726bdb256c9.jp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2" name="Заголовок 1"/>
          <p:cNvSpPr>
            <a:spLocks noGrp="1"/>
          </p:cNvSpPr>
          <p:nvPr>
            <p:ph type="title"/>
          </p:nvPr>
        </p:nvSpPr>
        <p:spPr>
          <a:xfrm>
            <a:off x="251520" y="188640"/>
            <a:ext cx="4320480" cy="504056"/>
          </a:xfrm>
        </p:spPr>
        <p:txBody>
          <a:bodyPr>
            <a:normAutofit/>
          </a:bodyPr>
          <a:lstStyle/>
          <a:p>
            <a:pPr algn="ctr"/>
            <a:r>
              <a:rPr lang="ru-RU" sz="2400" b="1" u="sng" dirty="0" smtClean="0">
                <a:solidFill>
                  <a:srgbClr val="C00000"/>
                </a:solidFill>
              </a:rPr>
              <a:t>Задача №2</a:t>
            </a:r>
            <a:endParaRPr lang="ru-RU" sz="2400" b="1" u="sng" dirty="0">
              <a:solidFill>
                <a:srgbClr val="C00000"/>
              </a:solidFill>
            </a:endParaRPr>
          </a:p>
        </p:txBody>
      </p:sp>
      <p:sp>
        <p:nvSpPr>
          <p:cNvPr id="3" name="Содержимое 2"/>
          <p:cNvSpPr>
            <a:spLocks noGrp="1"/>
          </p:cNvSpPr>
          <p:nvPr>
            <p:ph sz="quarter" idx="1"/>
          </p:nvPr>
        </p:nvSpPr>
        <p:spPr>
          <a:xfrm>
            <a:off x="0" y="692696"/>
            <a:ext cx="4427984" cy="2016224"/>
          </a:xfrm>
        </p:spPr>
        <p:txBody>
          <a:bodyPr>
            <a:normAutofit lnSpcReduction="10000"/>
          </a:bodyPr>
          <a:lstStyle/>
          <a:p>
            <a:pPr algn="just">
              <a:buNone/>
            </a:pPr>
            <a:r>
              <a:rPr lang="ru-RU" dirty="0" smtClean="0">
                <a:latin typeface="+mj-lt"/>
              </a:rPr>
              <a:t>    Один экскаватор может вырыть траншею за 4 часа, а другой - за 5 часов. Какую часть работы они выполнят за 2 часа,  работая вместе?</a:t>
            </a:r>
          </a:p>
          <a:p>
            <a:pPr algn="just">
              <a:buNone/>
            </a:pPr>
            <a:endParaRPr lang="ru-RU" dirty="0" smtClean="0">
              <a:latin typeface="+mj-lt"/>
            </a:endParaRPr>
          </a:p>
          <a:p>
            <a:pPr>
              <a:buNone/>
            </a:pPr>
            <a:endParaRPr lang="ru-RU" dirty="0"/>
          </a:p>
        </p:txBody>
      </p:sp>
      <p:pic>
        <p:nvPicPr>
          <p:cNvPr id="7" name="Рисунок 6" descr="D:\Первушин\IMG_1003.JPG"/>
          <p:cNvPicPr/>
          <p:nvPr/>
        </p:nvPicPr>
        <p:blipFill>
          <a:blip r:embed="rId3" cstate="print"/>
          <a:srcRect l="32847" t="25356" b="11407"/>
          <a:stretch>
            <a:fillRect/>
          </a:stretch>
        </p:blipFill>
        <p:spPr bwMode="auto">
          <a:xfrm rot="5400000">
            <a:off x="-72516" y="3969060"/>
            <a:ext cx="2952328" cy="2160240"/>
          </a:xfrm>
          <a:prstGeom prst="rect">
            <a:avLst/>
          </a:prstGeom>
          <a:ln>
            <a:noFill/>
          </a:ln>
          <a:effectLst>
            <a:softEdge rad="112500"/>
          </a:effectLst>
        </p:spPr>
      </p:pic>
      <p:pic>
        <p:nvPicPr>
          <p:cNvPr id="8" name="Рисунок 7" descr="https://pbs.twimg.com/media/EMYKghsWkAE0CDo.jpg"/>
          <p:cNvPicPr/>
          <p:nvPr/>
        </p:nvPicPr>
        <p:blipFill>
          <a:blip r:embed="rId4" cstate="print"/>
          <a:srcRect/>
          <a:stretch>
            <a:fillRect/>
          </a:stretch>
        </p:blipFill>
        <p:spPr bwMode="auto">
          <a:xfrm>
            <a:off x="4716016" y="332656"/>
            <a:ext cx="4176464" cy="2952328"/>
          </a:xfrm>
          <a:prstGeom prst="rect">
            <a:avLst/>
          </a:prstGeom>
          <a:ln>
            <a:noFill/>
          </a:ln>
          <a:effectLst>
            <a:softEdge rad="112500"/>
          </a:effectLst>
        </p:spPr>
      </p:pic>
      <p:pic>
        <p:nvPicPr>
          <p:cNvPr id="1026" name="Picture 2"/>
          <p:cNvPicPr>
            <a:picLocks noGrp="1" noChangeAspect="1" noChangeArrowheads="1"/>
          </p:cNvPicPr>
          <p:nvPr>
            <p:ph sz="quarter" idx="2"/>
          </p:nvPr>
        </p:nvPicPr>
        <p:blipFill>
          <a:blip r:embed="rId5" cstate="print"/>
          <a:srcRect/>
          <a:stretch>
            <a:fillRect/>
          </a:stretch>
        </p:blipFill>
        <p:spPr bwMode="auto">
          <a:xfrm>
            <a:off x="3635896" y="3356992"/>
            <a:ext cx="5256584" cy="3240360"/>
          </a:xfrm>
          <a:prstGeom prst="rect">
            <a:avLst/>
          </a:prstGeom>
          <a:ln>
            <a:noFill/>
          </a:ln>
          <a:effectLst>
            <a:softEdge rad="112500"/>
          </a:effectLst>
        </p:spPr>
      </p:pic>
    </p:spTree>
  </p:cSld>
  <p:clrMapOvr>
    <a:masterClrMapping/>
  </p:clrMapOvr>
  <p:transition advTm="1589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583</TotalTime>
  <Words>611</Words>
  <Application>Microsoft Office PowerPoint</Application>
  <PresentationFormat>Экран (4:3)</PresentationFormat>
  <Paragraphs>24</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Справедливость</vt:lpstr>
      <vt:lpstr>Значение понятия «скорость» в математике</vt:lpstr>
      <vt:lpstr>         Попробуйте забить в поисковую строку запрос «Определение скорости в математике», и компьютер исправно выдаст вам множество картинок с формулой, связывающей пройденный путь, скорость и время движения.</vt:lpstr>
      <vt:lpstr>   В действительности, скорость как «путь, пройденный в единицу времени» в физике - лишь частный случай  более правильного определения скорости в математике – работы, совершённой в единицу времени. Именно в математике, т.к. в физике  это понятие -  определение механической мощности. Если понимать под скоростью «быстроту» совершения работы, то движение людей и машин  будет восприниматься как работа по перемещению предметов в пространстве на какое-то расстояние, где работа – путь, который нужно пройти.</vt:lpstr>
      <vt:lpstr>    При таком определении скорости совместная скорость будет обозначать  не только скорость сближения или удаления двух пешеходов или автомобилей, но и скорость работы нескольких труб, заполняющих бассейн, принтеров, печатающих страницы,  маляров, красящих забор. </vt:lpstr>
      <vt:lpstr>Понятие  «производительности труда»  как скорости выполнения работы, уместно не во всех задачах и больше подходит для людей, чем для механизмов. Я думаю, что его целесообразно использовать на уроках математики   в старшей школе, когда навыки решения задач уже сформированы.</vt:lpstr>
      <vt:lpstr>Пользуясь формулой           , можно создать для себя определённый алгоритм решения задач «на работу». Решение по формуле имеет свои «плюсы». Нет необходимости придумывать специальные обозначения для производительности труда человека, машины, принтера, трубы.  Применение формулы  очень часто сокращает решение, т.к. буквенные обозначения искомых величин не  требуют пояснения. К тому же, некоторые действия проще выполнить устно, а  результат записать в виде краткой записи к задаче.</vt:lpstr>
      <vt:lpstr>     Если объём работы, которую нужно выполнить, неизвестен, её принимают за единицу. Понятие – «доля, как часть целого», вполне объясняет такое допущение. Ведь соотносим же мы торт как  единицу продукта и как 100% определённой величины, а  значит и  в состоянии понять, что запланированная работа – это нечто целое, что можно принять за 1. Если из формулы работы выразить скорость, то для каждой конкретной задачи записать единицу скорости не составит труда.  </vt:lpstr>
      <vt:lpstr>       Для описания решения можно  использовать любую подходящую единицу скорости  совершения работы. Рассмотрим несколько примеров.</vt:lpstr>
      <vt:lpstr>Задача №2</vt:lpstr>
      <vt:lpstr>Задача №3</vt:lpstr>
      <vt:lpstr>Используемые  интернет – ресурсы.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113</cp:revision>
  <dcterms:created xsi:type="dcterms:W3CDTF">2021-02-13T10:55:30Z</dcterms:created>
  <dcterms:modified xsi:type="dcterms:W3CDTF">2022-10-06T17:40:35Z</dcterms:modified>
</cp:coreProperties>
</file>