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62" r:id="rId3"/>
    <p:sldId id="256" r:id="rId4"/>
    <p:sldId id="267" r:id="rId5"/>
    <p:sldId id="263" r:id="rId6"/>
    <p:sldId id="260" r:id="rId7"/>
    <p:sldId id="266" r:id="rId8"/>
    <p:sldId id="259" r:id="rId9"/>
    <p:sldId id="268" r:id="rId10"/>
    <p:sldId id="257" r:id="rId11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7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7547CA-ABCE-413C-BDE8-4CB2F13DC90B}" type="datetimeFigureOut">
              <a:rPr lang="ru-RU" smtClean="0"/>
              <a:pPr>
                <a:defRPr/>
              </a:pPr>
              <a:t>26.04.2023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17BE0D4-44F6-4346-8728-2027473E16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20A3F1-BC87-4DC9-BDB6-3484306D0CA8}" type="datetimeFigureOut">
              <a:rPr lang="ru-RU" smtClean="0"/>
              <a:pPr>
                <a:defRPr/>
              </a:pPr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9726A7D-CE15-4BDA-808B-F148B2DF15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B9875E-A2E5-4671-AB88-AEDBDE92C99C}" type="datetimeFigureOut">
              <a:rPr lang="ru-RU" smtClean="0"/>
              <a:pPr>
                <a:defRPr/>
              </a:pPr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27661F-A97F-48FF-97CD-D6F76DB215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5DAB97-6E24-4D82-B554-F348461B3D0F}" type="datetimeFigureOut">
              <a:rPr lang="ru-RU" smtClean="0"/>
              <a:pPr>
                <a:defRPr/>
              </a:pPr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8DA4A3-D2D2-4D85-89B0-F8C35219F6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6BD568-7466-4115-AA0F-E0DDB1C87DA0}" type="datetimeFigureOut">
              <a:rPr lang="ru-RU" smtClean="0"/>
              <a:pPr>
                <a:defRPr/>
              </a:pPr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199B93-2C23-49F3-AAE9-7C27142170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B28344-6F67-403C-93CD-7D23D10A5DE6}" type="datetimeFigureOut">
              <a:rPr lang="ru-RU" smtClean="0"/>
              <a:pPr>
                <a:defRPr/>
              </a:pPr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FA41CC-C6D9-4270-AF1E-2721F8EE80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3C14D4-7149-4B82-A57E-0C69C68CC491}" type="datetimeFigureOut">
              <a:rPr lang="ru-RU" smtClean="0"/>
              <a:pPr>
                <a:defRPr/>
              </a:pPr>
              <a:t>26.04.2023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2F208B8-932D-486E-B3F2-BAD7993D1B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5E0159B-A695-4781-804F-0928ED3A3F5D}" type="datetimeFigureOut">
              <a:rPr lang="ru-RU" smtClean="0"/>
              <a:pPr>
                <a:defRPr/>
              </a:pPr>
              <a:t>26.04.2023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06F6A8-5E6C-4117-982C-CEA96C3D18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E8414B2-7B20-406A-A084-EACC70D6773C}" type="datetimeFigureOut">
              <a:rPr lang="ru-RU" smtClean="0"/>
              <a:pPr>
                <a:defRPr/>
              </a:pPr>
              <a:t>26.04.2023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A4004CE-4891-4584-B4A9-6855B6FC98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DB4F5A8-0B7E-4EF3-85BC-AF43CE7BFDC4}" type="datetimeFigureOut">
              <a:rPr lang="ru-RU" smtClean="0"/>
              <a:pPr>
                <a:defRPr/>
              </a:pPr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8CA0F9-B1B5-4027-85DF-3A3C5558D3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B78BADA-F538-4061-8B8C-BB152614DD59}" type="datetimeFigureOut">
              <a:rPr lang="ru-RU" smtClean="0"/>
              <a:pPr>
                <a:defRPr/>
              </a:pPr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881F874-523A-491D-B245-14E2289C24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C5F77FAE-28D4-49E8-AFF9-3AE364538EE6}" type="datetimeFigureOut">
              <a:rPr lang="ru-RU" smtClean="0"/>
              <a:pPr>
                <a:defRPr/>
              </a:pPr>
              <a:t>26.04.2023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4BBC50CE-4FDE-4657-832C-04C54E9150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5" y="1000108"/>
          <a:ext cx="7286677" cy="5343445"/>
        </p:xfrm>
        <a:graphic>
          <a:graphicData uri="http://schemas.openxmlformats.org/drawingml/2006/table">
            <a:tbl>
              <a:tblPr/>
              <a:tblGrid>
                <a:gridCol w="4008760"/>
                <a:gridCol w="1805595"/>
                <a:gridCol w="1472322"/>
              </a:tblGrid>
              <a:tr h="855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Критерий</a:t>
                      </a:r>
                      <a:br>
                        <a:rPr lang="ru-RU" sz="1200" b="1" dirty="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(за каждый критерий – от 2 до 5 баллов)</a:t>
                      </a:r>
                      <a:endParaRPr lang="ru-RU" sz="1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353" marR="61353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Отметка</a:t>
                      </a:r>
                      <a:endParaRPr lang="ru-RU" sz="1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обучающегося</a:t>
                      </a:r>
                      <a:endParaRPr lang="ru-RU" sz="1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353" marR="61353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Отметка учителя</a:t>
                      </a:r>
                    </a:p>
                  </a:txBody>
                  <a:tcPr marL="61353" marR="61353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7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Я  верно выполнил(а)  задания к приложению 1,2. Составил(а) план к теме урока. Активно участвовал(а)  на уроке. Достиг(</a:t>
                      </a:r>
                      <a:r>
                        <a:rPr lang="ru-RU" sz="1200" dirty="0" err="1">
                          <a:latin typeface="Arial Black" pitchFamily="34" charset="0"/>
                          <a:ea typeface="Times New Roman"/>
                          <a:cs typeface="Times New Roman"/>
                        </a:rPr>
                        <a:t>ла</a:t>
                      </a:r>
                      <a:r>
                        <a:rPr lang="ru-RU" sz="12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)  учебных целей, которые ставил(а) перед собой.</a:t>
                      </a:r>
                    </a:p>
                  </a:txBody>
                  <a:tcPr marL="61353" marR="61353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5</a:t>
                      </a:r>
                      <a:endParaRPr lang="ru-RU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353" marR="61353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 Black" pitchFamily="34" charset="0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353" marR="61353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Я допустил(а) две ошибки в задании к  приложению 1,2. Составил(а) план к теме урока. Активно участвовал(а)  на уроке. Достиг(</a:t>
                      </a:r>
                      <a:r>
                        <a:rPr lang="ru-RU" sz="1200" dirty="0" err="1">
                          <a:latin typeface="Arial Black" pitchFamily="34" charset="0"/>
                          <a:ea typeface="Times New Roman"/>
                          <a:cs typeface="Times New Roman"/>
                        </a:rPr>
                        <a:t>ла</a:t>
                      </a:r>
                      <a:r>
                        <a:rPr lang="ru-RU" sz="12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)  учебных целей, которые ставил(а) перед собой.</a:t>
                      </a:r>
                    </a:p>
                  </a:txBody>
                  <a:tcPr marL="61353" marR="61353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4</a:t>
                      </a:r>
                      <a:endParaRPr lang="ru-RU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353" marR="61353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353" marR="61353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3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Я попробовал(а) выполнить задания</a:t>
                      </a:r>
                      <a:r>
                        <a:rPr lang="ru-RU" sz="1200">
                          <a:latin typeface="Arial Black" pitchFamily="34" charset="0"/>
                          <a:ea typeface="Times New Roman"/>
                          <a:cs typeface="Times New Roman"/>
                        </a:rPr>
                        <a:t> к приложению 1,2,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но встретился(лась) с затруднением. </a:t>
                      </a:r>
                      <a:r>
                        <a:rPr lang="ru-RU" sz="1200">
                          <a:latin typeface="Arial Black" pitchFamily="34" charset="0"/>
                          <a:ea typeface="Times New Roman"/>
                          <a:cs typeface="Times New Roman"/>
                        </a:rPr>
                        <a:t>Пытался(лась) составить план к теме урока.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Постараюсь вновь вернуться к теме и повторить. Старался (лась) проявлять активность на уроке.</a:t>
                      </a:r>
                      <a:endParaRPr lang="ru-RU" sz="12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353" marR="61353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3</a:t>
                      </a:r>
                      <a:endParaRPr lang="ru-RU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353" marR="61353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353" marR="61353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7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Arial Black" pitchFamily="34" charset="0"/>
                          <a:ea typeface="Times New Roman"/>
                          <a:cs typeface="Times New Roman"/>
                        </a:rPr>
                        <a:t>Я не смог(ла) выполнить задания к приложению 1,2.  Не смог(ла) составить план к теме урока.   Не достиг(ла)  учебных целей, которые ставил(а) перед собой. </a:t>
                      </a:r>
                    </a:p>
                  </a:txBody>
                  <a:tcPr marL="61353" marR="61353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2</a:t>
                      </a:r>
                      <a:endParaRPr lang="ru-RU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353" marR="61353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353" marR="61353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  </a:t>
            </a:r>
          </a:p>
          <a:p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     </a:t>
            </a:r>
            <a:r>
              <a:rPr lang="ru-RU" sz="4800" b="1" u="sng" dirty="0" smtClean="0">
                <a:solidFill>
                  <a:srgbClr val="002060"/>
                </a:solidFill>
              </a:rPr>
              <a:t>Спасибо   за урок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4" y="500042"/>
            <a:ext cx="3357586" cy="171451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Из «Поучения» Владимира Мономаха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72066" y="1447802"/>
            <a:ext cx="3714776" cy="4338652"/>
          </a:xfrm>
        </p:spPr>
        <p:txBody>
          <a:bodyPr/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«Что умеете хорошего, того не забывайте, а чего не умеете, тому учитесь»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5124" name="Picture 4" descr="https://cf2.ppt-online.org/files2/slide/n/NOrGx20TtXK8p4ZPYfaFA65j1V3hbMuneizsLlBRWU/slide-9.jpg"/>
          <p:cNvPicPr>
            <a:picLocks noChangeAspect="1" noChangeArrowheads="1"/>
          </p:cNvPicPr>
          <p:nvPr/>
        </p:nvPicPr>
        <p:blipFill>
          <a:blip r:embed="rId2"/>
          <a:srcRect l="2929" t="21773" r="51660"/>
          <a:stretch>
            <a:fillRect/>
          </a:stretch>
        </p:blipFill>
        <p:spPr bwMode="auto">
          <a:xfrm>
            <a:off x="500034" y="428604"/>
            <a:ext cx="4611720" cy="592935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6429396"/>
            <a:ext cx="40727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               (1053‒1125 г)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ctrTitle"/>
          </p:nvPr>
        </p:nvSpPr>
        <p:spPr>
          <a:xfrm>
            <a:off x="722376" y="1428736"/>
            <a:ext cx="7772400" cy="42862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u="sng" dirty="0" smtClean="0">
                <a:solidFill>
                  <a:schemeClr val="accent3">
                    <a:lumMod val="75000"/>
                  </a:schemeClr>
                </a:solidFill>
              </a:rPr>
              <a:t>Тема урока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«</a:t>
            </a:r>
            <a:r>
              <a:rPr lang="ru-RU" sz="3200" u="sng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Наклонение глагола. </a:t>
            </a:r>
            <a:br>
              <a:rPr lang="ru-RU" sz="3200" u="sng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3200" u="sng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Глаголы в форме повелительного наклонения»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714356"/>
            <a:ext cx="8183880" cy="4214842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Находить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глаголы повелительного наклонения в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тексте. 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Познакомиться с условиями образования  форм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повелительного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наклонения.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Правильно использовать  глаголы  в повелительном  наклонении 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устной и письменной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речи.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571480"/>
            <a:ext cx="8223628" cy="142876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>
                <a:latin typeface="Arial Black" pitchFamily="34" charset="0"/>
              </a:rPr>
              <a:t>                                      </a:t>
            </a:r>
          </a:p>
          <a:p>
            <a:r>
              <a:rPr lang="ru-RU" sz="4500" b="1" dirty="0" smtClean="0">
                <a:solidFill>
                  <a:srgbClr val="002060"/>
                </a:solidFill>
                <a:latin typeface="Arial Black" pitchFamily="34" charset="0"/>
              </a:rPr>
              <a:t>              </a:t>
            </a:r>
            <a:endParaRPr lang="ru-RU" sz="45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ru-RU" sz="4500" b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4500" b="1" dirty="0" smtClean="0">
                <a:solidFill>
                  <a:srgbClr val="002060"/>
                </a:solidFill>
                <a:latin typeface="Arial Black" pitchFamily="34" charset="0"/>
              </a:rPr>
              <a:t>                        </a:t>
            </a:r>
            <a:r>
              <a:rPr lang="ru-RU" sz="4500" b="1" dirty="0" smtClean="0">
                <a:solidFill>
                  <a:srgbClr val="002060"/>
                </a:solidFill>
                <a:latin typeface="Arial Black" pitchFamily="34" charset="0"/>
              </a:rPr>
              <a:t>    </a:t>
            </a:r>
            <a:r>
              <a:rPr lang="ru-RU" sz="4500" b="1" u="sng" dirty="0" smtClean="0">
                <a:solidFill>
                  <a:srgbClr val="002060"/>
                </a:solidFill>
                <a:latin typeface="Arial Black" pitchFamily="34" charset="0"/>
              </a:rPr>
              <a:t>ЦЕЛЬ </a:t>
            </a:r>
            <a:r>
              <a:rPr lang="ru-RU" sz="4500" b="1" u="sng" dirty="0" smtClean="0">
                <a:solidFill>
                  <a:srgbClr val="002060"/>
                </a:solidFill>
                <a:latin typeface="Arial Black" pitchFamily="34" charset="0"/>
              </a:rPr>
              <a:t>УРОКА :</a:t>
            </a:r>
          </a:p>
          <a:p>
            <a:endParaRPr lang="ru-RU" sz="45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ru-RU" sz="4500" b="1" dirty="0" smtClean="0">
                <a:solidFill>
                  <a:srgbClr val="002060"/>
                </a:solidFill>
                <a:latin typeface="Arial Black" pitchFamily="34" charset="0"/>
              </a:rPr>
              <a:t>  </a:t>
            </a:r>
            <a:endParaRPr lang="ru-RU" sz="45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 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                      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u="sng" dirty="0" smtClean="0">
                <a:solidFill>
                  <a:srgbClr val="002060"/>
                </a:solidFill>
                <a:latin typeface="Arial Black" pitchFamily="34" charset="0"/>
              </a:rPr>
              <a:t>ПЛАН :</a:t>
            </a:r>
          </a:p>
          <a:p>
            <a:pPr>
              <a:buNone/>
            </a:pPr>
            <a:r>
              <a:rPr lang="ru-RU" sz="3200" dirty="0" smtClean="0"/>
              <a:t> </a:t>
            </a:r>
            <a:r>
              <a:rPr lang="ru-RU" sz="3200" dirty="0" smtClean="0"/>
              <a:t> Что </a:t>
            </a:r>
            <a:r>
              <a:rPr lang="ru-RU" sz="3200" dirty="0" smtClean="0"/>
              <a:t>выражают глаголы в  повелительном наклонении</a:t>
            </a:r>
            <a:r>
              <a:rPr lang="ru-RU" sz="3200" dirty="0" smtClean="0"/>
              <a:t>? 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 Как </a:t>
            </a:r>
            <a:r>
              <a:rPr lang="ru-RU" sz="3200" dirty="0" smtClean="0"/>
              <a:t>образуются формы  глаголов повелительного </a:t>
            </a:r>
            <a:r>
              <a:rPr lang="ru-RU" sz="3200" dirty="0" smtClean="0"/>
              <a:t>наклонения ?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 В </a:t>
            </a:r>
            <a:r>
              <a:rPr lang="ru-RU" sz="3200" dirty="0" smtClean="0"/>
              <a:t>какой сфере употребляются глаголы в форме повелительного наклонения ?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986" name="Picture 2" descr="https://cf.ppt-online.org/files/slide/9/9jBvewd3h51rlORWGS8u2ACHaP0zQ6XgEikYUn/slide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92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112698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002060"/>
                </a:solidFill>
              </a:rPr>
              <a:t>Задание № 1 . Установите соответствие лексического значения слов</a:t>
            </a:r>
            <a:r>
              <a:rPr lang="ru-RU" dirty="0" smtClean="0"/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1785924"/>
          <a:ext cx="7572428" cy="3932694"/>
        </p:xfrm>
        <a:graphic>
          <a:graphicData uri="http://schemas.openxmlformats.org/drawingml/2006/table">
            <a:tbl>
              <a:tblPr/>
              <a:tblGrid>
                <a:gridCol w="3772405"/>
                <a:gridCol w="3800023"/>
              </a:tblGrid>
              <a:tr h="8096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 Слово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Лексическое значение и стилистическая окраска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8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Грамотка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Говорить, сказать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8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Просящий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Частное письмо, записка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6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Сирота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Ребенок или несовершеннолетний, у которого нет  родителей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6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Убогий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Бедный, неимущий, нужный, скудный, нищий.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8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Молвить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Тот, кто обращается с просьбой.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3143240" y="2714620"/>
            <a:ext cx="157163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3143240" y="3786190"/>
            <a:ext cx="2286016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571736" y="3714752"/>
            <a:ext cx="242889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928926" y="4714884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2607455" y="2964653"/>
            <a:ext cx="2571768" cy="2500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avatars.mds.yandex.net/i?id=8ecd8a4531bd2a2ac810ee287971b3b1d7369e0a-9181326-images-thumbs&amp;n=13"/>
          <p:cNvPicPr>
            <a:picLocks noGrp="1"/>
          </p:cNvPicPr>
          <p:nvPr>
            <p:ph idx="1"/>
          </p:nvPr>
        </p:nvPicPr>
        <p:blipFill>
          <a:blip r:embed="rId2"/>
          <a:srcRect r="31305"/>
          <a:stretch>
            <a:fillRect/>
          </a:stretch>
        </p:blipFill>
        <p:spPr bwMode="auto">
          <a:xfrm>
            <a:off x="571472" y="1571612"/>
            <a:ext cx="364333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s0.rbk.ru/rbcplus_pics/media/img/0/47/296499177603470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14818"/>
            <a:ext cx="364333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s://tophallclub.ru/wp-content/uploads/5/d/0/5d0925663552dd5abe143d9b9bcbce0b.jpe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1428736"/>
            <a:ext cx="385765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 descr="https://om-saratov.ru/files/pages/45357/1485848368general_pages_31_january_2017_i45357_otec_sbitogo_nasmert_timur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4071942"/>
            <a:ext cx="3989761" cy="2008847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000232" y="500043"/>
            <a:ext cx="57150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Приложение  № 2 Социальная </a:t>
            </a: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реклама</a:t>
            </a:r>
            <a:endParaRPr lang="ru-RU" sz="28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115328" cy="539423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Упражнение  № 596.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* Составьте  небольшое поучение младшему брату, другу, стилизованное в жанре «Поучения», использовав глаголы в  форме </a:t>
            </a:r>
            <a:r>
              <a:rPr lang="ru-RU" sz="2400" smtClean="0">
                <a:solidFill>
                  <a:srgbClr val="002060"/>
                </a:solidFill>
              </a:rPr>
              <a:t>повелительного  наклонения.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**Предложите свой вариант  творческой работы  с использованием глаголов в форме повелительного наклонения.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a839c4af37e9fb775237f959e1658ef4eeea9cb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660</TotalTime>
  <Words>258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 </vt:lpstr>
      <vt:lpstr>                   Из «Поучения» Владимира Мономаха </vt:lpstr>
      <vt:lpstr> Тема урока     «Наклонение глагола.  Глаголы в форме повелительного наклонения»</vt:lpstr>
      <vt:lpstr>Находить глаголы повелительного наклонения в тексте.  Познакомиться с условиями образования  форм повелительного наклонения. Правильно использовать  глаголы  в повелительном  наклонении  в устной и письменной речи.</vt:lpstr>
      <vt:lpstr>Слайд 5</vt:lpstr>
      <vt:lpstr>Слайд 6</vt:lpstr>
      <vt:lpstr>Слайд 7</vt:lpstr>
      <vt:lpstr>Слайд 8</vt:lpstr>
      <vt:lpstr>Упражнение  № 596.  * Составьте  небольшое поучение младшему брату, другу, стилизованное в жанре «Поучения», использовав глаголы в  форме повелительного  наклонения. **Предложите свой вариант  творческой работы  с использованием глаголов в форме повелительного наклонения.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Пользователь</dc:creator>
  <cp:lastModifiedBy>Пользователь</cp:lastModifiedBy>
  <cp:revision>66</cp:revision>
  <dcterms:created xsi:type="dcterms:W3CDTF">2023-04-11T17:14:59Z</dcterms:created>
  <dcterms:modified xsi:type="dcterms:W3CDTF">2023-04-26T19:22:30Z</dcterms:modified>
</cp:coreProperties>
</file>