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7" r:id="rId9"/>
    <p:sldId id="268" r:id="rId10"/>
    <p:sldId id="269" r:id="rId11"/>
    <p:sldId id="270" r:id="rId12"/>
    <p:sldId id="277" r:id="rId13"/>
    <p:sldId id="278" r:id="rId14"/>
    <p:sldId id="271" r:id="rId15"/>
    <p:sldId id="272" r:id="rId16"/>
    <p:sldId id="273" r:id="rId17"/>
    <p:sldId id="274" r:id="rId18"/>
    <p:sldId id="275"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3E242F0-6398-46E8-8D3C-69F839B9A844}" type="datetimeFigureOut">
              <a:rPr lang="ru-RU" smtClean="0"/>
              <a:pPr/>
              <a:t>16.11.2022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203D3-1226-4DBF-933B-C7CD0F8EEAA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242F0-6398-46E8-8D3C-69F839B9A844}" type="datetimeFigureOut">
              <a:rPr lang="ru-RU" smtClean="0"/>
              <a:pPr/>
              <a:t>16.11.2022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203D3-1226-4DBF-933B-C7CD0F8EEAA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242F0-6398-46E8-8D3C-69F839B9A844}" type="datetimeFigureOut">
              <a:rPr lang="ru-RU" smtClean="0"/>
              <a:pPr/>
              <a:t>16.11.2022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203D3-1226-4DBF-933B-C7CD0F8EEAA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242F0-6398-46E8-8D3C-69F839B9A844}" type="datetimeFigureOut">
              <a:rPr lang="ru-RU" smtClean="0"/>
              <a:pPr/>
              <a:t>16.11.2022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203D3-1226-4DBF-933B-C7CD0F8EEAA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3E242F0-6398-46E8-8D3C-69F839B9A844}" type="datetimeFigureOut">
              <a:rPr lang="ru-RU" smtClean="0"/>
              <a:pPr/>
              <a:t>16.11.2022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203D3-1226-4DBF-933B-C7CD0F8EEAA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3E242F0-6398-46E8-8D3C-69F839B9A844}" type="datetimeFigureOut">
              <a:rPr lang="ru-RU" smtClean="0"/>
              <a:pPr/>
              <a:t>16.11.2022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203D3-1226-4DBF-933B-C7CD0F8EEAA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3E242F0-6398-46E8-8D3C-69F839B9A844}" type="datetimeFigureOut">
              <a:rPr lang="ru-RU" smtClean="0"/>
              <a:pPr/>
              <a:t>16.11.2022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1203D3-1226-4DBF-933B-C7CD0F8EEAA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3E242F0-6398-46E8-8D3C-69F839B9A844}" type="datetimeFigureOut">
              <a:rPr lang="ru-RU" smtClean="0"/>
              <a:pPr/>
              <a:t>16.11.2022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1203D3-1226-4DBF-933B-C7CD0F8EEAA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E242F0-6398-46E8-8D3C-69F839B9A844}" type="datetimeFigureOut">
              <a:rPr lang="ru-RU" smtClean="0"/>
              <a:pPr/>
              <a:t>16.11.2022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1203D3-1226-4DBF-933B-C7CD0F8EEAA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3E242F0-6398-46E8-8D3C-69F839B9A844}" type="datetimeFigureOut">
              <a:rPr lang="ru-RU" smtClean="0"/>
              <a:pPr/>
              <a:t>16.11.2022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203D3-1226-4DBF-933B-C7CD0F8EEAA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3E242F0-6398-46E8-8D3C-69F839B9A844}" type="datetimeFigureOut">
              <a:rPr lang="ru-RU" smtClean="0"/>
              <a:pPr/>
              <a:t>16.11.2022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203D3-1226-4DBF-933B-C7CD0F8EEAA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242F0-6398-46E8-8D3C-69F839B9A844}" type="datetimeFigureOut">
              <a:rPr lang="ru-RU" smtClean="0"/>
              <a:pPr/>
              <a:t>16.11.2022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203D3-1226-4DBF-933B-C7CD0F8EEAA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96976" y="1785926"/>
            <a:ext cx="6203429"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ПРОЕКТ</a:t>
            </a:r>
          </a:p>
          <a:p>
            <a:pPr algn="ctr"/>
            <a:r>
              <a:rPr lang="ru-RU" sz="54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«Мама – </a:t>
            </a:r>
          </a:p>
          <a:p>
            <a:pPr algn="ctr"/>
            <a:r>
              <a:rPr lang="ru-RU" sz="54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это главное слово»</a:t>
            </a:r>
            <a:endParaRPr lang="ru-RU" sz="54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3553" name="Rectangle 1"/>
          <p:cNvSpPr>
            <a:spLocks noChangeArrowheads="1"/>
          </p:cNvSpPr>
          <p:nvPr/>
        </p:nvSpPr>
        <p:spPr bwMode="auto">
          <a:xfrm>
            <a:off x="4643438" y="4644577"/>
            <a:ext cx="37147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Разработала: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Соболева</a:t>
            </a:r>
            <a:r>
              <a:rPr kumimoji="0" lang="ru-RU" sz="1400" b="1" i="1" u="none" strike="noStrike" cap="none" normalizeH="0" dirty="0">
                <a:ln>
                  <a:noFill/>
                </a:ln>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Елена Александровна, воспитатель-методист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dirty="0">
                <a:ln>
                  <a:noFill/>
                </a:ln>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ГУ ЛНР «Ясли-сад № 98 «Подсолнушек»</a:t>
            </a:r>
            <a:endParaRPr kumimoji="0" lang="ru-RU" sz="900" b="1" i="1" u="none" strike="noStrike" cap="none" normalizeH="0" baseline="0" dirty="0">
              <a:ln>
                <a:noFill/>
              </a:ln>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Прямоугольник 2"/>
          <p:cNvSpPr/>
          <p:nvPr/>
        </p:nvSpPr>
        <p:spPr>
          <a:xfrm>
            <a:off x="1187624" y="260648"/>
            <a:ext cx="6480720" cy="1477328"/>
          </a:xfrm>
          <a:prstGeom prst="rect">
            <a:avLst/>
          </a:prstGeom>
        </p:spPr>
        <p:txBody>
          <a:bodyPr wrap="square">
            <a:spAutoFit/>
          </a:bodyPr>
          <a:lstStyle/>
          <a:p>
            <a:pPr algn="ctr"/>
            <a:r>
              <a:rPr lang="ru-RU"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Государственное учреждение</a:t>
            </a:r>
            <a:br>
              <a:rPr lang="ru-RU"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Луганской Народной Республики</a:t>
            </a:r>
            <a:br>
              <a:rPr lang="ru-RU"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«Луганское дошкольное образовательное учреждение – </a:t>
            </a:r>
            <a:br>
              <a:rPr lang="ru-RU"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ясли-сад комбинированного вида № 98 «Подсолнушек»</a:t>
            </a:r>
            <a:br>
              <a:rPr lang="ru-RU"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endParaRPr lang="uk-UA"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72056608"/>
              </p:ext>
            </p:extLst>
          </p:nvPr>
        </p:nvGraphicFramePr>
        <p:xfrm>
          <a:off x="251520" y="188640"/>
          <a:ext cx="8712968" cy="6131423"/>
        </p:xfrm>
        <a:graphic>
          <a:graphicData uri="http://schemas.openxmlformats.org/drawingml/2006/table">
            <a:tbl>
              <a:tblPr firstRow="1" bandRow="1"/>
              <a:tblGrid>
                <a:gridCol w="3543657">
                  <a:extLst>
                    <a:ext uri="{9D8B030D-6E8A-4147-A177-3AD203B41FA5}">
                      <a16:colId xmlns:a16="http://schemas.microsoft.com/office/drawing/2014/main" val="20000"/>
                    </a:ext>
                  </a:extLst>
                </a:gridCol>
                <a:gridCol w="5169311">
                  <a:extLst>
                    <a:ext uri="{9D8B030D-6E8A-4147-A177-3AD203B41FA5}">
                      <a16:colId xmlns:a16="http://schemas.microsoft.com/office/drawing/2014/main" val="20001"/>
                    </a:ext>
                  </a:extLst>
                </a:gridCol>
              </a:tblGrid>
              <a:tr h="148559">
                <a:tc>
                  <a:txBody>
                    <a:bodyPr/>
                    <a:lstStyle/>
                    <a:p>
                      <a:pPr algn="ctr">
                        <a:lnSpc>
                          <a:spcPct val="115000"/>
                        </a:lnSpc>
                        <a:spcAft>
                          <a:spcPts val="0"/>
                        </a:spcAft>
                      </a:pPr>
                      <a:r>
                        <a:rPr lang="ru-RU" sz="1200" b="1" kern="1200" dirty="0">
                          <a:effectLst/>
                          <a:latin typeface="Times New Roman"/>
                          <a:ea typeface="Times New Roman"/>
                          <a:cs typeface="Times New Roman"/>
                        </a:rPr>
                        <a:t>Содержание</a:t>
                      </a:r>
                      <a:endParaRPr lang="uk-UA" sz="1200" dirty="0">
                        <a:effectLst/>
                        <a:latin typeface="Calibri"/>
                        <a:ea typeface="Calibri"/>
                        <a:cs typeface="Times New Roman"/>
                      </a:endParaRPr>
                    </a:p>
                  </a:txBody>
                  <a:tcPr marL="40333" marR="40333" marT="20166" marB="20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ru-RU" sz="1200" b="1" kern="1200" dirty="0">
                          <a:effectLst/>
                          <a:latin typeface="Times New Roman"/>
                          <a:ea typeface="Times New Roman"/>
                          <a:cs typeface="Times New Roman"/>
                        </a:rPr>
                        <a:t>Предполагаемый результат</a:t>
                      </a:r>
                      <a:endParaRPr lang="uk-UA" sz="1200" dirty="0">
                        <a:effectLst/>
                        <a:latin typeface="Calibri"/>
                        <a:ea typeface="Calibri"/>
                        <a:cs typeface="Times New Roman"/>
                      </a:endParaRPr>
                    </a:p>
                  </a:txBody>
                  <a:tcPr marL="40333" marR="40333" marT="20166" marB="20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135563">
                <a:tc gridSpan="2">
                  <a:txBody>
                    <a:bodyPr/>
                    <a:lstStyle/>
                    <a:p>
                      <a:pPr algn="ctr">
                        <a:lnSpc>
                          <a:spcPts val="1690"/>
                        </a:lnSpc>
                        <a:spcAft>
                          <a:spcPts val="0"/>
                        </a:spcAft>
                      </a:pPr>
                      <a:r>
                        <a:rPr lang="ru-RU" sz="1200" b="1" kern="1200" dirty="0">
                          <a:solidFill>
                            <a:srgbClr val="000000"/>
                          </a:solidFill>
                          <a:effectLst/>
                          <a:latin typeface="Times New Roman"/>
                          <a:ea typeface="Times New Roman"/>
                          <a:cs typeface="Times New Roman"/>
                        </a:rPr>
                        <a:t>4  неделя ноября – Заключительный этап</a:t>
                      </a:r>
                      <a:endParaRPr lang="uk-UA" sz="1200" dirty="0">
                        <a:effectLst/>
                        <a:latin typeface="Calibri"/>
                        <a:ea typeface="Calibri"/>
                        <a:cs typeface="Times New Roman"/>
                      </a:endParaRPr>
                    </a:p>
                  </a:txBody>
                  <a:tcPr marL="40333" marR="40333" marT="20166" marB="20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uk-UA"/>
                    </a:p>
                  </a:txBody>
                  <a:tcPr/>
                </a:tc>
                <a:extLst>
                  <a:ext uri="{0D108BD9-81ED-4DB2-BD59-A6C34878D82A}">
                    <a16:rowId xmlns:a16="http://schemas.microsoft.com/office/drawing/2014/main" val="10001"/>
                  </a:ext>
                </a:extLst>
              </a:tr>
              <a:tr h="328881">
                <a:tc>
                  <a:txBody>
                    <a:bodyPr/>
                    <a:lstStyle/>
                    <a:p>
                      <a:pPr algn="ctr">
                        <a:lnSpc>
                          <a:spcPct val="115000"/>
                        </a:lnSpc>
                        <a:spcAft>
                          <a:spcPts val="0"/>
                        </a:spcAft>
                      </a:pPr>
                      <a:r>
                        <a:rPr lang="ru-RU" sz="1200" b="1" kern="1200" dirty="0">
                          <a:solidFill>
                            <a:srgbClr val="000000"/>
                          </a:solidFill>
                          <a:effectLst/>
                          <a:latin typeface="Times New Roman"/>
                          <a:ea typeface="Times New Roman"/>
                          <a:cs typeface="Times New Roman"/>
                        </a:rPr>
                        <a:t>Творческий  конкурс стенгазет</a:t>
                      </a:r>
                      <a:r>
                        <a:rPr lang="ru-RU" sz="1200" kern="1200" dirty="0">
                          <a:solidFill>
                            <a:srgbClr val="000000"/>
                          </a:solidFill>
                          <a:effectLst/>
                          <a:latin typeface="Times New Roman"/>
                          <a:ea typeface="Times New Roman"/>
                          <a:cs typeface="Times New Roman"/>
                        </a:rPr>
                        <a:t> </a:t>
                      </a:r>
                      <a:r>
                        <a:rPr lang="ru-RU" sz="1200" b="1" kern="1200" dirty="0">
                          <a:solidFill>
                            <a:srgbClr val="000000"/>
                          </a:solidFill>
                          <a:effectLst/>
                          <a:latin typeface="Times New Roman"/>
                          <a:ea typeface="Times New Roman"/>
                          <a:cs typeface="Times New Roman"/>
                        </a:rPr>
                        <a:t>«Мама солнышко моё, я  подсолнушек её»</a:t>
                      </a:r>
                      <a:endParaRPr lang="uk-UA" sz="1200" b="1" dirty="0">
                        <a:effectLst/>
                        <a:latin typeface="Calibri"/>
                        <a:ea typeface="Calibri"/>
                        <a:cs typeface="Times New Roman"/>
                      </a:endParaRPr>
                    </a:p>
                  </a:txBody>
                  <a:tcPr marL="30250" marR="30250" marT="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kern="1200">
                          <a:solidFill>
                            <a:srgbClr val="000000"/>
                          </a:solidFill>
                          <a:effectLst/>
                          <a:latin typeface="Times New Roman"/>
                          <a:ea typeface="Calibri"/>
                          <a:cs typeface="Times New Roman"/>
                        </a:rPr>
                        <a:t>Развитие творческой активности детей и родителей, привлечение родителей к жизни детского сада.</a:t>
                      </a:r>
                      <a:endParaRPr lang="uk-UA" sz="1200">
                        <a:effectLst/>
                        <a:latin typeface="Calibri"/>
                        <a:ea typeface="Calibri"/>
                        <a:cs typeface="Times New Roman"/>
                      </a:endParaRPr>
                    </a:p>
                  </a:txBody>
                  <a:tcPr marL="30250" marR="30250" marT="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7107">
                <a:tc>
                  <a:txBody>
                    <a:bodyPr/>
                    <a:lstStyle/>
                    <a:p>
                      <a:pPr algn="ctr">
                        <a:lnSpc>
                          <a:spcPct val="115000"/>
                        </a:lnSpc>
                        <a:spcAft>
                          <a:spcPts val="0"/>
                        </a:spcAft>
                      </a:pPr>
                      <a:r>
                        <a:rPr lang="ru-RU" sz="1200" b="1" kern="1200" dirty="0">
                          <a:solidFill>
                            <a:srgbClr val="000000"/>
                          </a:solidFill>
                          <a:effectLst/>
                          <a:latin typeface="Times New Roman"/>
                          <a:ea typeface="Times New Roman"/>
                          <a:cs typeface="Times New Roman"/>
                        </a:rPr>
                        <a:t>Фестиваль семейного творчества</a:t>
                      </a:r>
                      <a:r>
                        <a:rPr lang="ru-RU" sz="1200" kern="1200" dirty="0">
                          <a:solidFill>
                            <a:srgbClr val="000000"/>
                          </a:solidFill>
                          <a:effectLst/>
                          <a:latin typeface="Times New Roman"/>
                          <a:ea typeface="Times New Roman"/>
                          <a:cs typeface="Times New Roman"/>
                        </a:rPr>
                        <a:t>  </a:t>
                      </a:r>
                      <a:r>
                        <a:rPr lang="ru-RU" sz="1200" b="1" kern="1200" dirty="0">
                          <a:solidFill>
                            <a:srgbClr val="000000"/>
                          </a:solidFill>
                          <a:effectLst/>
                          <a:latin typeface="Times New Roman"/>
                          <a:ea typeface="Times New Roman"/>
                          <a:cs typeface="Times New Roman"/>
                        </a:rPr>
                        <a:t>«Таланты наших мам»</a:t>
                      </a:r>
                      <a:endParaRPr lang="uk-UA" sz="1200" b="1" dirty="0">
                        <a:effectLst/>
                        <a:latin typeface="Calibri"/>
                        <a:ea typeface="Calibri"/>
                        <a:cs typeface="Times New Roman"/>
                      </a:endParaRPr>
                    </a:p>
                  </a:txBody>
                  <a:tcPr marL="30250" marR="30250" marT="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ru-RU" sz="1200" kern="1200">
                          <a:solidFill>
                            <a:srgbClr val="000000"/>
                          </a:solidFill>
                          <a:effectLst/>
                          <a:latin typeface="Times New Roman"/>
                          <a:ea typeface="Times New Roman"/>
                          <a:cs typeface="Times New Roman"/>
                        </a:rPr>
                        <a:t>Создание условий для реализации творческого потенциала семьи через привлечение родителей воспитанников к активному участию в образовательном процессе ДОУ.</a:t>
                      </a:r>
                      <a:endParaRPr lang="uk-UA" sz="1200">
                        <a:effectLst/>
                        <a:latin typeface="Calibri"/>
                        <a:ea typeface="Calibri"/>
                        <a:cs typeface="Times New Roman"/>
                      </a:endParaRPr>
                    </a:p>
                  </a:txBody>
                  <a:tcPr marL="30250" marR="30250" marT="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3"/>
                  </a:ext>
                </a:extLst>
              </a:tr>
              <a:tr h="1086466">
                <a:tc>
                  <a:txBody>
                    <a:bodyPr/>
                    <a:lstStyle/>
                    <a:p>
                      <a:pPr algn="ctr">
                        <a:lnSpc>
                          <a:spcPct val="115000"/>
                        </a:lnSpc>
                        <a:spcAft>
                          <a:spcPts val="0"/>
                        </a:spcAft>
                      </a:pPr>
                      <a:r>
                        <a:rPr lang="ru-RU" sz="1200" b="1" kern="1200" dirty="0">
                          <a:solidFill>
                            <a:srgbClr val="000000"/>
                          </a:solidFill>
                          <a:effectLst/>
                          <a:latin typeface="Times New Roman"/>
                          <a:ea typeface="+mn-ea"/>
                          <a:cs typeface="Times New Roman"/>
                        </a:rPr>
                        <a:t>Поэтическая гостиная</a:t>
                      </a:r>
                      <a:r>
                        <a:rPr lang="ru-RU" sz="1200" kern="1200" dirty="0">
                          <a:solidFill>
                            <a:srgbClr val="000000"/>
                          </a:solidFill>
                          <a:effectLst/>
                          <a:latin typeface="Times New Roman"/>
                          <a:ea typeface="+mn-ea"/>
                          <a:cs typeface="Times New Roman"/>
                        </a:rPr>
                        <a:t> </a:t>
                      </a:r>
                      <a:r>
                        <a:rPr lang="ru-RU" sz="1200" b="1" kern="1200" dirty="0">
                          <a:solidFill>
                            <a:srgbClr val="000000"/>
                          </a:solidFill>
                          <a:effectLst/>
                          <a:latin typeface="Times New Roman"/>
                          <a:ea typeface="+mn-ea"/>
                          <a:cs typeface="Times New Roman"/>
                        </a:rPr>
                        <a:t>«Кто сердцем согревает нас – мамы наши любимые!»</a:t>
                      </a:r>
                      <a:endParaRPr lang="uk-UA" sz="1200" b="1" dirty="0">
                        <a:effectLst/>
                        <a:latin typeface="Calibri"/>
                        <a:ea typeface="Calibri"/>
                        <a:cs typeface="Times New Roman"/>
                      </a:endParaRPr>
                    </a:p>
                    <a:p>
                      <a:pPr algn="ctr">
                        <a:lnSpc>
                          <a:spcPct val="115000"/>
                        </a:lnSpc>
                        <a:spcAft>
                          <a:spcPts val="0"/>
                        </a:spcAft>
                      </a:pPr>
                      <a:r>
                        <a:rPr lang="ru-RU" sz="1200" kern="1200" dirty="0">
                          <a:solidFill>
                            <a:srgbClr val="000000"/>
                          </a:solidFill>
                          <a:effectLst/>
                          <a:latin typeface="Times New Roman"/>
                          <a:ea typeface="Times New Roman"/>
                          <a:cs typeface="Times New Roman"/>
                        </a:rPr>
                        <a:t>Тематическое развлечение «Мама – это главное слово!»</a:t>
                      </a:r>
                      <a:endParaRPr lang="uk-UA" sz="1200" dirty="0">
                        <a:effectLst/>
                        <a:latin typeface="Calibri"/>
                        <a:ea typeface="Calibri"/>
                        <a:cs typeface="Times New Roman"/>
                      </a:endParaRPr>
                    </a:p>
                  </a:txBody>
                  <a:tcPr marL="30250" marR="30250" marT="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kern="1200" dirty="0">
                          <a:solidFill>
                            <a:srgbClr val="000000"/>
                          </a:solidFill>
                          <a:effectLst/>
                          <a:latin typeface="Times New Roman"/>
                          <a:ea typeface="Calibri"/>
                          <a:cs typeface="Times New Roman"/>
                        </a:rPr>
                        <a:t>Продолжать совершенствовать художественно-речевые исполнительские навыки детей при чтении стихотворений о маме; прививать чуткость к поэтическому слову.</a:t>
                      </a:r>
                      <a:endParaRPr lang="uk-UA" sz="1200" dirty="0">
                        <a:effectLst/>
                        <a:latin typeface="Calibri"/>
                        <a:ea typeface="Calibri"/>
                        <a:cs typeface="Times New Roman"/>
                      </a:endParaRPr>
                    </a:p>
                    <a:p>
                      <a:pPr algn="ctr">
                        <a:lnSpc>
                          <a:spcPct val="115000"/>
                        </a:lnSpc>
                        <a:spcAft>
                          <a:spcPts val="0"/>
                        </a:spcAft>
                      </a:pPr>
                      <a:r>
                        <a:rPr lang="ru-RU" sz="1200" dirty="0">
                          <a:effectLst/>
                          <a:latin typeface="Times New Roman"/>
                          <a:ea typeface="Calibri"/>
                          <a:cs typeface="Times New Roman"/>
                        </a:rPr>
                        <a:t> </a:t>
                      </a:r>
                      <a:endParaRPr lang="uk-UA" sz="1200" dirty="0">
                        <a:effectLst/>
                        <a:latin typeface="Calibri"/>
                        <a:ea typeface="Calibri"/>
                        <a:cs typeface="Times New Roman"/>
                      </a:endParaRPr>
                    </a:p>
                    <a:p>
                      <a:pPr algn="ctr">
                        <a:lnSpc>
                          <a:spcPct val="115000"/>
                        </a:lnSpc>
                        <a:spcAft>
                          <a:spcPts val="0"/>
                        </a:spcAft>
                      </a:pPr>
                      <a:r>
                        <a:rPr lang="ru-RU" sz="1200" dirty="0">
                          <a:effectLst/>
                          <a:latin typeface="Times New Roman"/>
                          <a:ea typeface="Calibri"/>
                          <a:cs typeface="Times New Roman"/>
                        </a:rPr>
                        <a:t>Привлечение родителей к совместной музыкально-художественной деятельности с детьми, способствующей возникновению ярких впечатлений, развитию общения, эмоциональному и психологическому сближению детей и родителей.</a:t>
                      </a:r>
                      <a:endParaRPr lang="uk-UA" sz="1200" dirty="0">
                        <a:effectLst/>
                        <a:latin typeface="Calibri"/>
                        <a:ea typeface="Calibri"/>
                        <a:cs typeface="Times New Roman"/>
                      </a:endParaRPr>
                    </a:p>
                  </a:txBody>
                  <a:tcPr marL="30250" marR="30250" marT="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68731">
                <a:tc>
                  <a:txBody>
                    <a:bodyPr/>
                    <a:lstStyle/>
                    <a:p>
                      <a:pPr marL="342900" lvl="0" indent="-342900">
                        <a:lnSpc>
                          <a:spcPct val="115000"/>
                        </a:lnSpc>
                        <a:spcAft>
                          <a:spcPts val="0"/>
                        </a:spcAft>
                        <a:buFont typeface="Wingdings"/>
                        <a:buChar char=""/>
                        <a:tabLst>
                          <a:tab pos="457200" algn="l"/>
                        </a:tabLst>
                      </a:pPr>
                      <a:r>
                        <a:rPr lang="ru-RU" sz="1200" b="1" kern="1200" dirty="0">
                          <a:solidFill>
                            <a:srgbClr val="000000"/>
                          </a:solidFill>
                          <a:effectLst/>
                          <a:latin typeface="Times New Roman"/>
                          <a:ea typeface="+mn-ea"/>
                          <a:cs typeface="Times New Roman"/>
                        </a:rPr>
                        <a:t>Тематическое  развлечение для детей средней группы с участием родителе</a:t>
                      </a:r>
                      <a:r>
                        <a:rPr lang="ru-RU" sz="1200" kern="1200" dirty="0">
                          <a:solidFill>
                            <a:srgbClr val="000000"/>
                          </a:solidFill>
                          <a:effectLst/>
                          <a:latin typeface="Times New Roman"/>
                          <a:ea typeface="+mn-ea"/>
                          <a:cs typeface="Times New Roman"/>
                        </a:rPr>
                        <a:t>й </a:t>
                      </a:r>
                      <a:r>
                        <a:rPr lang="ru-RU" sz="1200" b="1" kern="1200" dirty="0">
                          <a:solidFill>
                            <a:srgbClr val="000000"/>
                          </a:solidFill>
                          <a:effectLst/>
                          <a:latin typeface="Times New Roman"/>
                          <a:ea typeface="+mn-ea"/>
                          <a:cs typeface="Times New Roman"/>
                        </a:rPr>
                        <a:t>«Мама – это главное слово!»;</a:t>
                      </a:r>
                      <a:endParaRPr lang="uk-UA" sz="1200" b="1" dirty="0">
                        <a:effectLst/>
                        <a:latin typeface="Calibri"/>
                        <a:cs typeface="Times New Roman"/>
                      </a:endParaRPr>
                    </a:p>
                    <a:p>
                      <a:pPr marL="342900" lvl="0" indent="-342900">
                        <a:lnSpc>
                          <a:spcPct val="115000"/>
                        </a:lnSpc>
                        <a:spcAft>
                          <a:spcPts val="0"/>
                        </a:spcAft>
                        <a:buFont typeface="Wingdings"/>
                        <a:buChar char=""/>
                        <a:tabLst>
                          <a:tab pos="457200" algn="l"/>
                        </a:tabLst>
                      </a:pPr>
                      <a:r>
                        <a:rPr lang="uk-UA" sz="1200" b="1" dirty="0">
                          <a:effectLst/>
                          <a:latin typeface="Times New Roman"/>
                          <a:ea typeface="Times New Roman"/>
                          <a:cs typeface="Times New Roman"/>
                        </a:rPr>
                        <a:t>НОД </a:t>
                      </a:r>
                      <a:r>
                        <a:rPr lang="ru-RU" sz="1200" b="1" dirty="0">
                          <a:effectLst/>
                          <a:latin typeface="Times New Roman"/>
                          <a:ea typeface="Times New Roman"/>
                          <a:cs typeface="Times New Roman"/>
                        </a:rPr>
                        <a:t>художественно-эстетической направленности с использованием театрализованной деятельности для детей второй младшей группы с участием родителей</a:t>
                      </a:r>
                      <a:r>
                        <a:rPr lang="ru-RU" sz="1200" dirty="0">
                          <a:effectLst/>
                          <a:latin typeface="Times New Roman"/>
                          <a:ea typeface="Times New Roman"/>
                          <a:cs typeface="Times New Roman"/>
                        </a:rPr>
                        <a:t> </a:t>
                      </a:r>
                      <a:r>
                        <a:rPr lang="ru-RU" sz="1200" b="1" dirty="0">
                          <a:effectLst/>
                          <a:latin typeface="Times New Roman"/>
                          <a:ea typeface="Times New Roman"/>
                          <a:cs typeface="Times New Roman"/>
                        </a:rPr>
                        <a:t>«Непослушный котёнок»;</a:t>
                      </a:r>
                      <a:endParaRPr lang="uk-UA" sz="1200" b="1" dirty="0">
                        <a:effectLst/>
                        <a:latin typeface="Calibri"/>
                        <a:cs typeface="Times New Roman"/>
                      </a:endParaRPr>
                    </a:p>
                    <a:p>
                      <a:pPr marL="342900" lvl="0" indent="-342900">
                        <a:lnSpc>
                          <a:spcPct val="115000"/>
                        </a:lnSpc>
                        <a:spcAft>
                          <a:spcPts val="0"/>
                        </a:spcAft>
                        <a:buFont typeface="Wingdings"/>
                        <a:buChar char=""/>
                        <a:tabLst>
                          <a:tab pos="457200" algn="l"/>
                        </a:tabLst>
                      </a:pPr>
                      <a:r>
                        <a:rPr lang="ru-RU" sz="1200" b="1" dirty="0">
                          <a:effectLst/>
                          <a:latin typeface="Times New Roman"/>
                          <a:ea typeface="Times New Roman"/>
                          <a:cs typeface="Times New Roman"/>
                        </a:rPr>
                        <a:t>Театральная гостиная для малышей</a:t>
                      </a:r>
                      <a:r>
                        <a:rPr lang="ru-RU" sz="1200" dirty="0">
                          <a:effectLst/>
                          <a:latin typeface="Times New Roman"/>
                          <a:ea typeface="Times New Roman"/>
                          <a:cs typeface="Times New Roman"/>
                        </a:rPr>
                        <a:t>: </a:t>
                      </a:r>
                      <a:r>
                        <a:rPr lang="ru-RU" sz="1200" b="1" dirty="0">
                          <a:effectLst/>
                          <a:latin typeface="Times New Roman"/>
                          <a:ea typeface="Times New Roman"/>
                          <a:cs typeface="Times New Roman"/>
                        </a:rPr>
                        <a:t>инсценировка сказки «Волк и семеро козлят» детьми подготовительной группы для детей первой младшей группы.</a:t>
                      </a:r>
                      <a:endParaRPr lang="uk-UA" sz="1200" b="1" dirty="0">
                        <a:effectLst/>
                        <a:latin typeface="Calibri"/>
                        <a:cs typeface="Times New Roman"/>
                      </a:endParaRPr>
                    </a:p>
                    <a:p>
                      <a:pPr algn="just">
                        <a:lnSpc>
                          <a:spcPct val="115000"/>
                        </a:lnSpc>
                        <a:spcAft>
                          <a:spcPts val="0"/>
                        </a:spcAft>
                      </a:pPr>
                      <a:r>
                        <a:rPr lang="ru-RU" sz="1200" b="1" kern="1200" dirty="0">
                          <a:solidFill>
                            <a:srgbClr val="000000"/>
                          </a:solidFill>
                          <a:effectLst/>
                          <a:latin typeface="Times New Roman"/>
                          <a:ea typeface="+mn-ea"/>
                          <a:cs typeface="Times New Roman"/>
                        </a:rPr>
                        <a:t> </a:t>
                      </a:r>
                      <a:endParaRPr lang="uk-UA" sz="1200" dirty="0">
                        <a:effectLst/>
                        <a:latin typeface="Calibri"/>
                        <a:ea typeface="Calibri"/>
                        <a:cs typeface="Times New Roman"/>
                      </a:endParaRPr>
                    </a:p>
                  </a:txBody>
                  <a:tcPr marL="30250" marR="30250" marT="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 </a:t>
                      </a:r>
                      <a:endParaRPr lang="uk-UA"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uk-UA"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Привлечение родителей к совместной музыкально-художественной деятельности с детьми, способствующей возникновению ярких впечатлений, развитию общения, эмоциональному и психологическому сближению детей и родителей.</a:t>
                      </a:r>
                      <a:endParaRPr lang="uk-UA"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uk-UA" sz="1200" dirty="0">
                        <a:effectLst/>
                        <a:latin typeface="Calibri"/>
                        <a:ea typeface="Calibri"/>
                        <a:cs typeface="Times New Roman"/>
                      </a:endParaRPr>
                    </a:p>
                    <a:p>
                      <a:pPr>
                        <a:lnSpc>
                          <a:spcPct val="115000"/>
                        </a:lnSpc>
                        <a:spcAft>
                          <a:spcPts val="0"/>
                        </a:spcAft>
                      </a:pPr>
                      <a:endParaRPr lang="uk-UA" sz="1200" dirty="0">
                        <a:effectLst/>
                        <a:latin typeface="Calibri"/>
                        <a:ea typeface="Calibri"/>
                        <a:cs typeface="Times New Roman"/>
                      </a:endParaRPr>
                    </a:p>
                    <a:p>
                      <a:pPr>
                        <a:lnSpc>
                          <a:spcPct val="115000"/>
                        </a:lnSpc>
                        <a:spcAft>
                          <a:spcPts val="0"/>
                        </a:spcAft>
                      </a:pPr>
                      <a:endParaRPr lang="uk-UA"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Прививать детям нравственные ценности через театрализованную деятельность; способствовать формированию оценочных суждений в процессе анализа просмотренного спектакля; развивать воображение и фантазию детей.</a:t>
                      </a:r>
                      <a:endParaRPr lang="uk-UA" sz="1200" dirty="0">
                        <a:effectLst/>
                        <a:latin typeface="Calibri"/>
                        <a:ea typeface="Calibri"/>
                        <a:cs typeface="Times New Roman"/>
                      </a:endParaRPr>
                    </a:p>
                  </a:txBody>
                  <a:tcPr marL="30250" marR="30250" marT="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0654">
                <a:tc gridSpan="2">
                  <a:txBody>
                    <a:bodyPr/>
                    <a:lstStyle/>
                    <a:p>
                      <a:pPr algn="ctr">
                        <a:lnSpc>
                          <a:spcPct val="115000"/>
                        </a:lnSpc>
                        <a:spcAft>
                          <a:spcPts val="0"/>
                        </a:spcAft>
                      </a:pPr>
                      <a:r>
                        <a:rPr lang="ru-RU" sz="1200" b="1" kern="1200" dirty="0">
                          <a:solidFill>
                            <a:srgbClr val="000000"/>
                          </a:solidFill>
                          <a:effectLst/>
                          <a:latin typeface="Times New Roman"/>
                          <a:ea typeface="Times New Roman"/>
                          <a:cs typeface="Times New Roman"/>
                        </a:rPr>
                        <a:t>Отчет о проведении Дня матери в ДОУ</a:t>
                      </a:r>
                      <a:endParaRPr lang="uk-UA" sz="500" dirty="0">
                        <a:effectLst/>
                        <a:latin typeface="Calibri"/>
                        <a:ea typeface="Calibri"/>
                        <a:cs typeface="Times New Roman"/>
                      </a:endParaRPr>
                    </a:p>
                  </a:txBody>
                  <a:tcPr marL="30250" marR="30250" marT="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uk-UA"/>
                    </a:p>
                  </a:txBody>
                  <a:tcPr/>
                </a:tc>
                <a:extLst>
                  <a:ext uri="{0D108BD9-81ED-4DB2-BD59-A6C34878D82A}">
                    <a16:rowId xmlns:a16="http://schemas.microsoft.com/office/drawing/2014/main" val="10006"/>
                  </a:ext>
                </a:extLst>
              </a:tr>
            </a:tbl>
          </a:graphicData>
        </a:graphic>
      </p:graphicFrame>
      <p:sp>
        <p:nvSpPr>
          <p:cNvPr id="3" name="Rectangle 1"/>
          <p:cNvSpPr>
            <a:spLocks noChangeArrowheads="1"/>
          </p:cNvSpPr>
          <p:nvPr/>
        </p:nvSpPr>
        <p:spPr bwMode="auto">
          <a:xfrm>
            <a:off x="3024188" y="1360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3548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39"/>
            <a:ext cx="8352928" cy="6340197"/>
          </a:xfrm>
          <a:prstGeom prst="rect">
            <a:avLst/>
          </a:prstGeom>
        </p:spPr>
        <p:txBody>
          <a:bodyPr wrap="square">
            <a:spAutoFit/>
          </a:bodyPr>
          <a:lstStyle/>
          <a:p>
            <a:pPr algn="ctr">
              <a:spcAft>
                <a:spcPts val="0"/>
              </a:spcAft>
            </a:pPr>
            <a:r>
              <a:rPr lang="ru-RU" sz="1200" b="1" dirty="0">
                <a:latin typeface="Times New Roman"/>
                <a:ea typeface="Calibri"/>
                <a:cs typeface="Times New Roman"/>
              </a:rPr>
              <a:t>План итоговых мероприятий проекта</a:t>
            </a:r>
            <a:endParaRPr lang="uk-UA" sz="1200" dirty="0">
              <a:ea typeface="Calibri"/>
              <a:cs typeface="Times New Roman"/>
            </a:endParaRPr>
          </a:p>
          <a:p>
            <a:pPr algn="ctr">
              <a:spcAft>
                <a:spcPts val="0"/>
              </a:spcAft>
            </a:pPr>
            <a:r>
              <a:rPr lang="ru-RU" sz="1200" b="1" dirty="0">
                <a:latin typeface="Times New Roman"/>
                <a:ea typeface="Calibri"/>
                <a:cs typeface="Times New Roman"/>
              </a:rPr>
              <a:t>«Мама – это главное слово»</a:t>
            </a:r>
            <a:endParaRPr lang="uk-UA" sz="1200" dirty="0">
              <a:ea typeface="Calibri"/>
              <a:cs typeface="Times New Roman"/>
            </a:endParaRPr>
          </a:p>
          <a:p>
            <a:pPr>
              <a:spcAft>
                <a:spcPts val="0"/>
              </a:spcAft>
            </a:pPr>
            <a:r>
              <a:rPr lang="ru-RU" sz="1200" b="1" i="1" dirty="0">
                <a:latin typeface="Times New Roman"/>
                <a:ea typeface="Calibri"/>
                <a:cs typeface="Times New Roman"/>
              </a:rPr>
              <a:t> </a:t>
            </a:r>
            <a:endParaRPr lang="uk-UA" sz="1200" dirty="0">
              <a:ea typeface="Calibri"/>
              <a:cs typeface="Times New Roman"/>
            </a:endParaRPr>
          </a:p>
          <a:p>
            <a:pPr>
              <a:spcAft>
                <a:spcPts val="0"/>
              </a:spcAft>
            </a:pPr>
            <a:r>
              <a:rPr lang="ru-RU" sz="1200" b="1" i="1" dirty="0">
                <a:latin typeface="Times New Roman"/>
                <a:ea typeface="Calibri"/>
                <a:cs typeface="Times New Roman"/>
              </a:rPr>
              <a:t>Творческий  конкурс стенгазет «Мама солнышко моё, я  подсолнушек её» (выставка работ семейного творчества в коридорах ДОУ).</a:t>
            </a:r>
            <a:endParaRPr lang="uk-UA" sz="1200" dirty="0">
              <a:ea typeface="Calibri"/>
              <a:cs typeface="Times New Roman"/>
            </a:endParaRPr>
          </a:p>
          <a:p>
            <a:pPr>
              <a:spcAft>
                <a:spcPts val="0"/>
              </a:spcAft>
            </a:pPr>
            <a:r>
              <a:rPr lang="ru-RU" sz="1200" b="1" i="1" u="sng" dirty="0">
                <a:latin typeface="Times New Roman"/>
                <a:ea typeface="Calibri"/>
                <a:cs typeface="Times New Roman"/>
              </a:rPr>
              <a:t>Цель:</a:t>
            </a:r>
            <a:r>
              <a:rPr lang="ru-RU" sz="1200" dirty="0">
                <a:solidFill>
                  <a:srgbClr val="000000"/>
                </a:solidFill>
                <a:latin typeface="Times New Roman"/>
                <a:ea typeface="Calibri"/>
                <a:cs typeface="Times New Roman"/>
              </a:rPr>
              <a:t> развитие творческой активности детей и родителей, привлечение родителей к жизни детского сада.</a:t>
            </a:r>
            <a:endParaRPr lang="uk-UA" sz="1200" dirty="0">
              <a:ea typeface="Calibri"/>
              <a:cs typeface="Times New Roman"/>
            </a:endParaRPr>
          </a:p>
          <a:p>
            <a:pPr>
              <a:spcAft>
                <a:spcPts val="0"/>
              </a:spcAft>
            </a:pPr>
            <a:r>
              <a:rPr lang="ru-RU" sz="1200" b="1" i="1" u="sng" dirty="0" err="1">
                <a:latin typeface="Times New Roman"/>
                <a:ea typeface="Calibri"/>
                <a:cs typeface="Times New Roman"/>
              </a:rPr>
              <a:t>Понедельник</a:t>
            </a:r>
            <a:r>
              <a:rPr lang="ru-RU" sz="1200" b="1" i="1" dirty="0" err="1">
                <a:latin typeface="Times New Roman"/>
                <a:ea typeface="Calibri"/>
                <a:cs typeface="Times New Roman"/>
              </a:rPr>
              <a:t>Фестиваль</a:t>
            </a:r>
            <a:r>
              <a:rPr lang="ru-RU" sz="1200" b="1" i="1" dirty="0">
                <a:latin typeface="Times New Roman"/>
                <a:ea typeface="Calibri"/>
                <a:cs typeface="Times New Roman"/>
              </a:rPr>
              <a:t> семейного творчества  «Таланты наших мам». </a:t>
            </a:r>
            <a:endParaRPr lang="uk-UA" sz="1200" dirty="0">
              <a:ea typeface="Calibri"/>
              <a:cs typeface="Times New Roman"/>
            </a:endParaRPr>
          </a:p>
          <a:p>
            <a:pPr>
              <a:spcAft>
                <a:spcPts val="0"/>
              </a:spcAft>
            </a:pPr>
            <a:r>
              <a:rPr lang="ru-RU" sz="1200" b="1" i="1" u="sng" dirty="0">
                <a:latin typeface="Times New Roman"/>
                <a:ea typeface="Calibri"/>
                <a:cs typeface="Times New Roman"/>
              </a:rPr>
              <a:t>Цель:</a:t>
            </a:r>
            <a:r>
              <a:rPr lang="ru-RU" sz="1200" dirty="0">
                <a:ea typeface="Calibri"/>
                <a:cs typeface="Times New Roman"/>
              </a:rPr>
              <a:t> </a:t>
            </a:r>
            <a:r>
              <a:rPr lang="ru-RU" sz="1200" dirty="0">
                <a:latin typeface="Times New Roman"/>
                <a:ea typeface="Calibri"/>
                <a:cs typeface="Times New Roman"/>
              </a:rPr>
              <a:t>создание условий для реализации творческого потенциала семьи через привлечение родителей воспитанников к активному участию в образовательном процессе ДОУ.</a:t>
            </a:r>
            <a:endParaRPr lang="uk-UA" sz="1200" dirty="0">
              <a:ea typeface="Calibri"/>
              <a:cs typeface="Times New Roman"/>
            </a:endParaRPr>
          </a:p>
          <a:p>
            <a:pPr>
              <a:spcAft>
                <a:spcPts val="0"/>
              </a:spcAft>
            </a:pPr>
            <a:r>
              <a:rPr lang="ru-RU" sz="1200" b="1" i="1" u="sng" dirty="0">
                <a:latin typeface="Times New Roman"/>
                <a:ea typeface="Calibri"/>
                <a:cs typeface="Times New Roman"/>
              </a:rPr>
              <a:t>Участники:</a:t>
            </a:r>
            <a:r>
              <a:rPr lang="ru-RU" sz="1200" dirty="0">
                <a:latin typeface="Times New Roman"/>
                <a:ea typeface="Calibri"/>
                <a:cs typeface="Times New Roman"/>
              </a:rPr>
              <a:t> дети и родители групп 5,6,7,9,10.</a:t>
            </a:r>
            <a:endParaRPr lang="uk-UA" sz="1200" dirty="0">
              <a:ea typeface="Calibri"/>
              <a:cs typeface="Times New Roman"/>
            </a:endParaRPr>
          </a:p>
          <a:p>
            <a:pPr>
              <a:spcAft>
                <a:spcPts val="0"/>
              </a:spcAft>
            </a:pPr>
            <a:r>
              <a:rPr lang="ru-RU" sz="1200" b="1" i="1" u="sng" dirty="0">
                <a:latin typeface="Times New Roman"/>
                <a:ea typeface="Calibri"/>
                <a:cs typeface="Times New Roman"/>
              </a:rPr>
              <a:t>Вторник</a:t>
            </a:r>
            <a:endParaRPr lang="uk-UA" sz="1200" dirty="0">
              <a:ea typeface="Calibri"/>
              <a:cs typeface="Times New Roman"/>
            </a:endParaRPr>
          </a:p>
          <a:p>
            <a:pPr>
              <a:spcAft>
                <a:spcPts val="0"/>
              </a:spcAft>
            </a:pPr>
            <a:r>
              <a:rPr lang="ru-RU" sz="1200" b="1" i="1" dirty="0">
                <a:latin typeface="Times New Roman"/>
                <a:ea typeface="Calibri"/>
                <a:cs typeface="Times New Roman"/>
              </a:rPr>
              <a:t>Поэтическая гостиная «Кто сердцем согревает нас – мамы наши любимые!» </a:t>
            </a:r>
            <a:endParaRPr lang="uk-UA" sz="1200" dirty="0">
              <a:ea typeface="Calibri"/>
              <a:cs typeface="Times New Roman"/>
            </a:endParaRPr>
          </a:p>
          <a:p>
            <a:pPr>
              <a:spcAft>
                <a:spcPts val="0"/>
              </a:spcAft>
            </a:pPr>
            <a:r>
              <a:rPr lang="ru-RU" sz="1200" b="1" i="1" u="sng" dirty="0">
                <a:latin typeface="Times New Roman"/>
                <a:ea typeface="Calibri"/>
                <a:cs typeface="Times New Roman"/>
              </a:rPr>
              <a:t>Цель:</a:t>
            </a:r>
            <a:r>
              <a:rPr lang="ru-RU" sz="1200" dirty="0">
                <a:latin typeface="Times New Roman"/>
                <a:ea typeface="Calibri"/>
                <a:cs typeface="Times New Roman"/>
              </a:rPr>
              <a:t> </a:t>
            </a:r>
            <a:r>
              <a:rPr lang="ru-RU" sz="1200" dirty="0">
                <a:solidFill>
                  <a:srgbClr val="000000"/>
                </a:solidFill>
                <a:latin typeface="Times New Roman"/>
                <a:ea typeface="Calibri"/>
                <a:cs typeface="Times New Roman"/>
              </a:rPr>
              <a:t>продолжать совершенствовать художественно-речевые исполнительские навыки детей при чтении стихотворений о маме; прививать чуткость к поэтическому слову.</a:t>
            </a:r>
            <a:endParaRPr lang="uk-UA" sz="1200" dirty="0">
              <a:ea typeface="Calibri"/>
              <a:cs typeface="Times New Roman"/>
            </a:endParaRPr>
          </a:p>
          <a:p>
            <a:pPr>
              <a:spcAft>
                <a:spcPts val="0"/>
              </a:spcAft>
            </a:pPr>
            <a:r>
              <a:rPr lang="ru-RU" sz="1200" b="1" i="1" u="sng" dirty="0">
                <a:latin typeface="Times New Roman"/>
                <a:ea typeface="Calibri"/>
                <a:cs typeface="Times New Roman"/>
              </a:rPr>
              <a:t>Участники:</a:t>
            </a:r>
            <a:r>
              <a:rPr lang="ru-RU" sz="1200" dirty="0">
                <a:latin typeface="Times New Roman"/>
                <a:ea typeface="Calibri"/>
                <a:cs typeface="Times New Roman"/>
              </a:rPr>
              <a:t> дети и родители групп 5,6,7,9,10.</a:t>
            </a:r>
            <a:endParaRPr lang="uk-UA" sz="1200" dirty="0">
              <a:ea typeface="Calibri"/>
              <a:cs typeface="Times New Roman"/>
            </a:endParaRPr>
          </a:p>
          <a:p>
            <a:pPr>
              <a:spcAft>
                <a:spcPts val="0"/>
              </a:spcAft>
            </a:pPr>
            <a:r>
              <a:rPr lang="ru-RU" sz="1200" b="1" i="1" u="sng" dirty="0">
                <a:latin typeface="Times New Roman"/>
                <a:ea typeface="Calibri"/>
                <a:cs typeface="Times New Roman"/>
              </a:rPr>
              <a:t>Среда</a:t>
            </a:r>
            <a:endParaRPr lang="uk-UA" sz="1200" dirty="0">
              <a:ea typeface="Calibri"/>
              <a:cs typeface="Times New Roman"/>
            </a:endParaRPr>
          </a:p>
          <a:p>
            <a:pPr>
              <a:spcAft>
                <a:spcPts val="0"/>
              </a:spcAft>
            </a:pPr>
            <a:r>
              <a:rPr lang="ru-RU" sz="1200" b="1" i="1" dirty="0">
                <a:latin typeface="Times New Roman"/>
                <a:ea typeface="Calibri"/>
                <a:cs typeface="Times New Roman"/>
              </a:rPr>
              <a:t>Тематическое развлечение «Супермама!» для детей средней группы.</a:t>
            </a:r>
            <a:endParaRPr lang="uk-UA" sz="1200" dirty="0">
              <a:ea typeface="Calibri"/>
              <a:cs typeface="Times New Roman"/>
            </a:endParaRPr>
          </a:p>
          <a:p>
            <a:pPr>
              <a:spcAft>
                <a:spcPts val="0"/>
              </a:spcAft>
            </a:pPr>
            <a:r>
              <a:rPr lang="ru-RU" sz="1200" b="1" i="1" u="sng" dirty="0">
                <a:latin typeface="Times New Roman"/>
                <a:ea typeface="Calibri"/>
                <a:cs typeface="Times New Roman"/>
              </a:rPr>
              <a:t>Цель:</a:t>
            </a:r>
            <a:r>
              <a:rPr lang="ru-RU" sz="1200" dirty="0">
                <a:latin typeface="Times New Roman"/>
                <a:ea typeface="Calibri"/>
                <a:cs typeface="Times New Roman"/>
              </a:rPr>
              <a:t> привлечение родителей к совместной музыкально-художественной деятельности с детьми, способствующей возникновению ярких впечатлений, развитию общения, эмоциональному и психологическому сближению детей и родителей.</a:t>
            </a:r>
            <a:endParaRPr lang="uk-UA" sz="1200" dirty="0">
              <a:ea typeface="Calibri"/>
              <a:cs typeface="Times New Roman"/>
            </a:endParaRPr>
          </a:p>
          <a:p>
            <a:pPr>
              <a:spcAft>
                <a:spcPts val="0"/>
              </a:spcAft>
            </a:pPr>
            <a:r>
              <a:rPr lang="ru-RU" sz="1200" b="1" i="1" u="sng" dirty="0">
                <a:latin typeface="Times New Roman"/>
                <a:ea typeface="Calibri"/>
                <a:cs typeface="Times New Roman"/>
              </a:rPr>
              <a:t>Участники:</a:t>
            </a:r>
            <a:r>
              <a:rPr lang="ru-RU" sz="1200" dirty="0">
                <a:latin typeface="Times New Roman"/>
                <a:ea typeface="Calibri"/>
                <a:cs typeface="Times New Roman"/>
              </a:rPr>
              <a:t> дети и родители группы 9.</a:t>
            </a:r>
            <a:endParaRPr lang="uk-UA" sz="1200" dirty="0">
              <a:ea typeface="Calibri"/>
              <a:cs typeface="Times New Roman"/>
            </a:endParaRPr>
          </a:p>
          <a:p>
            <a:pPr>
              <a:spcAft>
                <a:spcPts val="0"/>
              </a:spcAft>
            </a:pPr>
            <a:r>
              <a:rPr lang="ru-RU" sz="1200" b="1" i="1" u="sng" dirty="0">
                <a:latin typeface="Times New Roman"/>
                <a:ea typeface="Calibri"/>
                <a:cs typeface="Times New Roman"/>
              </a:rPr>
              <a:t>Четверг</a:t>
            </a:r>
          </a:p>
          <a:p>
            <a:pPr>
              <a:spcAft>
                <a:spcPts val="0"/>
              </a:spcAft>
            </a:pPr>
            <a:r>
              <a:rPr lang="ru-RU" sz="1200" b="1" i="1" dirty="0">
                <a:latin typeface="Times New Roman"/>
                <a:ea typeface="Calibri"/>
                <a:cs typeface="Times New Roman"/>
              </a:rPr>
              <a:t>НОД художественно-эстетической направленности с использованием театрализованной деятельности «Непослушный котёнок» для детей второй младшей группы.</a:t>
            </a:r>
            <a:endParaRPr lang="uk-UA" sz="1200" dirty="0">
              <a:ea typeface="Calibri"/>
              <a:cs typeface="Times New Roman"/>
            </a:endParaRPr>
          </a:p>
          <a:p>
            <a:pPr>
              <a:spcAft>
                <a:spcPts val="0"/>
              </a:spcAft>
            </a:pPr>
            <a:r>
              <a:rPr lang="ru-RU" sz="1200" b="1" i="1" u="sng" dirty="0">
                <a:latin typeface="Times New Roman"/>
                <a:ea typeface="Calibri"/>
                <a:cs typeface="Times New Roman"/>
              </a:rPr>
              <a:t>Цель:</a:t>
            </a:r>
            <a:r>
              <a:rPr lang="ru-RU" sz="1200" dirty="0">
                <a:latin typeface="Times New Roman"/>
                <a:ea typeface="Calibri"/>
                <a:cs typeface="Times New Roman"/>
              </a:rPr>
              <a:t> привлечение родителей к совместной музыкально-художественной деятельности с детьми, способствующей возникновению ярких впечатлений, развитию общения, эмоциональному и психологическому сближению детей и родителей.</a:t>
            </a:r>
            <a:endParaRPr lang="uk-UA" sz="1200" dirty="0">
              <a:ea typeface="Calibri"/>
              <a:cs typeface="Times New Roman"/>
            </a:endParaRPr>
          </a:p>
          <a:p>
            <a:pPr>
              <a:spcAft>
                <a:spcPts val="0"/>
              </a:spcAft>
            </a:pPr>
            <a:r>
              <a:rPr lang="ru-RU" sz="1200" b="1" i="1" u="sng" dirty="0">
                <a:latin typeface="Times New Roman"/>
                <a:ea typeface="Calibri"/>
                <a:cs typeface="Times New Roman"/>
              </a:rPr>
              <a:t>Участники:</a:t>
            </a:r>
            <a:r>
              <a:rPr lang="ru-RU" sz="1200" dirty="0">
                <a:latin typeface="Times New Roman"/>
                <a:ea typeface="Calibri"/>
                <a:cs typeface="Times New Roman"/>
              </a:rPr>
              <a:t> дети и родители группы 7.</a:t>
            </a:r>
            <a:endParaRPr lang="uk-UA" sz="1200" dirty="0">
              <a:ea typeface="Calibri"/>
              <a:cs typeface="Times New Roman"/>
            </a:endParaRPr>
          </a:p>
          <a:p>
            <a:pPr>
              <a:spcAft>
                <a:spcPts val="0"/>
              </a:spcAft>
            </a:pPr>
            <a:r>
              <a:rPr lang="ru-RU" sz="1200" b="1" i="1" u="sng" dirty="0">
                <a:latin typeface="Times New Roman"/>
                <a:ea typeface="Calibri"/>
                <a:cs typeface="Times New Roman"/>
              </a:rPr>
              <a:t>Пятница</a:t>
            </a:r>
            <a:endParaRPr lang="uk-UA" sz="1200" dirty="0">
              <a:ea typeface="Calibri"/>
              <a:cs typeface="Times New Roman"/>
            </a:endParaRPr>
          </a:p>
          <a:p>
            <a:pPr>
              <a:spcAft>
                <a:spcPts val="0"/>
              </a:spcAft>
            </a:pPr>
            <a:r>
              <a:rPr lang="ru-RU" sz="1200" b="1" i="1" dirty="0">
                <a:latin typeface="Times New Roman"/>
                <a:ea typeface="Calibri"/>
                <a:cs typeface="Times New Roman"/>
              </a:rPr>
              <a:t>Театральная гостиная для малышей: инсценировка сказки «Волк и семеро козлят» детьми подготовительной группы для детей первой младшей  группы.</a:t>
            </a:r>
            <a:endParaRPr lang="uk-UA" sz="1200" dirty="0">
              <a:ea typeface="Calibri"/>
              <a:cs typeface="Times New Roman"/>
            </a:endParaRPr>
          </a:p>
          <a:p>
            <a:pPr>
              <a:spcAft>
                <a:spcPts val="0"/>
              </a:spcAft>
            </a:pPr>
            <a:r>
              <a:rPr lang="ru-RU" sz="1200" b="1" i="1" u="sng" dirty="0">
                <a:latin typeface="Times New Roman"/>
                <a:ea typeface="Calibri"/>
                <a:cs typeface="Times New Roman"/>
              </a:rPr>
              <a:t>Цель:</a:t>
            </a:r>
            <a:r>
              <a:rPr lang="ru-RU" sz="1200" dirty="0">
                <a:latin typeface="Times New Roman"/>
                <a:ea typeface="Calibri"/>
                <a:cs typeface="Times New Roman"/>
              </a:rPr>
              <a:t> прививать детям нравственные ценности через театрализованную деятельность; способствовать формированию оценочных суждений в процессе анализа просмотренного спектакля; развивать воображение и фантазию детей. </a:t>
            </a:r>
            <a:endParaRPr lang="uk-UA" sz="1200" dirty="0">
              <a:ea typeface="Calibri"/>
              <a:cs typeface="Times New Roman"/>
            </a:endParaRPr>
          </a:p>
          <a:p>
            <a:pPr>
              <a:spcAft>
                <a:spcPts val="0"/>
              </a:spcAft>
            </a:pPr>
            <a:r>
              <a:rPr lang="ru-RU" sz="1200" b="1" i="1" u="sng" dirty="0">
                <a:latin typeface="Times New Roman"/>
                <a:ea typeface="Calibri"/>
                <a:cs typeface="Times New Roman"/>
              </a:rPr>
              <a:t>Участники:</a:t>
            </a:r>
            <a:r>
              <a:rPr lang="ru-RU" sz="1200" dirty="0">
                <a:latin typeface="Times New Roman"/>
                <a:ea typeface="Calibri"/>
                <a:cs typeface="Times New Roman"/>
              </a:rPr>
              <a:t> дети групп 1,4,8.</a:t>
            </a:r>
            <a:endParaRPr lang="uk-UA" sz="1200" dirty="0">
              <a:ea typeface="Calibri"/>
              <a:cs typeface="Times New Roman"/>
            </a:endParaRPr>
          </a:p>
          <a:p>
            <a:pPr>
              <a:spcAft>
                <a:spcPts val="0"/>
              </a:spcAft>
            </a:pPr>
            <a:r>
              <a:rPr lang="ru-RU" sz="1100" dirty="0">
                <a:latin typeface="Times New Roman"/>
                <a:ea typeface="Calibri"/>
                <a:cs typeface="Times New Roman"/>
              </a:rPr>
              <a:t> </a:t>
            </a:r>
            <a:endParaRPr lang="uk-UA" sz="1100" dirty="0">
              <a:ea typeface="Calibri"/>
              <a:cs typeface="Times New Roman"/>
            </a:endParaRPr>
          </a:p>
          <a:p>
            <a:pPr>
              <a:spcAft>
                <a:spcPts val="0"/>
              </a:spcAft>
            </a:pPr>
            <a:r>
              <a:rPr lang="ru-RU" sz="1100" dirty="0">
                <a:latin typeface="Times New Roman"/>
                <a:ea typeface="Calibri"/>
                <a:cs typeface="Times New Roman"/>
              </a:rPr>
              <a:t> </a:t>
            </a:r>
            <a:endParaRPr lang="uk-UA" sz="1100" dirty="0">
              <a:ea typeface="Calibri"/>
              <a:cs typeface="Times New Roman"/>
            </a:endParaRPr>
          </a:p>
        </p:txBody>
      </p:sp>
    </p:spTree>
    <p:extLst>
      <p:ext uri="{BB962C8B-B14F-4D97-AF65-F5344CB8AC3E}">
        <p14:creationId xmlns:p14="http://schemas.microsoft.com/office/powerpoint/2010/main" val="151205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nSpc>
                <a:spcPct val="115000"/>
              </a:lnSpc>
              <a:spcBef>
                <a:spcPts val="0"/>
              </a:spcBef>
            </a:pPr>
            <a:br>
              <a:rPr lang="ru-RU" sz="2800" b="1" dirty="0">
                <a:solidFill>
                  <a:srgbClr val="0070C0"/>
                </a:solidFill>
                <a:latin typeface="Times New Roman"/>
                <a:ea typeface="Times New Roman"/>
                <a:cs typeface="Times New Roman"/>
              </a:rPr>
            </a:br>
            <a:r>
              <a:rPr lang="ru-RU" sz="3600" b="1" dirty="0">
                <a:solidFill>
                  <a:srgbClr val="0070C0"/>
                </a:solidFill>
                <a:latin typeface="Times New Roman"/>
                <a:ea typeface="Times New Roman"/>
                <a:cs typeface="Times New Roman"/>
              </a:rPr>
              <a:t>Мастер-классы для мам </a:t>
            </a:r>
            <a:br>
              <a:rPr lang="ru-RU" sz="3600" b="1" dirty="0">
                <a:solidFill>
                  <a:srgbClr val="0070C0"/>
                </a:solidFill>
                <a:latin typeface="Times New Roman"/>
                <a:ea typeface="Times New Roman"/>
                <a:cs typeface="Times New Roman"/>
              </a:rPr>
            </a:br>
            <a:r>
              <a:rPr lang="ru-RU" sz="3600" b="1" dirty="0">
                <a:solidFill>
                  <a:srgbClr val="0070C0"/>
                </a:solidFill>
                <a:latin typeface="Times New Roman"/>
                <a:ea typeface="Times New Roman"/>
                <a:cs typeface="Times New Roman"/>
              </a:rPr>
              <a:t>«Вместе с мамой»</a:t>
            </a:r>
            <a:br>
              <a:rPr lang="uk-UA" sz="3600" b="1" dirty="0">
                <a:solidFill>
                  <a:srgbClr val="0070C0"/>
                </a:solidFill>
                <a:ea typeface="Calibri"/>
                <a:cs typeface="Times New Roman"/>
              </a:rPr>
            </a:br>
            <a:endParaRPr lang="uk-UA" sz="3600" b="1" dirty="0">
              <a:solidFill>
                <a:srgbClr val="0070C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1412776"/>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2564904"/>
            <a:ext cx="4038600" cy="3028950"/>
          </a:xfrm>
        </p:spPr>
      </p:pic>
    </p:spTree>
    <p:extLst>
      <p:ext uri="{BB962C8B-B14F-4D97-AF65-F5344CB8AC3E}">
        <p14:creationId xmlns:p14="http://schemas.microsoft.com/office/powerpoint/2010/main" val="312443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sz="3600" b="1" dirty="0">
                <a:solidFill>
                  <a:srgbClr val="0070C0"/>
                </a:solidFill>
                <a:latin typeface="Times New Roman"/>
                <a:ea typeface="Times New Roman"/>
                <a:cs typeface="Times New Roman"/>
              </a:rPr>
            </a:br>
            <a:br>
              <a:rPr lang="ru-RU" sz="3600" b="1" dirty="0">
                <a:solidFill>
                  <a:srgbClr val="0070C0"/>
                </a:solidFill>
                <a:latin typeface="Times New Roman"/>
                <a:ea typeface="Times New Roman"/>
                <a:cs typeface="Times New Roman"/>
              </a:rPr>
            </a:br>
            <a:r>
              <a:rPr lang="ru-RU" sz="3600" b="1" dirty="0">
                <a:solidFill>
                  <a:srgbClr val="0070C0"/>
                </a:solidFill>
                <a:latin typeface="Times New Roman"/>
                <a:ea typeface="Times New Roman"/>
                <a:cs typeface="Times New Roman"/>
              </a:rPr>
              <a:t>Мастер-классы для мам </a:t>
            </a:r>
            <a:br>
              <a:rPr lang="ru-RU" sz="3600" b="1" dirty="0">
                <a:solidFill>
                  <a:srgbClr val="0070C0"/>
                </a:solidFill>
                <a:latin typeface="Times New Roman"/>
                <a:ea typeface="Times New Roman"/>
                <a:cs typeface="Times New Roman"/>
              </a:rPr>
            </a:br>
            <a:r>
              <a:rPr lang="ru-RU" sz="3600" b="1" dirty="0">
                <a:solidFill>
                  <a:srgbClr val="0070C0"/>
                </a:solidFill>
                <a:latin typeface="Times New Roman"/>
                <a:ea typeface="Times New Roman"/>
                <a:cs typeface="Times New Roman"/>
              </a:rPr>
              <a:t>«Вместе с мамой»</a:t>
            </a:r>
            <a:br>
              <a:rPr lang="uk-UA" sz="3600" b="1" dirty="0">
                <a:solidFill>
                  <a:srgbClr val="0070C0"/>
                </a:solidFill>
                <a:ea typeface="Calibri"/>
                <a:cs typeface="Times New Roman"/>
              </a:rPr>
            </a:br>
            <a:br>
              <a:rPr lang="ru-RU" sz="3200" b="1" dirty="0">
                <a:solidFill>
                  <a:srgbClr val="0070C0"/>
                </a:solidFill>
                <a:latin typeface="Times New Roman"/>
                <a:ea typeface="Times New Roman"/>
                <a:cs typeface="Times New Roman"/>
              </a:rPr>
            </a:br>
            <a:endParaRPr lang="uk-UA" dirty="0"/>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536" y="1484784"/>
            <a:ext cx="4038600" cy="3028950"/>
          </a:xfrm>
        </p:spPr>
      </p:pic>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3140968"/>
            <a:ext cx="4038600" cy="2318120"/>
          </a:xfrm>
        </p:spPr>
      </p:pic>
    </p:spTree>
    <p:extLst>
      <p:ext uri="{BB962C8B-B14F-4D97-AF65-F5344CB8AC3E}">
        <p14:creationId xmlns:p14="http://schemas.microsoft.com/office/powerpoint/2010/main" val="394727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0070C0"/>
                </a:solidFill>
                <a:latin typeface="Times New Roman"/>
                <a:ea typeface="Calibri"/>
                <a:cs typeface="Times New Roman"/>
              </a:rPr>
              <a:t>Творческий  конкурс стенгазет </a:t>
            </a:r>
            <a:br>
              <a:rPr lang="ru-RU" sz="3200" b="1" dirty="0">
                <a:solidFill>
                  <a:srgbClr val="0070C0"/>
                </a:solidFill>
                <a:latin typeface="Times New Roman"/>
                <a:ea typeface="Calibri"/>
                <a:cs typeface="Times New Roman"/>
              </a:rPr>
            </a:br>
            <a:r>
              <a:rPr lang="ru-RU" sz="3200" b="1" dirty="0">
                <a:solidFill>
                  <a:srgbClr val="0070C0"/>
                </a:solidFill>
                <a:latin typeface="Times New Roman"/>
                <a:ea typeface="Calibri"/>
                <a:cs typeface="Times New Roman"/>
              </a:rPr>
              <a:t>«Мама солнышко моё, я  подсолнушек её»</a:t>
            </a:r>
            <a:endParaRPr lang="uk-UA" sz="3200" dirty="0">
              <a:solidFill>
                <a:srgbClr val="0070C0"/>
              </a:solidFill>
            </a:endParaRPr>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536" y="1772816"/>
            <a:ext cx="4038600" cy="3028950"/>
          </a:xfrm>
        </p:spPr>
      </p:pic>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363942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spcBef>
                <a:spcPts val="0"/>
              </a:spcBef>
            </a:pPr>
            <a:br>
              <a:rPr lang="ru-RU" sz="3200" b="1" dirty="0">
                <a:solidFill>
                  <a:srgbClr val="0070C0"/>
                </a:solidFill>
                <a:latin typeface="Times New Roman"/>
                <a:ea typeface="Calibri"/>
                <a:cs typeface="Times New Roman"/>
              </a:rPr>
            </a:br>
            <a:r>
              <a:rPr lang="ru-RU" sz="3200" b="1" dirty="0">
                <a:solidFill>
                  <a:srgbClr val="0070C0"/>
                </a:solidFill>
                <a:latin typeface="Times New Roman"/>
                <a:ea typeface="Calibri"/>
                <a:cs typeface="Times New Roman"/>
              </a:rPr>
              <a:t>Фестиваль семейного творчества  «Таланты наших мам». </a:t>
            </a:r>
            <a:br>
              <a:rPr lang="uk-UA" sz="3200" b="1" dirty="0">
                <a:solidFill>
                  <a:srgbClr val="0070C0"/>
                </a:solidFill>
                <a:ea typeface="Calibri"/>
                <a:cs typeface="Times New Roman"/>
              </a:rPr>
            </a:br>
            <a:endParaRPr lang="uk-UA" sz="3200" b="1" dirty="0">
              <a:solidFill>
                <a:srgbClr val="0070C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1556792"/>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08" y="2708920"/>
            <a:ext cx="4038600" cy="3028950"/>
          </a:xfrm>
        </p:spPr>
      </p:pic>
    </p:spTree>
    <p:extLst>
      <p:ext uri="{BB962C8B-B14F-4D97-AF65-F5344CB8AC3E}">
        <p14:creationId xmlns:p14="http://schemas.microsoft.com/office/powerpoint/2010/main" val="252108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spcBef>
                <a:spcPts val="0"/>
              </a:spcBef>
            </a:pPr>
            <a:br>
              <a:rPr lang="ru-RU" sz="2800" b="1" dirty="0">
                <a:solidFill>
                  <a:srgbClr val="0070C0"/>
                </a:solidFill>
                <a:latin typeface="Times New Roman"/>
                <a:ea typeface="Calibri"/>
                <a:cs typeface="Times New Roman"/>
              </a:rPr>
            </a:br>
            <a:br>
              <a:rPr lang="ru-RU" sz="2800" b="1" dirty="0">
                <a:solidFill>
                  <a:srgbClr val="0070C0"/>
                </a:solidFill>
                <a:latin typeface="Times New Roman"/>
                <a:ea typeface="Calibri"/>
                <a:cs typeface="Times New Roman"/>
              </a:rPr>
            </a:br>
            <a:r>
              <a:rPr lang="ru-RU" sz="2800" b="1" dirty="0">
                <a:solidFill>
                  <a:srgbClr val="0070C0"/>
                </a:solidFill>
                <a:latin typeface="Times New Roman"/>
                <a:ea typeface="Calibri"/>
                <a:cs typeface="Times New Roman"/>
              </a:rPr>
              <a:t>Поэтическая гостиная </a:t>
            </a:r>
            <a:br>
              <a:rPr lang="ru-RU" sz="2800" b="1" dirty="0">
                <a:solidFill>
                  <a:srgbClr val="0070C0"/>
                </a:solidFill>
                <a:latin typeface="Times New Roman"/>
                <a:ea typeface="Calibri"/>
                <a:cs typeface="Times New Roman"/>
              </a:rPr>
            </a:br>
            <a:r>
              <a:rPr lang="ru-RU" sz="2800" b="1" dirty="0">
                <a:solidFill>
                  <a:srgbClr val="0070C0"/>
                </a:solidFill>
                <a:latin typeface="Times New Roman"/>
                <a:ea typeface="Calibri"/>
                <a:cs typeface="Times New Roman"/>
              </a:rPr>
              <a:t>«Кто сердцем согревает нас – мамы наши любимые</a:t>
            </a:r>
            <a:r>
              <a:rPr lang="ru-RU" sz="1200" b="1" i="1" dirty="0">
                <a:solidFill>
                  <a:prstClr val="black"/>
                </a:solidFill>
                <a:latin typeface="Times New Roman"/>
                <a:ea typeface="Calibri"/>
                <a:cs typeface="Times New Roman"/>
              </a:rPr>
              <a:t>!» </a:t>
            </a:r>
            <a:br>
              <a:rPr lang="uk-UA" sz="1200" dirty="0">
                <a:solidFill>
                  <a:prstClr val="black"/>
                </a:solidFill>
                <a:ea typeface="Calibri"/>
                <a:cs typeface="Times New Roman"/>
              </a:rPr>
            </a:br>
            <a:endParaRPr lang="uk-UA"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1700808"/>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2564904"/>
            <a:ext cx="4038600" cy="3028950"/>
          </a:xfrm>
        </p:spPr>
      </p:pic>
    </p:spTree>
    <p:extLst>
      <p:ext uri="{BB962C8B-B14F-4D97-AF65-F5344CB8AC3E}">
        <p14:creationId xmlns:p14="http://schemas.microsoft.com/office/powerpoint/2010/main" val="285229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0070C0"/>
                </a:solidFill>
                <a:latin typeface="Times New Roman"/>
                <a:ea typeface="Calibri"/>
                <a:cs typeface="Times New Roman"/>
              </a:rPr>
              <a:t>Тематическое развлечение </a:t>
            </a:r>
            <a:br>
              <a:rPr lang="ru-RU" sz="3200" b="1" dirty="0">
                <a:solidFill>
                  <a:srgbClr val="0070C0"/>
                </a:solidFill>
                <a:latin typeface="Times New Roman"/>
                <a:ea typeface="Calibri"/>
                <a:cs typeface="Times New Roman"/>
              </a:rPr>
            </a:br>
            <a:r>
              <a:rPr lang="ru-RU" sz="3200" b="1" dirty="0">
                <a:solidFill>
                  <a:srgbClr val="0070C0"/>
                </a:solidFill>
                <a:latin typeface="Times New Roman"/>
                <a:ea typeface="Calibri"/>
                <a:cs typeface="Times New Roman"/>
              </a:rPr>
              <a:t>«Супермама» для детей средней группы</a:t>
            </a:r>
            <a:endParaRPr lang="uk-UA" sz="3200" dirty="0">
              <a:solidFill>
                <a:srgbClr val="0070C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1556792"/>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2492896"/>
            <a:ext cx="4038600" cy="3028950"/>
          </a:xfrm>
        </p:spPr>
      </p:pic>
    </p:spTree>
    <p:extLst>
      <p:ext uri="{BB962C8B-B14F-4D97-AF65-F5344CB8AC3E}">
        <p14:creationId xmlns:p14="http://schemas.microsoft.com/office/powerpoint/2010/main" val="4031213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pPr lvl="0">
              <a:spcBef>
                <a:spcPts val="0"/>
              </a:spcBef>
            </a:pPr>
            <a:br>
              <a:rPr lang="ru-RU" sz="2000" b="1" dirty="0">
                <a:solidFill>
                  <a:srgbClr val="0070C0"/>
                </a:solidFill>
                <a:latin typeface="Times New Roman"/>
                <a:ea typeface="Calibri"/>
                <a:cs typeface="Times New Roman"/>
              </a:rPr>
            </a:br>
            <a:r>
              <a:rPr lang="ru-RU" sz="2000" b="1" dirty="0">
                <a:solidFill>
                  <a:srgbClr val="0070C0"/>
                </a:solidFill>
                <a:latin typeface="Times New Roman"/>
                <a:ea typeface="Calibri"/>
                <a:cs typeface="Times New Roman"/>
              </a:rPr>
              <a:t>НОД художественно-эстетической направленности с использованием театрализованной деятельности </a:t>
            </a:r>
            <a:br>
              <a:rPr lang="ru-RU" sz="2000" b="1" dirty="0">
                <a:solidFill>
                  <a:srgbClr val="0070C0"/>
                </a:solidFill>
                <a:latin typeface="Times New Roman"/>
                <a:ea typeface="Calibri"/>
                <a:cs typeface="Times New Roman"/>
              </a:rPr>
            </a:br>
            <a:r>
              <a:rPr lang="ru-RU" sz="2000" b="1" dirty="0">
                <a:solidFill>
                  <a:srgbClr val="0070C0"/>
                </a:solidFill>
                <a:latin typeface="Times New Roman"/>
                <a:ea typeface="Calibri"/>
                <a:cs typeface="Times New Roman"/>
              </a:rPr>
              <a:t>«Непослушный котёнок» для детей второй младшей группы.</a:t>
            </a:r>
            <a:br>
              <a:rPr lang="uk-UA" sz="2000" b="1" dirty="0">
                <a:solidFill>
                  <a:srgbClr val="0070C0"/>
                </a:solidFill>
                <a:ea typeface="Calibri"/>
                <a:cs typeface="Times New Roman"/>
              </a:rPr>
            </a:br>
            <a:endParaRPr lang="uk-UA" sz="2000" b="1" dirty="0">
              <a:solidFill>
                <a:srgbClr val="0070C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1628800"/>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246008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spcBef>
                <a:spcPts val="0"/>
              </a:spcBef>
            </a:pPr>
            <a:br>
              <a:rPr lang="ru-RU" sz="2400" b="1" dirty="0">
                <a:solidFill>
                  <a:srgbClr val="0070C0"/>
                </a:solidFill>
                <a:latin typeface="Times New Roman"/>
                <a:ea typeface="Calibri"/>
                <a:cs typeface="Times New Roman"/>
              </a:rPr>
            </a:br>
            <a:r>
              <a:rPr lang="ru-RU" sz="2000" b="1" dirty="0">
                <a:solidFill>
                  <a:srgbClr val="0070C0"/>
                </a:solidFill>
                <a:latin typeface="Times New Roman"/>
                <a:ea typeface="Calibri"/>
                <a:cs typeface="Times New Roman"/>
              </a:rPr>
              <a:t>Театральная гостиная для малышей: </a:t>
            </a:r>
            <a:br>
              <a:rPr lang="ru-RU" sz="2000" b="1" dirty="0">
                <a:solidFill>
                  <a:srgbClr val="0070C0"/>
                </a:solidFill>
                <a:latin typeface="Times New Roman"/>
                <a:ea typeface="Calibri"/>
                <a:cs typeface="Times New Roman"/>
              </a:rPr>
            </a:br>
            <a:r>
              <a:rPr lang="ru-RU" sz="2000" b="1" dirty="0">
                <a:solidFill>
                  <a:srgbClr val="0070C0"/>
                </a:solidFill>
                <a:latin typeface="Times New Roman"/>
                <a:ea typeface="Calibri"/>
                <a:cs typeface="Times New Roman"/>
              </a:rPr>
              <a:t>инсценировка сказки «Волк и семеро козлят» детьми подготовительной группы для детей первой младшей  группы.</a:t>
            </a:r>
            <a:br>
              <a:rPr lang="uk-UA" sz="2000" dirty="0">
                <a:solidFill>
                  <a:srgbClr val="0070C0"/>
                </a:solidFill>
                <a:ea typeface="Calibri"/>
                <a:cs typeface="Times New Roman"/>
              </a:rPr>
            </a:br>
            <a:endParaRPr lang="uk-UA" sz="2000" dirty="0">
              <a:solidFill>
                <a:srgbClr val="0070C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536" y="1484784"/>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08" y="2996952"/>
            <a:ext cx="4038600" cy="3028950"/>
          </a:xfrm>
        </p:spPr>
      </p:pic>
    </p:spTree>
    <p:extLst>
      <p:ext uri="{BB962C8B-B14F-4D97-AF65-F5344CB8AC3E}">
        <p14:creationId xmlns:p14="http://schemas.microsoft.com/office/powerpoint/2010/main" val="184691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928662" y="765285"/>
            <a:ext cx="728667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ПАСПОРТ ПРОЕКТА</a:t>
            </a:r>
            <a:endParaRPr kumimoji="0" lang="ru-RU" sz="2800" b="1" i="0"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Руководитель проекта</a:t>
            </a:r>
            <a:r>
              <a:rPr kumimoji="0" lang="ru-RU" sz="2800" b="1"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Соболева Е.А., восп</a:t>
            </a:r>
            <a:r>
              <a:rPr lang="ru-RU" sz="2800" b="1" dirty="0">
                <a:latin typeface="Times New Roman" pitchFamily="18" charset="0"/>
                <a:ea typeface="Times New Roman" pitchFamily="18" charset="0"/>
                <a:cs typeface="Times New Roman" pitchFamily="18" charset="0"/>
              </a:rPr>
              <a:t>итатель-методист</a:t>
            </a:r>
            <a:endParaRPr kumimoji="0" lang="ru-RU" sz="2800" b="1"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Участники проекта</a:t>
            </a:r>
            <a:r>
              <a:rPr kumimoji="0" lang="ru-RU" sz="2800" b="1"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воспитанники ДОУ, родители, педагоги (музыкальный</a:t>
            </a:r>
            <a:r>
              <a:rPr kumimoji="0" lang="ru-RU" sz="2800" b="1" strike="noStrike" cap="none" normalizeH="0" dirty="0">
                <a:ln>
                  <a:noFill/>
                </a:ln>
                <a:solidFill>
                  <a:schemeClr val="tx1"/>
                </a:solidFill>
                <a:effectLst/>
                <a:latin typeface="Times New Roman" pitchFamily="18" charset="0"/>
                <a:ea typeface="Times New Roman" pitchFamily="18" charset="0"/>
                <a:cs typeface="Times New Roman" pitchFamily="18" charset="0"/>
              </a:rPr>
              <a:t> руководитель, </a:t>
            </a:r>
            <a:r>
              <a:rPr kumimoji="0" lang="ru-RU" sz="2800" b="1"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воспитатели, учителя-логопеды).</a:t>
            </a:r>
            <a:endParaRPr kumimoji="0" lang="ru-RU" sz="2800" b="1"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Вид проекта: </a:t>
            </a:r>
            <a:r>
              <a:rPr kumimoji="0" lang="ru-RU" sz="2800" b="1"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познавательный, творческий.</a:t>
            </a:r>
            <a:endParaRPr kumimoji="0" lang="ru-RU" sz="2800" b="1"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Срок реализации</a:t>
            </a:r>
            <a:r>
              <a:rPr kumimoji="0" lang="ru-RU" sz="2800" b="1"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краткосрочный, 1 месяц – ноябрь.</a:t>
            </a:r>
            <a:endParaRPr kumimoji="0" lang="ru-RU" sz="2800" b="1"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8662" y="714356"/>
            <a:ext cx="7572428" cy="3908762"/>
          </a:xfrm>
          <a:prstGeom prst="rect">
            <a:avLst/>
          </a:prstGeom>
        </p:spPr>
        <p:txBody>
          <a:bodyPr wrap="square">
            <a:spAutoFit/>
          </a:bodyPr>
          <a:lstStyle/>
          <a:p>
            <a:pPr algn="ctr"/>
            <a:r>
              <a:rPr lang="ru-RU" sz="2800" b="1" dirty="0">
                <a:latin typeface="Times New Roman" pitchFamily="18" charset="0"/>
                <a:cs typeface="Times New Roman" pitchFamily="18" charset="0"/>
              </a:rPr>
              <a:t>Актуальность проекта</a:t>
            </a:r>
          </a:p>
          <a:p>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День матери в Луганской Народной Республике стали отмечать сравнительно недавно. Отмечают его в последнее воскресение ноября. Праздник еще очень молод. Но он плотно вошел в нашу жизнь, именно в этот день мы чествуем самого главного человека для каждого из нас – маму. Сам  факт того, что материнский труд стал цениться и восхваляться, очень важен для каждой женщины. В этот день принято дарить мамам подарки, восхвалять их. Сложно сказать, скольких нежных и ласковых слов достойны наши матери. Во всех странах есть праздник матери. У каждой страны свои традиции и история. Одно неизменно у всех – женщину, мать почитают.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571472" y="788332"/>
            <a:ext cx="8001056"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В современном мире, где так много насилия, особое внимание уделяется семье. Основой любой семьи являются наши матери. Только мать способна на пожертвование себя ради детей, преданность матери просто поражает, сострадание столь велико, что иногда граничит с чем-то опасным. Нельзя измерить материально все, на что способна мать, все, что она может дать нам. Вы только вдумайтесь, не одной женщине, как бы высоко она не поднялась в социальном плане, не заменит этот успех радости материнства. Матери способны оправдать любой поступок своих детей, способны простить все. Они дарят безграничную любовь и заботу. И чем лучше мать относится к своему малышу, тем лучше он во взрослой жизни будет относиться и к людям, и к своим детям. В последние годы, старые поколения начинают угнетать своим присутствием. Черствость по отношению к родителям, по отношению к матерям, захлестнула нас. Мы стали забывать, кто по ночам не спал, когда мы болели, кто отдавал последние, чтобы мы смогли учиться и хорошо жить. В день матери вспомните, кому вы обязаны жизнью. Самой главной ценностью.</a:t>
            </a:r>
            <a:endPar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Наш проект – прекрасный повод поразмышлять о роли матери  и семьи  в жизни каждого человека. О семейных традициях и их развитии в современных условиях. Об уважении и почитании матерей, желании помогать и заботиться о них.</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467544" y="294481"/>
            <a:ext cx="7992888"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600" b="1"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600" b="1" u="sng" dirty="0">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Цель:</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создать условия для формирования позиции ребенка о бережном, уважительном отношении к матери, способствовать формированию осознанного понимания значимости матерей в жизни детей.</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Задачи проекта:</a:t>
            </a:r>
            <a:endPar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Познакомить детей с праздником - День матери;</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lang="ru-RU" sz="1600" dirty="0">
                <a:latin typeface="Times New Roman" pitchFamily="18" charset="0"/>
                <a:cs typeface="Times New Roman" pitchFamily="18" charset="0"/>
              </a:rPr>
              <a:t> Способствовать развитию у детей доброжелательности, понимания, желания помогать   маме;</a:t>
            </a:r>
            <a:endPar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Воспитывать у детей уважение, заботливое отношение к матери,  бабушке, стремление оказывать им посильную помощь (убирать игрушки, накрывать на стол, протирать после еды стол и </a:t>
            </a:r>
            <a:r>
              <a:rPr lang="ru-RU" sz="1600" dirty="0">
                <a:latin typeface="Times New Roman" pitchFamily="18" charset="0"/>
                <a:ea typeface="Times New Roman" pitchFamily="18" charset="0"/>
                <a:cs typeface="Times New Roman" pitchFamily="18" charset="0"/>
              </a:rPr>
              <a:t>т.д.</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Расширить </a:t>
            </a:r>
            <a:r>
              <a:rPr lang="ru-RU" sz="1600" dirty="0">
                <a:latin typeface="Times New Roman" pitchFamily="18" charset="0"/>
                <a:ea typeface="Times New Roman" pitchFamily="18" charset="0"/>
                <a:cs typeface="Times New Roman" pitchFamily="18" charset="0"/>
              </a:rPr>
              <a:t>знания</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о семье (знать имена, отчества, профессию, место работы, увлечения) ;</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Способствовать  воспитанию нравственных устоев семьи, уважения к старшим;</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Помочь  осознать свой статус в семье, оценить значимость семьи в своей жизни;</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Углубить знания детей о роли мамы в их жизни;</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Способствовать сплочённости родительского коллектива;</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Обогащать детско-родительские отношения опытом совместной творческой деятельности;</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Развивать творческие способности  детей, желание делать подарки маме; </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Способствовать развитию детской речи через выразительное чтение стихов, пословиц, составление рассказов о маме;</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Развивать коммуникативные навыки детей.</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642918"/>
            <a:ext cx="7635728" cy="6032421"/>
          </a:xfrm>
          <a:prstGeom prst="rect">
            <a:avLst/>
          </a:prstGeom>
          <a:noFill/>
        </p:spPr>
        <p:txBody>
          <a:bodyPr wrap="square" rtlCol="0">
            <a:spAutoFit/>
          </a:bodyPr>
          <a:lstStyle/>
          <a:p>
            <a:pPr algn="ctr"/>
            <a:r>
              <a:rPr lang="ru-RU" sz="3200" b="1" dirty="0">
                <a:latin typeface="Times New Roman" pitchFamily="18" charset="0"/>
                <a:cs typeface="Times New Roman" pitchFamily="18" charset="0"/>
              </a:rPr>
              <a:t>Предполагаемый результат:</a:t>
            </a:r>
          </a:p>
          <a:p>
            <a:pPr marL="342900" indent="-342900">
              <a:buFont typeface="Wingdings" pitchFamily="2" charset="2"/>
              <a:buChar char="v"/>
            </a:pPr>
            <a:r>
              <a:rPr lang="ru-RU" sz="2800" dirty="0">
                <a:latin typeface="Times New Roman" pitchFamily="18" charset="0"/>
                <a:cs typeface="Times New Roman" pitchFamily="18" charset="0"/>
              </a:rPr>
              <a:t>сформировано понятие о том, как много времени и сил отнимает у матерей работа по дому;</a:t>
            </a:r>
          </a:p>
          <a:p>
            <a:pPr marL="342900" indent="-342900">
              <a:buFont typeface="Wingdings" pitchFamily="2" charset="2"/>
              <a:buChar char="v"/>
            </a:pPr>
            <a:r>
              <a:rPr lang="ru-RU" sz="2800" dirty="0">
                <a:latin typeface="Times New Roman" pitchFamily="18" charset="0"/>
                <a:cs typeface="Times New Roman" pitchFamily="18" charset="0"/>
              </a:rPr>
              <a:t>дети знают отличительные особенности своих мам, их профессии, увлечения.</a:t>
            </a:r>
          </a:p>
          <a:p>
            <a:pPr marL="342900" indent="-342900">
              <a:buFont typeface="Wingdings" pitchFamily="2" charset="2"/>
              <a:buChar char="v"/>
            </a:pPr>
            <a:r>
              <a:rPr lang="ru-RU" sz="2800" dirty="0">
                <a:latin typeface="Times New Roman" pitchFamily="18" charset="0"/>
                <a:cs typeface="Times New Roman" pitchFamily="18" charset="0"/>
              </a:rPr>
              <a:t>отношения детей и родителей становятся ближе, доверительнее;</a:t>
            </a:r>
          </a:p>
          <a:p>
            <a:pPr marL="342900" indent="-342900">
              <a:buFont typeface="Wingdings" pitchFamily="2" charset="2"/>
              <a:buChar char="v"/>
            </a:pPr>
            <a:r>
              <a:rPr lang="ru-RU" sz="2800" dirty="0">
                <a:latin typeface="Times New Roman" pitchFamily="18" charset="0"/>
                <a:cs typeface="Times New Roman" pitchFamily="18" charset="0"/>
              </a:rPr>
              <a:t> создается трогательная, душевная атмосфера совместной деятельности детей и родителей в детском саду;</a:t>
            </a:r>
          </a:p>
          <a:p>
            <a:pPr marL="342900" indent="-342900">
              <a:buFont typeface="Wingdings" pitchFamily="2" charset="2"/>
              <a:buChar char="v"/>
            </a:pPr>
            <a:r>
              <a:rPr lang="ru-RU" sz="2800" dirty="0">
                <a:latin typeface="Times New Roman" pitchFamily="18" charset="0"/>
                <a:cs typeface="Times New Roman" pitchFamily="18" charset="0"/>
              </a:rPr>
              <a:t>родители проявляют интерес к жизни детского сада и активно включаются в нее.</a:t>
            </a:r>
          </a:p>
          <a:p>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714348" y="718733"/>
            <a:ext cx="62865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966913" algn="l"/>
              </a:tabLst>
            </a:pPr>
            <a:endPar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966913" algn="l"/>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7171" name="Rectangle 3"/>
          <p:cNvSpPr>
            <a:spLocks noChangeArrowheads="1"/>
          </p:cNvSpPr>
          <p:nvPr/>
        </p:nvSpPr>
        <p:spPr bwMode="auto">
          <a:xfrm>
            <a:off x="611560" y="3288193"/>
            <a:ext cx="8134572"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Wingdings" pitchFamily="2" charset="2"/>
              <a:buChar char="v"/>
            </a:pPr>
            <a:endParaRPr lang="ru-RU" sz="1400"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66913" algn="l"/>
              </a:tabLst>
            </a:pPr>
            <a:endPar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66913" algn="l"/>
              </a:tabLst>
            </a:pP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 name="Прямоугольник 1"/>
          <p:cNvSpPr/>
          <p:nvPr/>
        </p:nvSpPr>
        <p:spPr>
          <a:xfrm>
            <a:off x="584336" y="294718"/>
            <a:ext cx="8380152" cy="6360203"/>
          </a:xfrm>
          <a:prstGeom prst="rect">
            <a:avLst/>
          </a:prstGeom>
        </p:spPr>
        <p:txBody>
          <a:bodyPr wrap="square">
            <a:spAutoFit/>
          </a:bodyPr>
          <a:lstStyle/>
          <a:p>
            <a:pPr algn="ctr" fontAlgn="base">
              <a:lnSpc>
                <a:spcPct val="115000"/>
              </a:lnSpc>
              <a:spcAft>
                <a:spcPts val="0"/>
              </a:spcAft>
              <a:tabLst>
                <a:tab pos="1967230" algn="l"/>
              </a:tabLst>
            </a:pPr>
            <a:r>
              <a:rPr lang="ru-RU" sz="2000" b="1" dirty="0">
                <a:solidFill>
                  <a:srgbClr val="000000"/>
                </a:solidFill>
                <a:latin typeface="Times New Roman"/>
                <a:cs typeface="Times New Roman"/>
              </a:rPr>
              <a:t>Этапы реализации проекта:</a:t>
            </a:r>
            <a:endParaRPr lang="uk-UA" sz="1400" dirty="0">
              <a:ea typeface="Calibri"/>
              <a:cs typeface="Times New Roman"/>
            </a:endParaRPr>
          </a:p>
          <a:p>
            <a:pPr>
              <a:lnSpc>
                <a:spcPct val="115000"/>
              </a:lnSpc>
              <a:spcAft>
                <a:spcPts val="0"/>
              </a:spcAft>
            </a:pPr>
            <a:r>
              <a:rPr lang="ru-RU" sz="1400" b="1" u="sng" dirty="0">
                <a:solidFill>
                  <a:srgbClr val="000000"/>
                </a:solidFill>
                <a:latin typeface="Times New Roman"/>
                <a:cs typeface="Times New Roman"/>
              </a:rPr>
              <a:t>Подготовительный этап (1 неделя ноября):</a:t>
            </a:r>
            <a:endParaRPr lang="uk-UA" sz="1400" dirty="0">
              <a:ea typeface="Calibri"/>
              <a:cs typeface="Times New Roman"/>
            </a:endParaRPr>
          </a:p>
          <a:p>
            <a:pPr marL="342900" lvl="0" indent="-342900">
              <a:spcAft>
                <a:spcPts val="0"/>
              </a:spcAft>
              <a:buFont typeface="Wingdings"/>
              <a:buChar char=""/>
              <a:tabLst>
                <a:tab pos="457200" algn="l"/>
              </a:tabLst>
            </a:pPr>
            <a:r>
              <a:rPr lang="ru-RU" sz="1400" dirty="0">
                <a:solidFill>
                  <a:srgbClr val="000000"/>
                </a:solidFill>
                <a:latin typeface="Times New Roman"/>
              </a:rPr>
              <a:t>постановка целей, определение актуальности и значимости проекта;</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подбор методической литературы для реализации проекта;</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 подбор наглядно-дидактического материала; </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обновление развивающей среды в группах. </a:t>
            </a:r>
            <a:endParaRPr lang="uk-UA" sz="1400" dirty="0"/>
          </a:p>
          <a:p>
            <a:pPr>
              <a:lnSpc>
                <a:spcPct val="115000"/>
              </a:lnSpc>
              <a:spcAft>
                <a:spcPts val="0"/>
              </a:spcAft>
            </a:pPr>
            <a:r>
              <a:rPr lang="ru-RU" sz="1400" b="1" u="sng" dirty="0">
                <a:solidFill>
                  <a:srgbClr val="000000"/>
                </a:solidFill>
                <a:latin typeface="Times New Roman"/>
                <a:cs typeface="Times New Roman"/>
              </a:rPr>
              <a:t>Основной этап (2,3,4 недели ноября): </a:t>
            </a:r>
            <a:endParaRPr lang="uk-UA" sz="1400" dirty="0">
              <a:ea typeface="Calibri"/>
              <a:cs typeface="Times New Roman"/>
            </a:endParaRPr>
          </a:p>
          <a:p>
            <a:pPr marL="342900" lvl="0" indent="-342900">
              <a:spcAft>
                <a:spcPts val="0"/>
              </a:spcAft>
              <a:buFont typeface="Wingdings"/>
              <a:buChar char=""/>
              <a:tabLst>
                <a:tab pos="457200" algn="l"/>
              </a:tabLst>
            </a:pPr>
            <a:r>
              <a:rPr lang="ru-RU" sz="1400" dirty="0">
                <a:solidFill>
                  <a:srgbClr val="000000"/>
                </a:solidFill>
                <a:latin typeface="Times New Roman"/>
              </a:rPr>
              <a:t>ознакомление детей с художественной литературой, проведение бесед; </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рассматривание иллюстраций и беседы по их содержанию; </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работа с родителями (беседы, консультации); </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проведение НОД по теме; </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прослушивание и обсуждение музыкальных произведений о маме;</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рисование с детьми по теме День матери; </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разучивание песен, пословиц, поговорок, стихотворений о маме; </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проведение подвижных, дидактических, сюжетно-ролевых игр;</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мастер-классы для мам «Вместе с мамой» (все группы);</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творческий конкурс стенгазет «Мама солнышко моё, я подсолнушек её»;</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проведение фестиваля семейного творчества «Таланты наших мам»; </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поэтическая гостиная «Кто сердцем согревает нас – мамы наши любимые!»;</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тематическое  развлечение для детей средней группы с участием родителей «Мама – это главное слово!»;</a:t>
            </a:r>
            <a:endParaRPr lang="uk-UA" sz="1400" dirty="0"/>
          </a:p>
          <a:p>
            <a:pPr marL="342900" lvl="0" indent="-342900">
              <a:spcAft>
                <a:spcPts val="0"/>
              </a:spcAft>
              <a:buFont typeface="Wingdings"/>
              <a:buChar char=""/>
              <a:tabLst>
                <a:tab pos="457200" algn="l"/>
              </a:tabLst>
            </a:pPr>
            <a:r>
              <a:rPr lang="uk-UA" sz="1400" dirty="0">
                <a:latin typeface="Times New Roman"/>
                <a:ea typeface="Times New Roman"/>
              </a:rPr>
              <a:t>НОД </a:t>
            </a:r>
            <a:r>
              <a:rPr lang="ru-RU" sz="1400" dirty="0">
                <a:latin typeface="Times New Roman"/>
                <a:ea typeface="Times New Roman"/>
              </a:rPr>
              <a:t>художественно-эстетической направленности с использованием театрализованной деятельности для детей второй младшей группы с участием родителей «Непослушный котёнок»;</a:t>
            </a:r>
            <a:endParaRPr lang="uk-UA" sz="1400" dirty="0"/>
          </a:p>
          <a:p>
            <a:pPr marL="342900" lvl="0" indent="-342900">
              <a:spcAft>
                <a:spcPts val="0"/>
              </a:spcAft>
              <a:buFont typeface="Wingdings"/>
              <a:buChar char=""/>
              <a:tabLst>
                <a:tab pos="457200" algn="l"/>
              </a:tabLst>
            </a:pPr>
            <a:r>
              <a:rPr lang="ru-RU" sz="1400" dirty="0">
                <a:latin typeface="Times New Roman"/>
                <a:ea typeface="Times New Roman"/>
              </a:rPr>
              <a:t>Театральная гостиная для малышей: инсценировка сказки «Волк и семеро козлят» детьми подготовительной группы для детей первой младшей группы.</a:t>
            </a:r>
            <a:endParaRPr lang="uk-UA" sz="1400" dirty="0"/>
          </a:p>
          <a:p>
            <a:pPr>
              <a:lnSpc>
                <a:spcPct val="115000"/>
              </a:lnSpc>
              <a:spcAft>
                <a:spcPts val="0"/>
              </a:spcAft>
            </a:pPr>
            <a:r>
              <a:rPr lang="ru-RU" sz="1400" b="1" u="sng" dirty="0">
                <a:solidFill>
                  <a:srgbClr val="000000"/>
                </a:solidFill>
                <a:latin typeface="Times New Roman"/>
                <a:cs typeface="Times New Roman"/>
              </a:rPr>
              <a:t>  Заключительный этап ( начало декабря):</a:t>
            </a:r>
            <a:endParaRPr lang="uk-UA" sz="1400" dirty="0">
              <a:ea typeface="Calibri"/>
              <a:cs typeface="Times New Roman"/>
            </a:endParaRPr>
          </a:p>
          <a:p>
            <a:pPr marL="342900" lvl="0" indent="-342900">
              <a:spcAft>
                <a:spcPts val="0"/>
              </a:spcAft>
              <a:buFont typeface="Wingdings"/>
              <a:buChar char=""/>
              <a:tabLst>
                <a:tab pos="457200" algn="l"/>
              </a:tabLst>
            </a:pPr>
            <a:r>
              <a:rPr lang="ru-RU" sz="1400" dirty="0">
                <a:solidFill>
                  <a:srgbClr val="000000"/>
                </a:solidFill>
                <a:latin typeface="Times New Roman"/>
              </a:rPr>
              <a:t>анализ результатов проекта; </a:t>
            </a:r>
            <a:endParaRPr lang="uk-UA" sz="1400" dirty="0"/>
          </a:p>
          <a:p>
            <a:pPr marL="342900" lvl="0" indent="-342900">
              <a:spcAft>
                <a:spcPts val="0"/>
              </a:spcAft>
              <a:buFont typeface="Wingdings"/>
              <a:buChar char=""/>
              <a:tabLst>
                <a:tab pos="457200" algn="l"/>
              </a:tabLst>
            </a:pPr>
            <a:r>
              <a:rPr lang="ru-RU" sz="1400" dirty="0">
                <a:solidFill>
                  <a:srgbClr val="000000"/>
                </a:solidFill>
                <a:latin typeface="Times New Roman"/>
              </a:rPr>
              <a:t>подготовка отчета о проведении Дня матери.</a:t>
            </a:r>
            <a:endParaRPr lang="uk-UA" sz="1400"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0811129"/>
              </p:ext>
            </p:extLst>
          </p:nvPr>
        </p:nvGraphicFramePr>
        <p:xfrm>
          <a:off x="395536" y="980728"/>
          <a:ext cx="8424936" cy="5719889"/>
        </p:xfrm>
        <a:graphic>
          <a:graphicData uri="http://schemas.openxmlformats.org/drawingml/2006/table">
            <a:tbl>
              <a:tblPr firstRow="1" bandRow="1"/>
              <a:tblGrid>
                <a:gridCol w="2381478">
                  <a:extLst>
                    <a:ext uri="{9D8B030D-6E8A-4147-A177-3AD203B41FA5}">
                      <a16:colId xmlns:a16="http://schemas.microsoft.com/office/drawing/2014/main" val="20000"/>
                    </a:ext>
                  </a:extLst>
                </a:gridCol>
                <a:gridCol w="6043458">
                  <a:extLst>
                    <a:ext uri="{9D8B030D-6E8A-4147-A177-3AD203B41FA5}">
                      <a16:colId xmlns:a16="http://schemas.microsoft.com/office/drawing/2014/main" val="20001"/>
                    </a:ext>
                  </a:extLst>
                </a:gridCol>
              </a:tblGrid>
              <a:tr h="261256">
                <a:tc>
                  <a:txBody>
                    <a:bodyPr/>
                    <a:lstStyle/>
                    <a:p>
                      <a:pPr algn="ctr">
                        <a:lnSpc>
                          <a:spcPct val="115000"/>
                        </a:lnSpc>
                        <a:spcAft>
                          <a:spcPts val="0"/>
                        </a:spcAft>
                      </a:pPr>
                      <a:r>
                        <a:rPr lang="ru-RU" sz="1200" b="1" kern="1200">
                          <a:effectLst/>
                          <a:latin typeface="Times New Roman"/>
                          <a:ea typeface="Times New Roman"/>
                          <a:cs typeface="Times New Roman"/>
                        </a:rPr>
                        <a:t>Содержание</a:t>
                      </a:r>
                      <a:endParaRPr lang="uk-UA" sz="1200" dirty="0">
                        <a:effectLst/>
                        <a:latin typeface="Calibri"/>
                        <a:ea typeface="Calibri"/>
                        <a:cs typeface="Times New Roman"/>
                      </a:endParaRPr>
                    </a:p>
                  </a:txBody>
                  <a:tcPr marL="40369" marR="40369" marT="20184" marB="201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ru-RU" sz="1200" b="1" kern="1200">
                          <a:effectLst/>
                          <a:latin typeface="Times New Roman"/>
                          <a:ea typeface="Times New Roman"/>
                          <a:cs typeface="Times New Roman"/>
                        </a:rPr>
                        <a:t>Предполагаемый результат</a:t>
                      </a:r>
                      <a:endParaRPr lang="uk-UA" sz="1200" dirty="0">
                        <a:effectLst/>
                        <a:latin typeface="Calibri"/>
                        <a:ea typeface="Calibri"/>
                        <a:cs typeface="Times New Roman"/>
                      </a:endParaRPr>
                    </a:p>
                  </a:txBody>
                  <a:tcPr marL="40369" marR="40369" marT="20184" marB="201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269907">
                <a:tc gridSpan="2">
                  <a:txBody>
                    <a:bodyPr/>
                    <a:lstStyle/>
                    <a:p>
                      <a:pPr algn="ctr">
                        <a:lnSpc>
                          <a:spcPts val="1690"/>
                        </a:lnSpc>
                        <a:spcAft>
                          <a:spcPts val="0"/>
                        </a:spcAft>
                      </a:pPr>
                      <a:r>
                        <a:rPr lang="ru-RU" sz="1200" b="1" kern="1200" dirty="0">
                          <a:solidFill>
                            <a:srgbClr val="000000"/>
                          </a:solidFill>
                          <a:effectLst/>
                          <a:latin typeface="Times New Roman"/>
                          <a:ea typeface="Times New Roman"/>
                          <a:cs typeface="Times New Roman"/>
                        </a:rPr>
                        <a:t>2  неделя ноября</a:t>
                      </a:r>
                      <a:endParaRPr lang="uk-UA" sz="1200" dirty="0">
                        <a:effectLst/>
                        <a:latin typeface="Calibri"/>
                        <a:ea typeface="Calibri"/>
                        <a:cs typeface="Times New Roman"/>
                      </a:endParaRPr>
                    </a:p>
                  </a:txBody>
                  <a:tcPr marL="40369" marR="40369" marT="20184" marB="201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uk-UA"/>
                    </a:p>
                  </a:txBody>
                  <a:tcPr/>
                </a:tc>
                <a:extLst>
                  <a:ext uri="{0D108BD9-81ED-4DB2-BD59-A6C34878D82A}">
                    <a16:rowId xmlns:a16="http://schemas.microsoft.com/office/drawing/2014/main" val="10001"/>
                  </a:ext>
                </a:extLst>
              </a:tr>
              <a:tr h="2324282">
                <a:tc>
                  <a:txBody>
                    <a:bodyPr/>
                    <a:lstStyle/>
                    <a:p>
                      <a:pPr>
                        <a:lnSpc>
                          <a:spcPct val="115000"/>
                        </a:lnSpc>
                        <a:spcAft>
                          <a:spcPts val="0"/>
                        </a:spcAft>
                      </a:pPr>
                      <a:r>
                        <a:rPr lang="ru-RU" sz="1200" b="1" kern="1200" dirty="0">
                          <a:solidFill>
                            <a:srgbClr val="000000"/>
                          </a:solidFill>
                          <a:effectLst/>
                          <a:latin typeface="Times New Roman"/>
                          <a:ea typeface="Times New Roman"/>
                          <a:cs typeface="Times New Roman"/>
                        </a:rPr>
                        <a:t>Беседы: </a:t>
                      </a:r>
                      <a:endParaRPr lang="uk-UA" sz="1200" dirty="0">
                        <a:effectLst/>
                        <a:latin typeface="Calibri"/>
                        <a:ea typeface="Calibri"/>
                        <a:cs typeface="Times New Roman"/>
                      </a:endParaRPr>
                    </a:p>
                    <a:p>
                      <a:pPr>
                        <a:lnSpc>
                          <a:spcPct val="115000"/>
                        </a:lnSpc>
                        <a:spcAft>
                          <a:spcPts val="0"/>
                        </a:spcAft>
                      </a:pPr>
                      <a:r>
                        <a:rPr lang="ru-RU" sz="1200" kern="1200" dirty="0">
                          <a:solidFill>
                            <a:srgbClr val="000000"/>
                          </a:solidFill>
                          <a:effectLst/>
                          <a:latin typeface="Times New Roman"/>
                          <a:ea typeface="Times New Roman"/>
                          <a:cs typeface="Times New Roman"/>
                        </a:rPr>
                        <a:t>«Мама - самый лучший друг»</a:t>
                      </a:r>
                      <a:endParaRPr lang="uk-UA" sz="1200" dirty="0">
                        <a:effectLst/>
                        <a:latin typeface="Calibri"/>
                        <a:ea typeface="Calibri"/>
                        <a:cs typeface="Times New Roman"/>
                      </a:endParaRPr>
                    </a:p>
                    <a:p>
                      <a:pPr>
                        <a:lnSpc>
                          <a:spcPct val="115000"/>
                        </a:lnSpc>
                        <a:spcAft>
                          <a:spcPts val="0"/>
                        </a:spcAft>
                      </a:pPr>
                      <a:r>
                        <a:rPr lang="ru-RU" sz="1200" kern="1200" dirty="0">
                          <a:solidFill>
                            <a:srgbClr val="000000"/>
                          </a:solidFill>
                          <a:effectLst/>
                          <a:latin typeface="Times New Roman"/>
                          <a:ea typeface="Times New Roman"/>
                          <a:cs typeface="Times New Roman"/>
                        </a:rPr>
                        <a:t>«Как я помогаю маме, бабушке», «Выходной день в моей семье», </a:t>
                      </a:r>
                      <a:endParaRPr lang="uk-UA" sz="1200" dirty="0">
                        <a:effectLst/>
                        <a:latin typeface="Calibri"/>
                        <a:ea typeface="Calibri"/>
                        <a:cs typeface="Times New Roman"/>
                      </a:endParaRPr>
                    </a:p>
                    <a:p>
                      <a:pPr>
                        <a:lnSpc>
                          <a:spcPct val="115000"/>
                        </a:lnSpc>
                        <a:spcAft>
                          <a:spcPts val="0"/>
                        </a:spcAft>
                      </a:pPr>
                      <a:r>
                        <a:rPr lang="ru-RU" sz="1200" kern="1200" dirty="0">
                          <a:solidFill>
                            <a:srgbClr val="000000"/>
                          </a:solidFill>
                          <a:effectLst/>
                          <a:latin typeface="Times New Roman"/>
                          <a:ea typeface="Times New Roman"/>
                          <a:cs typeface="Times New Roman"/>
                        </a:rPr>
                        <a:t>«Как и чем можно порадовать близких», «Профессия моей мамы».</a:t>
                      </a:r>
                      <a:endParaRPr lang="uk-UA" sz="1200" dirty="0">
                        <a:effectLst/>
                        <a:latin typeface="Calibri"/>
                        <a:ea typeface="Calibri"/>
                        <a:cs typeface="Times New Roman"/>
                      </a:endParaRPr>
                    </a:p>
                    <a:p>
                      <a:pPr>
                        <a:lnSpc>
                          <a:spcPct val="115000"/>
                        </a:lnSpc>
                        <a:spcAft>
                          <a:spcPts val="0"/>
                        </a:spcAft>
                      </a:pPr>
                      <a:r>
                        <a:rPr lang="ru-RU" sz="1200" b="1" kern="1200" dirty="0">
                          <a:solidFill>
                            <a:srgbClr val="000000"/>
                          </a:solidFill>
                          <a:effectLst/>
                          <a:latin typeface="Times New Roman"/>
                          <a:ea typeface="Times New Roman"/>
                          <a:cs typeface="Times New Roman"/>
                        </a:rPr>
                        <a:t>Ситуативные разговоры с детьми</a:t>
                      </a:r>
                      <a:r>
                        <a:rPr lang="ru-RU" sz="1200" kern="1200" dirty="0">
                          <a:solidFill>
                            <a:srgbClr val="000000"/>
                          </a:solidFill>
                          <a:effectLst/>
                          <a:latin typeface="Times New Roman"/>
                          <a:ea typeface="Times New Roman"/>
                          <a:cs typeface="Times New Roman"/>
                        </a:rPr>
                        <a:t>: «Ласковые слова», «Какой подарок для мамы лучше».</a:t>
                      </a:r>
                      <a:endParaRPr lang="uk-UA" sz="1200" dirty="0">
                        <a:effectLst/>
                        <a:latin typeface="Calibri"/>
                        <a:ea typeface="Calibri"/>
                        <a:cs typeface="Times New Roman"/>
                      </a:endParaRPr>
                    </a:p>
                    <a:p>
                      <a:pPr>
                        <a:lnSpc>
                          <a:spcPct val="115000"/>
                        </a:lnSpc>
                        <a:spcAft>
                          <a:spcPts val="0"/>
                        </a:spcAft>
                      </a:pPr>
                      <a:r>
                        <a:rPr lang="ru-RU" sz="1200" b="1" kern="1200" dirty="0">
                          <a:solidFill>
                            <a:srgbClr val="000000"/>
                          </a:solidFill>
                          <a:effectLst/>
                          <a:latin typeface="Times New Roman"/>
                          <a:ea typeface="Times New Roman"/>
                          <a:cs typeface="Times New Roman"/>
                        </a:rPr>
                        <a:t>Интервьюирование детей</a:t>
                      </a:r>
                      <a:r>
                        <a:rPr lang="ru-RU" sz="1200" kern="1200" dirty="0">
                          <a:solidFill>
                            <a:srgbClr val="000000"/>
                          </a:solidFill>
                          <a:effectLst/>
                          <a:latin typeface="Times New Roman"/>
                          <a:ea typeface="Times New Roman"/>
                          <a:cs typeface="Times New Roman"/>
                        </a:rPr>
                        <a:t> для видео открытки «Поздравляем наших мам!»</a:t>
                      </a:r>
                      <a:endParaRPr lang="uk-UA" sz="1200" dirty="0">
                        <a:effectLst/>
                        <a:latin typeface="Calibri"/>
                        <a:ea typeface="Calibri"/>
                        <a:cs typeface="Times New Roman"/>
                      </a:endParaRPr>
                    </a:p>
                  </a:txBody>
                  <a:tcPr marL="40369" marR="40369" marT="20184" marB="201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kern="1200" dirty="0">
                          <a:solidFill>
                            <a:srgbClr val="000000"/>
                          </a:solidFill>
                          <a:effectLst/>
                          <a:latin typeface="Times New Roman"/>
                          <a:ea typeface="Times New Roman"/>
                          <a:cs typeface="Times New Roman"/>
                        </a:rPr>
                        <a:t>Углубление знаний о роли мамы в жизни каждого человека, ее профессии, увлечениях. Обогащение словарного запаса ребенка по теме проекта. Расширение кругозора детей и закрепление их знаний о празднике День матери. Развитие связной речи, умения составлять короткие рассказы, высказывать предположения, свое мнение.</a:t>
                      </a:r>
                      <a:endParaRPr lang="uk-UA" sz="1200" dirty="0">
                        <a:effectLst/>
                        <a:latin typeface="Calibri"/>
                        <a:ea typeface="Calibri"/>
                        <a:cs typeface="Times New Roman"/>
                      </a:endParaRPr>
                    </a:p>
                  </a:txBody>
                  <a:tcPr marL="40369" marR="40369" marT="20184" marB="201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7046">
                <a:tc>
                  <a:txBody>
                    <a:bodyPr/>
                    <a:lstStyle/>
                    <a:p>
                      <a:pPr>
                        <a:lnSpc>
                          <a:spcPct val="115000"/>
                        </a:lnSpc>
                        <a:spcAft>
                          <a:spcPts val="0"/>
                        </a:spcAft>
                      </a:pPr>
                      <a:r>
                        <a:rPr lang="ru-RU" sz="1200" kern="1200">
                          <a:solidFill>
                            <a:srgbClr val="000000"/>
                          </a:solidFill>
                          <a:effectLst/>
                          <a:latin typeface="Times New Roman"/>
                          <a:ea typeface="Times New Roman"/>
                          <a:cs typeface="Times New Roman"/>
                        </a:rPr>
                        <a:t>Чтение художественной литературы, стихотворений, поговорок, пословиц о маме.</a:t>
                      </a:r>
                      <a:endParaRPr lang="uk-UA" sz="1200">
                        <a:effectLst/>
                        <a:latin typeface="Calibri"/>
                        <a:ea typeface="Calibri"/>
                        <a:cs typeface="Times New Roman"/>
                      </a:endParaRPr>
                    </a:p>
                  </a:txBody>
                  <a:tcPr marL="40369" marR="40369" marT="20184" marB="201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ru-RU" sz="1200" kern="1200" dirty="0">
                          <a:solidFill>
                            <a:srgbClr val="000000"/>
                          </a:solidFill>
                          <a:effectLst/>
                          <a:latin typeface="Times New Roman"/>
                          <a:ea typeface="Times New Roman"/>
                          <a:cs typeface="Times New Roman"/>
                        </a:rPr>
                        <a:t>Обогащение знаний детей о роли мамы в их жизни, через раскрытие       образа матери в поэзии, художественной литературе.</a:t>
                      </a:r>
                      <a:endParaRPr lang="uk-UA" sz="1200" dirty="0">
                        <a:effectLst/>
                        <a:latin typeface="Calibri"/>
                        <a:ea typeface="Calibri"/>
                        <a:cs typeface="Times New Roman"/>
                      </a:endParaRPr>
                    </a:p>
                  </a:txBody>
                  <a:tcPr marL="40369" marR="40369" marT="20184" marB="201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3"/>
                  </a:ext>
                </a:extLst>
              </a:tr>
              <a:tr h="955224">
                <a:tc>
                  <a:txBody>
                    <a:bodyPr/>
                    <a:lstStyle/>
                    <a:p>
                      <a:pPr>
                        <a:lnSpc>
                          <a:spcPct val="115000"/>
                        </a:lnSpc>
                        <a:spcAft>
                          <a:spcPts val="0"/>
                        </a:spcAft>
                      </a:pPr>
                      <a:r>
                        <a:rPr lang="ru-RU" sz="1200" kern="1200">
                          <a:solidFill>
                            <a:srgbClr val="000000"/>
                          </a:solidFill>
                          <a:effectLst/>
                          <a:latin typeface="Times New Roman"/>
                          <a:ea typeface="Times New Roman"/>
                          <a:cs typeface="Times New Roman"/>
                        </a:rPr>
                        <a:t>Создание альбомов пословиц, поговорок, стихотворений посвященных маме.</a:t>
                      </a:r>
                      <a:endParaRPr lang="uk-UA" sz="1200">
                        <a:effectLst/>
                        <a:latin typeface="Calibri"/>
                        <a:ea typeface="Calibri"/>
                        <a:cs typeface="Times New Roman"/>
                      </a:endParaRPr>
                    </a:p>
                    <a:p>
                      <a:pPr>
                        <a:lnSpc>
                          <a:spcPct val="115000"/>
                        </a:lnSpc>
                        <a:spcAft>
                          <a:spcPts val="0"/>
                        </a:spcAft>
                      </a:pPr>
                      <a:r>
                        <a:rPr lang="ru-RU" sz="1200" kern="1200">
                          <a:solidFill>
                            <a:srgbClr val="000000"/>
                          </a:solidFill>
                          <a:effectLst/>
                          <a:latin typeface="Times New Roman"/>
                          <a:ea typeface="Times New Roman"/>
                          <a:cs typeface="Times New Roman"/>
                        </a:rPr>
                        <a:t>Пополнение банка музыкальных произведений о матери.</a:t>
                      </a:r>
                      <a:endParaRPr lang="uk-UA" sz="1200">
                        <a:effectLst/>
                        <a:latin typeface="Calibri"/>
                        <a:ea typeface="Calibri"/>
                        <a:cs typeface="Times New Roman"/>
                      </a:endParaRPr>
                    </a:p>
                  </a:txBody>
                  <a:tcPr marL="40369" marR="40369" marT="20184" marB="201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kern="1200" dirty="0">
                          <a:solidFill>
                            <a:srgbClr val="000000"/>
                          </a:solidFill>
                          <a:effectLst/>
                          <a:latin typeface="Times New Roman"/>
                          <a:ea typeface="Times New Roman"/>
                          <a:cs typeface="Times New Roman"/>
                        </a:rPr>
                        <a:t>Активизация познавательной деятельности и создание мотивационной среды.</a:t>
                      </a:r>
                      <a:endParaRPr lang="uk-UA" sz="1200" dirty="0">
                        <a:effectLst/>
                        <a:latin typeface="Calibri"/>
                        <a:ea typeface="Calibri"/>
                        <a:cs typeface="Times New Roman"/>
                      </a:endParaRPr>
                    </a:p>
                  </a:txBody>
                  <a:tcPr marL="40369" marR="40369" marT="20184" marB="201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0782">
                <a:tc>
                  <a:txBody>
                    <a:bodyPr/>
                    <a:lstStyle/>
                    <a:p>
                      <a:pPr>
                        <a:lnSpc>
                          <a:spcPct val="115000"/>
                        </a:lnSpc>
                        <a:spcAft>
                          <a:spcPts val="0"/>
                        </a:spcAft>
                      </a:pPr>
                      <a:r>
                        <a:rPr lang="ru-RU" sz="1200" kern="1200">
                          <a:solidFill>
                            <a:srgbClr val="000000"/>
                          </a:solidFill>
                          <a:effectLst/>
                          <a:latin typeface="Times New Roman"/>
                          <a:ea typeface="Times New Roman"/>
                          <a:cs typeface="Times New Roman"/>
                        </a:rPr>
                        <a:t>Папки-передвижки для родителей:</a:t>
                      </a:r>
                      <a:endParaRPr lang="uk-UA" sz="1200">
                        <a:effectLst/>
                        <a:latin typeface="Calibri"/>
                        <a:ea typeface="Calibri"/>
                        <a:cs typeface="Times New Roman"/>
                      </a:endParaRPr>
                    </a:p>
                    <a:p>
                      <a:pPr>
                        <a:lnSpc>
                          <a:spcPct val="115000"/>
                        </a:lnSpc>
                        <a:spcAft>
                          <a:spcPts val="0"/>
                        </a:spcAft>
                      </a:pPr>
                      <a:r>
                        <a:rPr lang="ru-RU" sz="1200" kern="1200">
                          <a:solidFill>
                            <a:srgbClr val="000000"/>
                          </a:solidFill>
                          <a:effectLst/>
                          <a:latin typeface="Times New Roman"/>
                          <a:ea typeface="Times New Roman"/>
                          <a:cs typeface="Times New Roman"/>
                        </a:rPr>
                        <a:t>«День матери ».</a:t>
                      </a:r>
                      <a:endParaRPr lang="uk-UA" sz="1200">
                        <a:effectLst/>
                        <a:latin typeface="Calibri"/>
                        <a:ea typeface="Calibri"/>
                        <a:cs typeface="Times New Roman"/>
                      </a:endParaRPr>
                    </a:p>
                  </a:txBody>
                  <a:tcPr marL="30277" marR="30277" marT="42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15000"/>
                        </a:lnSpc>
                        <a:spcAft>
                          <a:spcPts val="0"/>
                        </a:spcAft>
                      </a:pPr>
                      <a:r>
                        <a:rPr lang="ru-RU" sz="1200" kern="1200" dirty="0">
                          <a:solidFill>
                            <a:srgbClr val="000000"/>
                          </a:solidFill>
                          <a:effectLst/>
                          <a:latin typeface="Times New Roman"/>
                          <a:ea typeface="Times New Roman"/>
                          <a:cs typeface="Times New Roman"/>
                        </a:rPr>
                        <a:t>Повышение педагогической культуры родителей, определение роли матери в воспитании характера, эмоциональной составляющей ребенка, о влиянии взаимоотношений матери и ребенка на его успехи в будущем.</a:t>
                      </a:r>
                      <a:endParaRPr lang="uk-UA" sz="1200" dirty="0">
                        <a:effectLst/>
                        <a:latin typeface="Calibri"/>
                        <a:ea typeface="Calibri"/>
                        <a:cs typeface="Times New Roman"/>
                      </a:endParaRPr>
                    </a:p>
                  </a:txBody>
                  <a:tcPr marL="30277" marR="30277" marT="42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1046889" y="246167"/>
            <a:ext cx="684076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План проекта</a:t>
            </a:r>
            <a:endParaRPr kumimoji="0" lang="uk-UA"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ru-RU" sz="2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Мама </a:t>
            </a:r>
            <a:r>
              <a:rPr kumimoji="0" lang="ru-RU" sz="2200" b="1"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ru-RU" sz="2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это главное слово</a:t>
            </a:r>
            <a:r>
              <a:rPr kumimoji="0" lang="ru-RU" sz="2200" b="1" i="0" u="none" strike="noStrike" cap="none" normalizeH="0" baseline="0" dirty="0">
                <a:ln>
                  <a:noFill/>
                </a:ln>
                <a:solidFill>
                  <a:schemeClr val="tx1"/>
                </a:solidFill>
                <a:effectLst/>
                <a:latin typeface="Calibri"/>
                <a:ea typeface="Calibri" pitchFamily="34" charset="0"/>
                <a:cs typeface="Times New Roman" pitchFamily="18" charset="0"/>
              </a:rPr>
              <a:t>»</a:t>
            </a:r>
            <a:endParaRPr kumimoji="0" lang="uk-UA"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759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315497764"/>
              </p:ext>
            </p:extLst>
          </p:nvPr>
        </p:nvGraphicFramePr>
        <p:xfrm>
          <a:off x="323528" y="476672"/>
          <a:ext cx="8496944" cy="5229636"/>
        </p:xfrm>
        <a:graphic>
          <a:graphicData uri="http://schemas.openxmlformats.org/drawingml/2006/table">
            <a:tbl>
              <a:tblPr firstRow="1" bandRow="1"/>
              <a:tblGrid>
                <a:gridCol w="3536202">
                  <a:extLst>
                    <a:ext uri="{9D8B030D-6E8A-4147-A177-3AD203B41FA5}">
                      <a16:colId xmlns:a16="http://schemas.microsoft.com/office/drawing/2014/main" val="20000"/>
                    </a:ext>
                  </a:extLst>
                </a:gridCol>
                <a:gridCol w="4960742">
                  <a:extLst>
                    <a:ext uri="{9D8B030D-6E8A-4147-A177-3AD203B41FA5}">
                      <a16:colId xmlns:a16="http://schemas.microsoft.com/office/drawing/2014/main" val="20001"/>
                    </a:ext>
                  </a:extLst>
                </a:gridCol>
              </a:tblGrid>
              <a:tr h="220369">
                <a:tc>
                  <a:txBody>
                    <a:bodyPr/>
                    <a:lstStyle/>
                    <a:p>
                      <a:pPr algn="ctr">
                        <a:lnSpc>
                          <a:spcPct val="115000"/>
                        </a:lnSpc>
                        <a:spcAft>
                          <a:spcPts val="0"/>
                        </a:spcAft>
                      </a:pPr>
                      <a:r>
                        <a:rPr lang="ru-RU" sz="1400" b="1" kern="1200" dirty="0">
                          <a:effectLst/>
                          <a:latin typeface="Times New Roman"/>
                          <a:ea typeface="Times New Roman"/>
                          <a:cs typeface="Times New Roman"/>
                        </a:rPr>
                        <a:t>Содержание</a:t>
                      </a:r>
                      <a:endParaRPr lang="uk-UA" sz="1400" dirty="0">
                        <a:effectLst/>
                        <a:latin typeface="Calibri"/>
                        <a:ea typeface="Calibri"/>
                        <a:cs typeface="Times New Roman"/>
                      </a:endParaRPr>
                    </a:p>
                  </a:txBody>
                  <a:tcPr marL="59829" marR="59829" marT="29914" marB="29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ru-RU" sz="1400" b="1" kern="1200">
                          <a:effectLst/>
                          <a:latin typeface="Times New Roman"/>
                          <a:ea typeface="Times New Roman"/>
                          <a:cs typeface="Times New Roman"/>
                        </a:rPr>
                        <a:t>Предполагаемый результат</a:t>
                      </a:r>
                      <a:endParaRPr lang="uk-UA" sz="1400">
                        <a:effectLst/>
                        <a:latin typeface="Calibri"/>
                        <a:ea typeface="Calibri"/>
                        <a:cs typeface="Times New Roman"/>
                      </a:endParaRPr>
                    </a:p>
                  </a:txBody>
                  <a:tcPr marL="59829" marR="59829" marT="29914" marB="29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201091">
                <a:tc gridSpan="2">
                  <a:txBody>
                    <a:bodyPr/>
                    <a:lstStyle/>
                    <a:p>
                      <a:pPr algn="ctr">
                        <a:lnSpc>
                          <a:spcPts val="1690"/>
                        </a:lnSpc>
                        <a:spcAft>
                          <a:spcPts val="0"/>
                        </a:spcAft>
                      </a:pPr>
                      <a:r>
                        <a:rPr lang="ru-RU" sz="1400" b="1" kern="1200" dirty="0">
                          <a:solidFill>
                            <a:srgbClr val="000000"/>
                          </a:solidFill>
                          <a:effectLst/>
                          <a:latin typeface="Times New Roman"/>
                          <a:ea typeface="Times New Roman"/>
                          <a:cs typeface="Times New Roman"/>
                        </a:rPr>
                        <a:t>3  неделя ноября</a:t>
                      </a:r>
                      <a:endParaRPr lang="uk-UA" sz="1400" dirty="0">
                        <a:effectLst/>
                        <a:latin typeface="Calibri"/>
                        <a:ea typeface="Calibri"/>
                        <a:cs typeface="Times New Roman"/>
                      </a:endParaRPr>
                    </a:p>
                  </a:txBody>
                  <a:tcPr marL="59829" marR="59829" marT="29914" marB="29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uk-UA"/>
                    </a:p>
                  </a:txBody>
                  <a:tcPr/>
                </a:tc>
                <a:extLst>
                  <a:ext uri="{0D108BD9-81ED-4DB2-BD59-A6C34878D82A}">
                    <a16:rowId xmlns:a16="http://schemas.microsoft.com/office/drawing/2014/main" val="10001"/>
                  </a:ext>
                </a:extLst>
              </a:tr>
              <a:tr h="1825774">
                <a:tc>
                  <a:txBody>
                    <a:bodyPr/>
                    <a:lstStyle/>
                    <a:p>
                      <a:pPr>
                        <a:lnSpc>
                          <a:spcPct val="115000"/>
                        </a:lnSpc>
                        <a:spcAft>
                          <a:spcPts val="0"/>
                        </a:spcAft>
                      </a:pPr>
                      <a:r>
                        <a:rPr lang="ru-RU" sz="1400" b="1" kern="1200" dirty="0">
                          <a:solidFill>
                            <a:srgbClr val="000000"/>
                          </a:solidFill>
                          <a:effectLst/>
                          <a:latin typeface="Times New Roman"/>
                          <a:ea typeface="Times New Roman"/>
                          <a:cs typeface="Times New Roman"/>
                        </a:rPr>
                        <a:t>Сюжетно-ролевые игр</a:t>
                      </a:r>
                      <a:r>
                        <a:rPr lang="ru-RU" sz="1400" kern="1200" dirty="0">
                          <a:solidFill>
                            <a:srgbClr val="000000"/>
                          </a:solidFill>
                          <a:effectLst/>
                          <a:latin typeface="Times New Roman"/>
                          <a:ea typeface="Times New Roman"/>
                          <a:cs typeface="Times New Roman"/>
                        </a:rPr>
                        <a:t>ы: «Мама дома», «Семья», «Мама в магазине», «Мама в больнице», «Мама на работе» (мама-парикмахер, мама-продавец, мама-врач, мама-медсестра, мама-маляр);</a:t>
                      </a:r>
                      <a:br>
                        <a:rPr lang="ru-RU" sz="1400" kern="1200" dirty="0">
                          <a:solidFill>
                            <a:srgbClr val="000000"/>
                          </a:solidFill>
                          <a:effectLst/>
                          <a:latin typeface="Times New Roman"/>
                          <a:ea typeface="Times New Roman"/>
                          <a:cs typeface="Times New Roman"/>
                        </a:rPr>
                      </a:br>
                      <a:r>
                        <a:rPr lang="ru-RU" sz="1400" b="1" kern="1200" dirty="0">
                          <a:solidFill>
                            <a:srgbClr val="000000"/>
                          </a:solidFill>
                          <a:effectLst/>
                          <a:latin typeface="Times New Roman"/>
                          <a:ea typeface="Times New Roman"/>
                          <a:cs typeface="Times New Roman"/>
                        </a:rPr>
                        <a:t>Дидактические игры:</a:t>
                      </a:r>
                      <a:r>
                        <a:rPr lang="ru-RU" sz="1400" kern="1200" dirty="0">
                          <a:solidFill>
                            <a:srgbClr val="000000"/>
                          </a:solidFill>
                          <a:effectLst/>
                          <a:latin typeface="Times New Roman"/>
                          <a:ea typeface="Times New Roman"/>
                          <a:cs typeface="Times New Roman"/>
                        </a:rPr>
                        <a:t> «Подбери наряд на праздник», «Накрой на стол», «Укрась шляпку», «Мама – детеныши» и т.д.</a:t>
                      </a:r>
                      <a:endParaRPr lang="uk-UA" sz="1400" dirty="0">
                        <a:effectLst/>
                        <a:latin typeface="Calibri"/>
                        <a:ea typeface="Calibri"/>
                        <a:cs typeface="Times New Roman"/>
                      </a:endParaRPr>
                    </a:p>
                  </a:txBody>
                  <a:tcPr marL="59829" marR="59829" marT="29914" marB="29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a:solidFill>
                            <a:srgbClr val="000000"/>
                          </a:solidFill>
                          <a:effectLst/>
                          <a:latin typeface="Times New Roman"/>
                          <a:ea typeface="Times New Roman"/>
                          <a:cs typeface="Times New Roman"/>
                        </a:rPr>
                        <a:t>Обогащение и активизация словаря, развитие любознательности и наблюдательности у детей.</a:t>
                      </a:r>
                      <a:endParaRPr lang="uk-UA" sz="1400" dirty="0">
                        <a:effectLst/>
                        <a:latin typeface="Calibri"/>
                        <a:ea typeface="Calibri"/>
                        <a:cs typeface="Times New Roman"/>
                      </a:endParaRPr>
                    </a:p>
                    <a:p>
                      <a:pPr>
                        <a:lnSpc>
                          <a:spcPct val="115000"/>
                        </a:lnSpc>
                        <a:spcAft>
                          <a:spcPts val="0"/>
                        </a:spcAft>
                      </a:pPr>
                      <a:r>
                        <a:rPr lang="ru-RU" sz="1400" kern="1200" dirty="0">
                          <a:solidFill>
                            <a:srgbClr val="000000"/>
                          </a:solidFill>
                          <a:effectLst/>
                          <a:latin typeface="Times New Roman"/>
                          <a:ea typeface="Times New Roman"/>
                          <a:cs typeface="Times New Roman"/>
                        </a:rPr>
                        <a:t>Развитие игровой деятельность детей, совершенствование умения самостоятельно выбирать тему для игры, развивать сюжет на основе полученных знаний, полученных при восприятии окружающего.</a:t>
                      </a:r>
                      <a:br>
                        <a:rPr lang="ru-RU" sz="1400" kern="1200" dirty="0">
                          <a:solidFill>
                            <a:srgbClr val="000000"/>
                          </a:solidFill>
                          <a:effectLst/>
                          <a:latin typeface="Times New Roman"/>
                          <a:ea typeface="Times New Roman"/>
                          <a:cs typeface="Times New Roman"/>
                        </a:rPr>
                      </a:br>
                      <a:r>
                        <a:rPr lang="ru-RU" sz="1400" kern="1200" dirty="0">
                          <a:solidFill>
                            <a:srgbClr val="000000"/>
                          </a:solidFill>
                          <a:effectLst/>
                          <a:latin typeface="Times New Roman"/>
                          <a:ea typeface="Times New Roman"/>
                          <a:cs typeface="Times New Roman"/>
                        </a:rPr>
                        <a:t>Формировать гендерную, семейную принадлежности.</a:t>
                      </a:r>
                      <a:endParaRPr lang="uk-UA" sz="1400" dirty="0">
                        <a:effectLst/>
                        <a:latin typeface="Calibri"/>
                        <a:ea typeface="Calibri"/>
                        <a:cs typeface="Times New Roman"/>
                      </a:endParaRPr>
                    </a:p>
                  </a:txBody>
                  <a:tcPr marL="59829" marR="59829" marT="29914" marB="29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8394">
                <a:tc>
                  <a:txBody>
                    <a:bodyPr/>
                    <a:lstStyle/>
                    <a:p>
                      <a:pPr>
                        <a:lnSpc>
                          <a:spcPct val="115000"/>
                        </a:lnSpc>
                        <a:spcAft>
                          <a:spcPts val="0"/>
                        </a:spcAft>
                      </a:pPr>
                      <a:r>
                        <a:rPr lang="ru-RU" sz="1400" b="1" kern="1200">
                          <a:solidFill>
                            <a:srgbClr val="000000"/>
                          </a:solidFill>
                          <a:effectLst/>
                          <a:latin typeface="Times New Roman"/>
                          <a:ea typeface="Times New Roman"/>
                          <a:cs typeface="Times New Roman"/>
                        </a:rPr>
                        <a:t>Поэтическая гостиная</a:t>
                      </a:r>
                      <a:r>
                        <a:rPr lang="ru-RU" sz="1400" kern="1200">
                          <a:solidFill>
                            <a:srgbClr val="000000"/>
                          </a:solidFill>
                          <a:effectLst/>
                          <a:latin typeface="Times New Roman"/>
                          <a:ea typeface="Times New Roman"/>
                          <a:cs typeface="Times New Roman"/>
                        </a:rPr>
                        <a:t> «Кто сердцем согревает нас – мамы наши любимые!»</a:t>
                      </a:r>
                      <a:endParaRPr lang="uk-UA" sz="1400">
                        <a:effectLst/>
                        <a:latin typeface="Calibri"/>
                        <a:ea typeface="Calibri"/>
                        <a:cs typeface="Times New Roman"/>
                      </a:endParaRPr>
                    </a:p>
                  </a:txBody>
                  <a:tcPr marL="44872" marR="44872" marT="62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ru-RU" sz="1400" kern="1200" dirty="0">
                          <a:solidFill>
                            <a:srgbClr val="000000"/>
                          </a:solidFill>
                          <a:effectLst/>
                          <a:latin typeface="Times New Roman"/>
                          <a:ea typeface="Calibri"/>
                          <a:cs typeface="Times New Roman"/>
                        </a:rPr>
                        <a:t>Продолжать совершенствовать художественно-речевые исполнительские навыки детей при чтении стихотворений о маме; прививать чуткость к поэтическому слову.</a:t>
                      </a:r>
                      <a:endParaRPr lang="uk-UA" sz="1400" dirty="0">
                        <a:effectLst/>
                        <a:latin typeface="Calibri"/>
                        <a:ea typeface="Calibri"/>
                        <a:cs typeface="Times New Roman"/>
                      </a:endParaRPr>
                    </a:p>
                  </a:txBody>
                  <a:tcPr marL="44872" marR="44872" marT="62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3"/>
                  </a:ext>
                </a:extLst>
              </a:tr>
              <a:tr h="487854">
                <a:tc>
                  <a:txBody>
                    <a:bodyPr/>
                    <a:lstStyle/>
                    <a:p>
                      <a:pPr algn="just">
                        <a:lnSpc>
                          <a:spcPct val="115000"/>
                        </a:lnSpc>
                        <a:spcAft>
                          <a:spcPts val="0"/>
                        </a:spcAft>
                      </a:pPr>
                      <a:r>
                        <a:rPr lang="ru-RU" sz="1400" kern="1200">
                          <a:solidFill>
                            <a:srgbClr val="000000"/>
                          </a:solidFill>
                          <a:effectLst/>
                          <a:latin typeface="Times New Roman"/>
                          <a:ea typeface="Times New Roman"/>
                          <a:cs typeface="Times New Roman"/>
                        </a:rPr>
                        <a:t>Разучивание стихов, пословиц и поговорок о маме, семье.</a:t>
                      </a:r>
                      <a:endParaRPr lang="uk-UA" sz="1400">
                        <a:effectLst/>
                        <a:latin typeface="Calibri"/>
                        <a:ea typeface="Calibri"/>
                        <a:cs typeface="Times New Roman"/>
                      </a:endParaRPr>
                    </a:p>
                  </a:txBody>
                  <a:tcPr marL="44872" marR="44872" marT="62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kern="1200" dirty="0">
                          <a:solidFill>
                            <a:srgbClr val="000000"/>
                          </a:solidFill>
                          <a:effectLst/>
                          <a:latin typeface="Times New Roman"/>
                          <a:ea typeface="Times New Roman"/>
                          <a:cs typeface="Times New Roman"/>
                        </a:rPr>
                        <a:t>Продолжать учить выразительно пересказывать литературный текст; развивать выразительную речь, память, внимание.</a:t>
                      </a:r>
                      <a:endParaRPr lang="uk-UA" sz="1400" dirty="0">
                        <a:effectLst/>
                        <a:latin typeface="Calibri"/>
                        <a:ea typeface="Calibri"/>
                        <a:cs typeface="Times New Roman"/>
                      </a:endParaRPr>
                    </a:p>
                  </a:txBody>
                  <a:tcPr marL="44872" marR="44872" marT="62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7313">
                <a:tc>
                  <a:txBody>
                    <a:bodyPr/>
                    <a:lstStyle/>
                    <a:p>
                      <a:pPr>
                        <a:lnSpc>
                          <a:spcPct val="115000"/>
                        </a:lnSpc>
                        <a:spcAft>
                          <a:spcPts val="0"/>
                        </a:spcAft>
                      </a:pPr>
                      <a:r>
                        <a:rPr lang="ru-RU" sz="1400" kern="1800">
                          <a:solidFill>
                            <a:srgbClr val="000000"/>
                          </a:solidFill>
                          <a:effectLst/>
                          <a:latin typeface="Times New Roman"/>
                          <a:ea typeface="Times New Roman"/>
                          <a:cs typeface="Times New Roman"/>
                        </a:rPr>
                        <a:t>Разучивание песен о маме.</a:t>
                      </a:r>
                      <a:endParaRPr lang="uk-UA" sz="1400">
                        <a:effectLst/>
                        <a:latin typeface="Calibri"/>
                        <a:ea typeface="Calibri"/>
                        <a:cs typeface="Times New Roman"/>
                      </a:endParaRPr>
                    </a:p>
                  </a:txBody>
                  <a:tcPr marL="44872" marR="44872" marT="62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15000"/>
                        </a:lnSpc>
                        <a:spcAft>
                          <a:spcPts val="0"/>
                        </a:spcAft>
                      </a:pPr>
                      <a:r>
                        <a:rPr lang="ru-RU" sz="1400" kern="1800" dirty="0">
                          <a:solidFill>
                            <a:srgbClr val="000000"/>
                          </a:solidFill>
                          <a:effectLst/>
                          <a:latin typeface="Times New Roman"/>
                          <a:ea typeface="Times New Roman"/>
                          <a:cs typeface="Times New Roman"/>
                        </a:rPr>
                        <a:t>Продолжать формировать художественный вкус, развитие творческих способностей</a:t>
                      </a:r>
                      <a:endParaRPr lang="uk-UA" sz="1400" dirty="0">
                        <a:effectLst/>
                        <a:latin typeface="Calibri"/>
                        <a:ea typeface="Calibri"/>
                        <a:cs typeface="Times New Roman"/>
                      </a:endParaRPr>
                    </a:p>
                  </a:txBody>
                  <a:tcPr marL="44872" marR="44872" marT="62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5"/>
                  </a:ext>
                </a:extLst>
              </a:tr>
              <a:tr h="487854">
                <a:tc>
                  <a:txBody>
                    <a:bodyPr/>
                    <a:lstStyle/>
                    <a:p>
                      <a:pPr algn="just">
                        <a:lnSpc>
                          <a:spcPct val="115000"/>
                        </a:lnSpc>
                        <a:spcAft>
                          <a:spcPts val="0"/>
                        </a:spcAft>
                      </a:pPr>
                      <a:r>
                        <a:rPr lang="ru-RU" sz="1400" kern="1800">
                          <a:solidFill>
                            <a:srgbClr val="000000"/>
                          </a:solidFill>
                          <a:effectLst/>
                          <a:latin typeface="Times New Roman"/>
                          <a:ea typeface="Times New Roman"/>
                          <a:cs typeface="Times New Roman"/>
                        </a:rPr>
                        <a:t>Работа по подготовке к выставке рисунков «Лучшая мама – моя!»</a:t>
                      </a:r>
                      <a:endParaRPr lang="uk-UA" sz="1400">
                        <a:effectLst/>
                        <a:latin typeface="Calibri"/>
                        <a:ea typeface="Calibri"/>
                        <a:cs typeface="Times New Roman"/>
                      </a:endParaRPr>
                    </a:p>
                  </a:txBody>
                  <a:tcPr marL="44872" marR="44872" marT="62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kern="1800" dirty="0">
                          <a:solidFill>
                            <a:srgbClr val="000000"/>
                          </a:solidFill>
                          <a:effectLst/>
                          <a:latin typeface="Times New Roman"/>
                          <a:ea typeface="Times New Roman"/>
                          <a:cs typeface="Times New Roman"/>
                        </a:rPr>
                        <a:t>Творческий подход детей к деятельности – нарисовать портрет мам, составить краткий рассказ о маме.</a:t>
                      </a:r>
                      <a:endParaRPr lang="uk-UA" sz="1400" dirty="0">
                        <a:effectLst/>
                        <a:latin typeface="Calibri"/>
                        <a:ea typeface="Calibri"/>
                        <a:cs typeface="Times New Roman"/>
                      </a:endParaRPr>
                    </a:p>
                  </a:txBody>
                  <a:tcPr marL="44872" marR="44872" marT="62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7313">
                <a:tc>
                  <a:txBody>
                    <a:bodyPr/>
                    <a:lstStyle/>
                    <a:p>
                      <a:pPr>
                        <a:lnSpc>
                          <a:spcPct val="115000"/>
                        </a:lnSpc>
                        <a:spcAft>
                          <a:spcPts val="0"/>
                        </a:spcAft>
                      </a:pPr>
                      <a:r>
                        <a:rPr lang="ru-RU" sz="1400" b="1" kern="1200" dirty="0">
                          <a:solidFill>
                            <a:srgbClr val="000000"/>
                          </a:solidFill>
                          <a:effectLst/>
                          <a:latin typeface="Times New Roman"/>
                          <a:ea typeface="Times New Roman"/>
                          <a:cs typeface="Times New Roman"/>
                        </a:rPr>
                        <a:t>Мастер-классы для мам</a:t>
                      </a:r>
                      <a:r>
                        <a:rPr lang="ru-RU" sz="1400" kern="1200" dirty="0">
                          <a:solidFill>
                            <a:srgbClr val="000000"/>
                          </a:solidFill>
                          <a:effectLst/>
                          <a:latin typeface="Times New Roman"/>
                          <a:ea typeface="Times New Roman"/>
                          <a:cs typeface="Times New Roman"/>
                        </a:rPr>
                        <a:t> «Вместе с мамой»</a:t>
                      </a:r>
                      <a:endParaRPr lang="uk-UA" sz="1400" dirty="0">
                        <a:effectLst/>
                        <a:latin typeface="Calibri"/>
                        <a:ea typeface="Calibri"/>
                        <a:cs typeface="Times New Roman"/>
                      </a:endParaRPr>
                    </a:p>
                  </a:txBody>
                  <a:tcPr marL="44872" marR="44872" marT="62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15000"/>
                        </a:lnSpc>
                        <a:spcAft>
                          <a:spcPts val="0"/>
                        </a:spcAft>
                      </a:pPr>
                      <a:r>
                        <a:rPr lang="ru-RU" sz="1400" kern="1200" dirty="0">
                          <a:solidFill>
                            <a:srgbClr val="000000"/>
                          </a:solidFill>
                          <a:effectLst/>
                          <a:latin typeface="Times New Roman"/>
                          <a:ea typeface="Calibri"/>
                          <a:cs typeface="Times New Roman"/>
                        </a:rPr>
                        <a:t>Эмоциональное, психологическое сближение детей и родителей во время совместной деятельности.</a:t>
                      </a:r>
                      <a:endParaRPr lang="uk-UA" sz="1400" dirty="0">
                        <a:effectLst/>
                        <a:latin typeface="Calibri"/>
                        <a:ea typeface="Calibri"/>
                        <a:cs typeface="Times New Roman"/>
                      </a:endParaRPr>
                    </a:p>
                  </a:txBody>
                  <a:tcPr marL="44872" marR="44872" marT="62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751665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2028</Words>
  <Application>Microsoft Office PowerPoint</Application>
  <PresentationFormat>Экран (4:3)</PresentationFormat>
  <Paragraphs>158</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Мастер-классы для мам  «Вместе с мамой» </vt:lpstr>
      <vt:lpstr>  Мастер-классы для мам  «Вместе с мамой»  </vt:lpstr>
      <vt:lpstr>Творческий  конкурс стенгазет  «Мама солнышко моё, я  подсолнушек её»</vt:lpstr>
      <vt:lpstr> Фестиваль семейного творчества  «Таланты наших мам».  </vt:lpstr>
      <vt:lpstr>  Поэтическая гостиная  «Кто сердцем согревает нас – мамы наши любимые!»  </vt:lpstr>
      <vt:lpstr>Тематическое развлечение  «Супермама» для детей средней группы</vt:lpstr>
      <vt:lpstr> НОД художественно-эстетической направленности с использованием театрализованной деятельности  «Непослушный котёнок» для детей второй младшей группы. </vt:lpstr>
      <vt:lpstr> Театральная гостиная для малышей:  инсценировка сказки «Волк и семеро козлят» детьми подготовительной группы для детей первой младшей  группы.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admin</cp:lastModifiedBy>
  <cp:revision>46</cp:revision>
  <dcterms:created xsi:type="dcterms:W3CDTF">2015-12-18T10:30:37Z</dcterms:created>
  <dcterms:modified xsi:type="dcterms:W3CDTF">2022-11-16T08:57:32Z</dcterms:modified>
</cp:coreProperties>
</file>