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98" r:id="rId3"/>
    <p:sldId id="286" r:id="rId4"/>
    <p:sldId id="287" r:id="rId5"/>
    <p:sldId id="306" r:id="rId6"/>
    <p:sldId id="302" r:id="rId7"/>
    <p:sldId id="303" r:id="rId8"/>
    <p:sldId id="282" r:id="rId9"/>
    <p:sldId id="281" r:id="rId10"/>
    <p:sldId id="295" r:id="rId11"/>
    <p:sldId id="305" r:id="rId12"/>
    <p:sldId id="296" r:id="rId13"/>
    <p:sldId id="301" r:id="rId14"/>
    <p:sldId id="258" r:id="rId15"/>
    <p:sldId id="304" r:id="rId16"/>
    <p:sldId id="274" r:id="rId1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0"/>
    <a:srgbClr val="660066"/>
    <a:srgbClr val="CC00CC"/>
    <a:srgbClr val="00FF00"/>
    <a:srgbClr val="198125"/>
    <a:srgbClr val="33CCFF"/>
    <a:srgbClr val="00CC00"/>
    <a:srgbClr val="0033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4681" autoAdjust="0"/>
  </p:normalViewPr>
  <p:slideViewPr>
    <p:cSldViewPr>
      <p:cViewPr>
        <p:scale>
          <a:sx n="78" d="100"/>
          <a:sy n="78" d="100"/>
        </p:scale>
        <p:origin x="-1302" y="-57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15.02.2023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15.02.2023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15.02.2023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15.02.2023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15.02.2023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15.02.2023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15.02.2023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15.02.2023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15.02.2023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15.02.2023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15.02.2023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1" y="218951"/>
            <a:ext cx="8239099" cy="52770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5516571"/>
            <a:ext cx="1095172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08304" y="177706"/>
            <a:ext cx="1656184" cy="13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/>
          <a:srcRect/>
          <a:stretch>
            <a:fillRect/>
          </a:stretch>
        </p:blipFill>
        <p:spPr bwMode="auto">
          <a:xfrm>
            <a:off x="97924" y="873125"/>
            <a:ext cx="848375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hdphoto" Target="../media/hdphoto1.wdp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71"/>
            <a:ext cx="828092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сад «Золушка», филиал детского сада «Светлячок»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6444" y="4919539"/>
            <a:ext cx="261115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г.Заводоуковск</a:t>
            </a: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2023 год</a:t>
            </a:r>
            <a:endParaRPr 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Пользователь\Desktop\Новая папка\XlO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01316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32"/>
            <a:ext cx="8229600" cy="148829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поиска инновационной  технологии – пополнение пространственной среды: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камушки «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Куборо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конструктор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Тико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блоки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C:\Users\user\Desktop\маман\фильм 3\20220902_110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92"/>
            <a:ext cx="3786214" cy="2839660"/>
          </a:xfrm>
          <a:prstGeom prst="rect">
            <a:avLst/>
          </a:prstGeom>
          <a:noFill/>
        </p:spPr>
      </p:pic>
      <p:pic>
        <p:nvPicPr>
          <p:cNvPr id="30723" name="Picture 3" descr="C:\Users\user\Desktop\маман\фильм 3\20220902_11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92"/>
            <a:ext cx="3762399" cy="2821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32"/>
            <a:ext cx="8229600" cy="148829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поиска инновационной  технологии – пополнение пространственной среды: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камушки «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Куборо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конструктор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Тико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блоки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20220902_110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6"/>
            <a:ext cx="3619524" cy="2714644"/>
          </a:xfrm>
          <a:prstGeom prst="rect">
            <a:avLst/>
          </a:prstGeom>
          <a:noFill/>
        </p:spPr>
      </p:pic>
      <p:pic>
        <p:nvPicPr>
          <p:cNvPr id="2050" name="Picture 2" descr="C:\Users\user\Downloads\20220902_112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6"/>
            <a:ext cx="3619525" cy="2714644"/>
          </a:xfrm>
          <a:prstGeom prst="rect">
            <a:avLst/>
          </a:prstGeom>
          <a:noFill/>
        </p:spPr>
      </p:pic>
      <p:pic>
        <p:nvPicPr>
          <p:cNvPr id="2051" name="Picture 3" descr="C:\Users\user\Downloads\20220902_110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143120"/>
            <a:ext cx="3714775" cy="2786082"/>
          </a:xfrm>
          <a:prstGeom prst="rect">
            <a:avLst/>
          </a:prstGeom>
          <a:noFill/>
        </p:spPr>
      </p:pic>
      <p:pic>
        <p:nvPicPr>
          <p:cNvPr id="2052" name="Picture 4" descr="C:\Users\user\Downloads\20220902_120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143120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70"/>
            <a:ext cx="8229600" cy="148829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поиска инновационной  технологии – пополнение пространственной среды: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спортивного содержания и т.д.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C:\Users\user\Desktop\маман\фильм 4\20220914_120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3120"/>
            <a:ext cx="3429024" cy="2571768"/>
          </a:xfrm>
          <a:prstGeom prst="rect">
            <a:avLst/>
          </a:prstGeom>
          <a:noFill/>
        </p:spPr>
      </p:pic>
      <p:pic>
        <p:nvPicPr>
          <p:cNvPr id="31747" name="Picture 3" descr="C:\Users\user\Desktop\маман\фильм 4\20220914_121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3120"/>
            <a:ext cx="3429024" cy="2571768"/>
          </a:xfrm>
          <a:prstGeom prst="rect">
            <a:avLst/>
          </a:prstGeom>
          <a:noFill/>
        </p:spPr>
      </p:pic>
      <p:pic>
        <p:nvPicPr>
          <p:cNvPr id="3074" name="Picture 2" descr="C:\Users\user\Downloads\20220914_120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285996"/>
            <a:ext cx="3524274" cy="2643206"/>
          </a:xfrm>
          <a:prstGeom prst="rect">
            <a:avLst/>
          </a:prstGeom>
          <a:noFill/>
        </p:spPr>
      </p:pic>
      <p:pic>
        <p:nvPicPr>
          <p:cNvPr id="3075" name="Picture 3" descr="C:\Users\user\Downloads\20220914_120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3" y="2285996"/>
            <a:ext cx="3500463" cy="262534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5616" y="481236"/>
          <a:ext cx="7429553" cy="4622815"/>
        </p:xfrm>
        <a:graphic>
          <a:graphicData uri="http://schemas.openxmlformats.org/drawingml/2006/table">
            <a:tbl>
              <a:tblPr/>
              <a:tblGrid>
                <a:gridCol w="500066"/>
                <a:gridCol w="1428760"/>
                <a:gridCol w="5500727"/>
              </a:tblGrid>
              <a:tr h="518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58052" marR="580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Что я знаю?</a:t>
                      </a:r>
                    </a:p>
                  </a:txBody>
                  <a:tcPr marL="58052" marR="58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Шишки бывают разного вида (еловые, сосновые, кедровые)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Шишка растет 2 года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58052" marR="580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Что я хочу узнать?</a:t>
                      </a:r>
                    </a:p>
                  </a:txBody>
                  <a:tcPr marL="58052" marR="58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Какими полезными свойствами обладает шишка?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Какой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формы бывают шишки?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Где растут шишки?</a:t>
                      </a:r>
                      <a:endParaRPr lang="ru-RU" sz="14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58052" marR="580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Что сделать, чтобы узнать?</a:t>
                      </a:r>
                    </a:p>
                  </a:txBody>
                  <a:tcPr marL="58052" marR="58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Можно посмотреть энциклопедию, обсудить, рассмотреть иллюстрации. Вспомнить мультфильмы, рассказы,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телевизионные передачи. Спросить у товарищей. Подумать самостоятельно.</a:t>
                      </a:r>
                      <a:endParaRPr lang="ru-RU" sz="14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58052" marR="58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58052" marR="580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Чему я хочу научиться?</a:t>
                      </a:r>
                    </a:p>
                  </a:txBody>
                  <a:tcPr marL="58052" marR="58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Делать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поделки из шишек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Проводить игры с детьми используя шишки</a:t>
                      </a:r>
                      <a:endParaRPr lang="ru-RU" sz="14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58052" marR="580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С кем я хочу это сделать?</a:t>
                      </a:r>
                    </a:p>
                  </a:txBody>
                  <a:tcPr marL="58052" marR="58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- С педагогами </a:t>
                      </a:r>
                      <a:endParaRPr lang="ru-RU" sz="14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58052" marR="5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58052" marR="580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Как у меня получилось?</a:t>
                      </a:r>
                    </a:p>
                  </a:txBody>
                  <a:tcPr marL="58052" marR="58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- Здорово, поделюсь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с коллегами интересными идеями, используя шишки</a:t>
                      </a:r>
                      <a:endParaRPr lang="ru-RU" sz="1400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58052" marR="58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3569" y="36396"/>
            <a:ext cx="8172174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Планируемые результаты: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43702" y="1000112"/>
            <a:ext cx="2262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развитие детских интересов</a:t>
            </a:r>
            <a:endParaRPr lang="ru-RU" sz="1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5336" y="4143384"/>
            <a:ext cx="6308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формирование любознательности и познавательной мотивации</a:t>
            </a:r>
            <a:endParaRPr lang="ru-RU" sz="1400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3455" y="2714624"/>
            <a:ext cx="3560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формирование активной </a:t>
            </a:r>
            <a:r>
              <a:rPr lang="ru-RU" sz="1400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деятельностной</a:t>
            </a:r>
            <a:r>
              <a:rPr lang="ru-RU" sz="1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позиции</a:t>
            </a:r>
            <a:endParaRPr lang="ru-RU" sz="1400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286128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становление целенаправленности и саморегуляции собственных действий</a:t>
            </a:r>
            <a:endParaRPr lang="ru-RU" sz="1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072078"/>
            <a:ext cx="7884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формирование навыков позитивного взаимодействии с партнерами по деятельности</a:t>
            </a:r>
            <a:endParaRPr lang="ru-RU" sz="1400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1571616"/>
            <a:ext cx="3011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развитие креативности и творческого мышления</a:t>
            </a:r>
            <a:endParaRPr lang="ru-RU" sz="1400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572012"/>
            <a:ext cx="6295764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1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развитие уверенности в себе, повышение </a:t>
            </a:r>
            <a:r>
              <a:rPr lang="ru-RU" sz="1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самооценки</a:t>
            </a:r>
            <a:endParaRPr lang="ru-RU" sz="1050" dirty="0">
              <a:solidFill>
                <a:srgbClr val="0033CC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2143120"/>
            <a:ext cx="2954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развитие инициативы и самостоятельности</a:t>
            </a:r>
            <a:endParaRPr lang="ru-RU" sz="1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539552" y="4748044"/>
            <a:ext cx="8302258" cy="990990"/>
          </a:xfrm>
          <a:prstGeom prst="leftArrow">
            <a:avLst>
              <a:gd name="adj1" fmla="val 50000"/>
              <a:gd name="adj2" fmla="val 51148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1259632" y="4198533"/>
            <a:ext cx="7572324" cy="990990"/>
          </a:xfrm>
          <a:prstGeom prst="leftArrow">
            <a:avLst>
              <a:gd name="adj1" fmla="val 50000"/>
              <a:gd name="adj2" fmla="val 52295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2100660" y="3703038"/>
            <a:ext cx="6726342" cy="990990"/>
          </a:xfrm>
          <a:prstGeom prst="leftArrow">
            <a:avLst>
              <a:gd name="adj1" fmla="val 50000"/>
              <a:gd name="adj2" fmla="val 56886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3635896" y="2508195"/>
            <a:ext cx="5219845" cy="990990"/>
          </a:xfrm>
          <a:prstGeom prst="leftArrow">
            <a:avLst>
              <a:gd name="adj1" fmla="val 50000"/>
              <a:gd name="adj2" fmla="val 51148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4355976" y="1812885"/>
            <a:ext cx="4499765" cy="1190806"/>
          </a:xfrm>
          <a:prstGeom prst="leftArrow">
            <a:avLst>
              <a:gd name="adj1" fmla="val 50000"/>
              <a:gd name="adj2" fmla="val 48899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5145020" y="1206468"/>
            <a:ext cx="3711460" cy="1190806"/>
          </a:xfrm>
          <a:prstGeom prst="leftArrow">
            <a:avLst>
              <a:gd name="adj1" fmla="val 50000"/>
              <a:gd name="adj2" fmla="val 51764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5920225" y="697260"/>
            <a:ext cx="2947209" cy="1104610"/>
          </a:xfrm>
          <a:prstGeom prst="leftArrow">
            <a:avLst>
              <a:gd name="adj1" fmla="val 51910"/>
              <a:gd name="adj2" fmla="val 48899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лево 21"/>
          <p:cNvSpPr/>
          <p:nvPr/>
        </p:nvSpPr>
        <p:spPr>
          <a:xfrm>
            <a:off x="3143240" y="3000376"/>
            <a:ext cx="5709970" cy="1190806"/>
          </a:xfrm>
          <a:prstGeom prst="leftArrow">
            <a:avLst>
              <a:gd name="adj1" fmla="val 50000"/>
              <a:gd name="adj2" fmla="val 48899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http://gov.cap.ru/UserFiles/news/20131105/Original/4986_bi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142988"/>
            <a:ext cx="2777903" cy="22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Пользователь\Desktop\Новая папка\99px_ru_animacii_32566_malenkij_kit_v_kepke_vipuskaet_fontan_iz_vodi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D7D7"/>
              </a:clrFrom>
              <a:clrTo>
                <a:srgbClr val="FF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86" y="3561782"/>
            <a:ext cx="3269031" cy="223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ользователь\Desktop\Новая папка\99px_ru_animacii_32566_malenkij_kit_v_kepke_vipuskaet_fontan_iz_vodi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D7D7"/>
              </a:clrFrom>
              <a:clrTo>
                <a:srgbClr val="FF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057300"/>
            <a:ext cx="3269031" cy="223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Новая папка\99px_ru_animacii_32566_malenkij_kit_v_kepke_vipuskaet_fontan_iz_vodi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D7D7"/>
              </a:clrFrom>
              <a:clrTo>
                <a:srgbClr val="FF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42" y="1117307"/>
            <a:ext cx="3269031" cy="223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trig.zodorov.ru/razvivaem-vnimanie-detej/18064_html_m5a60de2f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33" y="379602"/>
            <a:ext cx="2670168" cy="1560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lipart-library.com/images/Bcgrak5Xi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47" l="125" r="99875">
                        <a14:foregroundMark x1="49750" y1="29114" x2="49750" y2="29114"/>
                        <a14:foregroundMark x1="32500" y1="21772" x2="32500" y2="21772"/>
                        <a14:foregroundMark x1="27250" y1="60253" x2="27250" y2="60253"/>
                        <a14:foregroundMark x1="28750" y1="12911" x2="28750" y2="12911"/>
                        <a14:foregroundMark x1="48500" y1="45316" x2="48500" y2="45316"/>
                        <a14:foregroundMark x1="49375" y1="66076" x2="49375" y2="66076"/>
                        <a14:foregroundMark x1="55000" y1="66582" x2="55000" y2="66582"/>
                        <a14:foregroundMark x1="68500" y1="88354" x2="68500" y2="88354"/>
                        <a14:foregroundMark x1="70000" y1="67848" x2="70000" y2="67848"/>
                        <a14:foregroundMark x1="70000" y1="7848" x2="70000" y2="7848"/>
                        <a14:foregroundMark x1="18625" y1="66076" x2="18625" y2="66076"/>
                        <a14:foregroundMark x1="22875" y1="42278" x2="22875" y2="42278"/>
                        <a14:foregroundMark x1="15250" y1="63544" x2="15250" y2="63544"/>
                        <a14:foregroundMark x1="10875" y1="63544" x2="10875" y2="63544"/>
                        <a14:foregroundMark x1="6250" y1="50886" x2="6250" y2="50886"/>
                        <a14:foregroundMark x1="54000" y1="46582" x2="54000" y2="46582"/>
                        <a14:foregroundMark x1="72500" y1="7848" x2="72500" y2="7848"/>
                        <a14:foregroundMark x1="96250" y1="59241" x2="96250" y2="59241"/>
                        <a14:foregroundMark x1="92875" y1="55443" x2="92875" y2="55443"/>
                        <a14:foregroundMark x1="52750" y1="57215" x2="52750" y2="57215"/>
                        <a14:foregroundMark x1="44500" y1="54684" x2="44500" y2="54684"/>
                        <a14:foregroundMark x1="63875" y1="87848" x2="63875" y2="87848"/>
                        <a14:foregroundMark x1="75250" y1="84051" x2="75250" y2="84051"/>
                        <a14:foregroundMark x1="74625" y1="89114" x2="74625" y2="89114"/>
                        <a14:foregroundMark x1="77375" y1="84051" x2="77375" y2="84051"/>
                        <a14:foregroundMark x1="68500" y1="92911" x2="68500" y2="92911"/>
                        <a14:foregroundMark x1="65125" y1="74177" x2="65125" y2="74177"/>
                        <a14:foregroundMark x1="63250" y1="77215" x2="63250" y2="77215"/>
                        <a14:foregroundMark x1="64125" y1="61013" x2="64125" y2="61013"/>
                        <a14:foregroundMark x1="64125" y1="5570" x2="64125" y2="5570"/>
                        <a14:foregroundMark x1="33375" y1="86582" x2="33375" y2="86582"/>
                        <a14:foregroundMark x1="29125" y1="82785" x2="29125" y2="82785"/>
                        <a14:foregroundMark x1="30875" y1="72152" x2="30875" y2="72152"/>
                        <a14:foregroundMark x1="33375" y1="57215" x2="33375" y2="57215"/>
                        <a14:foregroundMark x1="53125" y1="74684" x2="53125" y2="74684"/>
                        <a14:foregroundMark x1="46875" y1="60253" x2="46875" y2="60253"/>
                        <a14:foregroundMark x1="40125" y1="68354" x2="40125" y2="68354"/>
                        <a14:foregroundMark x1="46875" y1="65316" x2="46875" y2="65316"/>
                        <a14:foregroundMark x1="49375" y1="54684" x2="49375" y2="54684"/>
                        <a14:foregroundMark x1="59250" y1="61519" x2="59250" y2="61519"/>
                        <a14:foregroundMark x1="59875" y1="49873" x2="59875" y2="49873"/>
                        <a14:foregroundMark x1="59000" y1="30380" x2="59000" y2="30380"/>
                        <a14:foregroundMark x1="71250" y1="82278" x2="71250" y2="82278"/>
                        <a14:foregroundMark x1="37375" y1="74684" x2="37375" y2="74684"/>
                        <a14:foregroundMark x1="36750" y1="50380" x2="36750" y2="50380"/>
                        <a14:foregroundMark x1="18000" y1="20506" x2="18000" y2="20506"/>
                        <a14:foregroundMark x1="39250" y1="43544" x2="39250" y2="43544"/>
                        <a14:foregroundMark x1="24750" y1="78987" x2="24750" y2="78987"/>
                        <a14:foregroundMark x1="45375" y1="78481" x2="45375" y2="78481"/>
                        <a14:foregroundMark x1="59250" y1="72911" x2="59250" y2="72911"/>
                        <a14:foregroundMark x1="75250" y1="86582" x2="75250" y2="86582"/>
                        <a14:foregroundMark x1="28750" y1="81519" x2="28750" y2="81519"/>
                        <a14:foregroundMark x1="33125" y1="78481" x2="33125" y2="78481"/>
                        <a14:foregroundMark x1="37125" y1="77722" x2="37125" y2="77722"/>
                        <a14:foregroundMark x1="45125" y1="71646" x2="45125" y2="71646"/>
                        <a14:foregroundMark x1="48750" y1="71646" x2="48750" y2="71646"/>
                        <a14:foregroundMark x1="55875" y1="71646" x2="55875" y2="71646"/>
                        <a14:foregroundMark x1="62000" y1="72911" x2="62000" y2="72911"/>
                        <a14:foregroundMark x1="67875" y1="78987" x2="67875" y2="78987"/>
                        <a14:foregroundMark x1="75000" y1="77722" x2="75000" y2="77722"/>
                        <a14:foregroundMark x1="48500" y1="79747" x2="48500" y2="79747"/>
                        <a14:foregroundMark x1="27875" y1="78481" x2="27875" y2="78481"/>
                        <a14:foregroundMark x1="46375" y1="15443" x2="46375" y2="15443"/>
                        <a14:foregroundMark x1="49000" y1="39494" x2="49000" y2="39494"/>
                        <a14:backgroundMark x1="36750" y1="97215" x2="36750" y2="97215"/>
                        <a14:backgroundMark x1="43875" y1="95949" x2="43875" y2="95949"/>
                        <a14:backgroundMark x1="54625" y1="96456" x2="54625" y2="96456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18" y="326592"/>
            <a:ext cx="4049479" cy="166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goldfish30.ru/wp-content/uploads/2016/04/ar1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" b="99281" l="0" r="97596">
                        <a14:foregroundMark x1="23397" y1="30935" x2="23397" y2="30935"/>
                        <a14:foregroundMark x1="48718" y1="38369" x2="48718" y2="38369"/>
                        <a14:foregroundMark x1="75481" y1="35012" x2="75481" y2="35012"/>
                        <a14:foregroundMark x1="52244" y1="39089" x2="52244" y2="39089"/>
                        <a14:foregroundMark x1="20192" y1="33094" x2="20192" y2="33094"/>
                        <a14:foregroundMark x1="20192" y1="5036" x2="20192" y2="5036"/>
                        <a14:foregroundMark x1="12660" y1="12230" x2="12660" y2="12230"/>
                        <a14:foregroundMark x1="6410" y1="23022" x2="6410" y2="23022"/>
                        <a14:foregroundMark x1="78526" y1="79376" x2="78526" y2="79376"/>
                        <a14:foregroundMark x1="40224" y1="83933" x2="40224" y2="83933"/>
                        <a14:foregroundMark x1="16186" y1="79376" x2="16186" y2="79376"/>
                        <a14:foregroundMark x1="55929" y1="94005" x2="55929" y2="94005"/>
                        <a14:foregroundMark x1="49679" y1="89209" x2="49679" y2="89209"/>
                        <a14:foregroundMark x1="71474" y1="84652" x2="71474" y2="84652"/>
                        <a14:foregroundMark x1="81250" y1="87290" x2="81250" y2="87290"/>
                        <a14:foregroundMark x1="64263" y1="84652" x2="64263" y2="84652"/>
                        <a14:foregroundMark x1="25962" y1="9592" x2="25962" y2="9592"/>
                        <a14:foregroundMark x1="15705" y1="8873" x2="15705" y2="8873"/>
                        <a14:foregroundMark x1="9936" y1="32374" x2="9936" y2="32374"/>
                        <a14:foregroundMark x1="31731" y1="33813" x2="31731" y2="33813"/>
                        <a14:foregroundMark x1="9936" y1="16307" x2="9936" y2="16307"/>
                        <a14:foregroundMark x1="24199" y1="83213" x2="24199" y2="83213"/>
                        <a14:foregroundMark x1="28686" y1="89209" x2="28686" y2="89209"/>
                        <a14:foregroundMark x1="36699" y1="89209" x2="36699" y2="89209"/>
                        <a14:foregroundMark x1="34936" y1="84652" x2="34936" y2="84652"/>
                        <a14:foregroundMark x1="14904" y1="87290" x2="14904" y2="87290"/>
                        <a14:foregroundMark x1="9135" y1="81295" x2="9135" y2="81295"/>
                        <a14:foregroundMark x1="55449" y1="79856" x2="55449" y2="79856"/>
                        <a14:foregroundMark x1="61218" y1="82734" x2="61218" y2="82734"/>
                        <a14:foregroundMark x1="67468" y1="86571" x2="67468" y2="86571"/>
                        <a14:foregroundMark x1="72756" y1="83933" x2="72756" y2="83933"/>
                        <a14:foregroundMark x1="83494" y1="77938" x2="83494" y2="77938"/>
                        <a14:foregroundMark x1="77244" y1="94724" x2="77244" y2="94724"/>
                        <a14:foregroundMark x1="31731" y1="95444" x2="31731" y2="95444"/>
                        <a14:foregroundMark x1="23397" y1="95923" x2="23397" y2="95923"/>
                        <a14:foregroundMark x1="9936" y1="92566" x2="9936" y2="92566"/>
                        <a14:foregroundMark x1="20192" y1="75300" x2="20192" y2="75300"/>
                        <a14:foregroundMark x1="26923" y1="11511" x2="26923" y2="11511"/>
                        <a14:foregroundMark x1="30929" y1="14388" x2="30929" y2="14388"/>
                        <a14:foregroundMark x1="30929" y1="22302" x2="30929" y2="22302"/>
                        <a14:foregroundMark x1="18910" y1="10312" x2="18910" y2="10312"/>
                        <a14:foregroundMark x1="9936" y1="11031" x2="9936" y2="11031"/>
                        <a14:foregroundMark x1="44712" y1="37170" x2="44712" y2="37170"/>
                        <a14:foregroundMark x1="72756" y1="33094" x2="72756" y2="33094"/>
                        <a14:foregroundMark x1="78526" y1="35012" x2="78526" y2="35012"/>
                        <a14:foregroundMark x1="42949" y1="79376" x2="42949" y2="79376"/>
                        <a14:foregroundMark x1="44712" y1="74580" x2="44712" y2="74580"/>
                        <a14:foregroundMark x1="45192" y1="71223" x2="45192" y2="71223"/>
                        <a14:foregroundMark x1="49199" y1="75300" x2="49199" y2="75300"/>
                        <a14:foregroundMark x1="51923" y1="77218" x2="51923" y2="77218"/>
                        <a14:foregroundMark x1="59455" y1="76499" x2="59455" y2="76499"/>
                        <a14:foregroundMark x1="72756" y1="73141" x2="72756" y2="73141"/>
                        <a14:foregroundMark x1="80449" y1="73861" x2="80449" y2="73861"/>
                        <a14:foregroundMark x1="70994" y1="89209" x2="70994" y2="89209"/>
                        <a14:foregroundMark x1="56731" y1="88729" x2="56731" y2="88729"/>
                        <a14:foregroundMark x1="62179" y1="89209" x2="62179" y2="89209"/>
                        <a14:foregroundMark x1="67468" y1="80576" x2="67468" y2="80576"/>
                        <a14:foregroundMark x1="75000" y1="77938" x2="75000" y2="77938"/>
                        <a14:foregroundMark x1="83974" y1="77218" x2="83974" y2="77218"/>
                        <a14:foregroundMark x1="87981" y1="77218" x2="87981" y2="77218"/>
                        <a14:foregroundMark x1="90224" y1="85372" x2="90224" y2="85372"/>
                        <a14:foregroundMark x1="29167" y1="79856" x2="29167" y2="79856"/>
                        <a14:foregroundMark x1="25962" y1="92566" x2="25962" y2="92566"/>
                        <a14:foregroundMark x1="19391" y1="89209" x2="19391" y2="89209"/>
                        <a14:foregroundMark x1="15705" y1="82734" x2="15705" y2="82734"/>
                        <a14:foregroundMark x1="12179" y1="79376" x2="12179" y2="79376"/>
                        <a14:foregroundMark x1="7692" y1="78657" x2="7692" y2="78657"/>
                      </a14:backgroundRemoval>
                    </a14:imgEffect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857500"/>
            <a:ext cx="259660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440869">
            <a:off x="3488345" y="1757315"/>
            <a:ext cx="167488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631496">
            <a:off x="6753434" y="2430496"/>
            <a:ext cx="271459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000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творчество</a:t>
            </a:r>
            <a:endParaRPr lang="ru-RU" sz="3200" b="1" dirty="0">
              <a:ln w="11430"/>
              <a:solidFill>
                <a:srgbClr val="000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757600"/>
            <a:ext cx="3884782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ознавательно-исследовательская деятельность</a:t>
            </a:r>
            <a:endParaRPr lang="ru-RU" sz="28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285996"/>
            <a:ext cx="6907660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07494" y="1485616"/>
            <a:ext cx="7848872" cy="1304282"/>
          </a:xfrm>
          <a:prstGeom prst="roundRect">
            <a:avLst/>
          </a:prstGeom>
          <a:solidFill>
            <a:srgbClr val="FFBDBD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7193"/>
            <a:ext cx="799288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Методика работы с моделью «Шести вопросов»:</a:t>
            </a:r>
            <a:endParaRPr lang="ru-RU" sz="4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42576"/>
          <a:stretch>
            <a:fillRect/>
          </a:stretch>
        </p:blipFill>
        <p:spPr bwMode="auto">
          <a:xfrm>
            <a:off x="899592" y="2956994"/>
            <a:ext cx="7992888" cy="2360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Пользователь\Desktop\Новая папка\a123ac185d4c270f5a73fef4dbee6ac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05" y="1368946"/>
            <a:ext cx="1891235" cy="15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Пользователь\Desktop\ГИФИКИ ДЛЯ ПРЕЗЕНТАЦИЙ\2428326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24" y="1632004"/>
            <a:ext cx="1282307" cy="112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Пользователь\Desktop\ГИФИКИ ДЛЯ ПРЕЗЕНТАЦИЙ\33397693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64" y="1115337"/>
            <a:ext cx="1377718" cy="15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Пользователь\Desktop\ГИФИКИ ДЛЯ ПРЕЗЕНТАЦИЙ\beesona.ru_-_aba8a88a3ef16ef61af567d3113a732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98" y="1631612"/>
            <a:ext cx="1288580" cy="87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Пользователь\Desktop\Новая папка (2)\5035258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2981" y="1115337"/>
            <a:ext cx="1532069" cy="16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ользователь\Desktop\Новая папка (2)\336604510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24" y="1632004"/>
            <a:ext cx="1137383" cy="104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Пользователь\Desktop\Новая папка\99px_ru_animacii_32566_malenkij_kit_v_kepke_vipuskaet_fontan_iz_vodi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D7D7"/>
              </a:clrFrom>
              <a:clrTo>
                <a:srgbClr val="FF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86" y="3561782"/>
            <a:ext cx="3269031" cy="223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ользователь\Desktop\Новая папка\99px_ru_animacii_32566_malenkij_kit_v_kepke_vipuskaet_fontan_iz_vodi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D7D7"/>
              </a:clrFrom>
              <a:clrTo>
                <a:srgbClr val="FF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057300"/>
            <a:ext cx="3269031" cy="223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Новая папка\99px_ru_animacii_32566_malenkij_kit_v_kepke_vipuskaet_fontan_iz_vodi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D7D7"/>
              </a:clrFrom>
              <a:clrTo>
                <a:srgbClr val="FF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42" y="1117307"/>
            <a:ext cx="3269031" cy="223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trig.zodorov.ru/razvivaem-vnimanie-detej/18064_html_m5a60de2f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33" y="379602"/>
            <a:ext cx="2670168" cy="1560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lipart-library.com/images/Bcgrak5Xi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47" l="125" r="99875">
                        <a14:foregroundMark x1="49750" y1="29114" x2="49750" y2="29114"/>
                        <a14:foregroundMark x1="32500" y1="21772" x2="32500" y2="21772"/>
                        <a14:foregroundMark x1="27250" y1="60253" x2="27250" y2="60253"/>
                        <a14:foregroundMark x1="28750" y1="12911" x2="28750" y2="12911"/>
                        <a14:foregroundMark x1="48500" y1="45316" x2="48500" y2="45316"/>
                        <a14:foregroundMark x1="49375" y1="66076" x2="49375" y2="66076"/>
                        <a14:foregroundMark x1="55000" y1="66582" x2="55000" y2="66582"/>
                        <a14:foregroundMark x1="68500" y1="88354" x2="68500" y2="88354"/>
                        <a14:foregroundMark x1="70000" y1="67848" x2="70000" y2="67848"/>
                        <a14:foregroundMark x1="70000" y1="7848" x2="70000" y2="7848"/>
                        <a14:foregroundMark x1="18625" y1="66076" x2="18625" y2="66076"/>
                        <a14:foregroundMark x1="22875" y1="42278" x2="22875" y2="42278"/>
                        <a14:foregroundMark x1="15250" y1="63544" x2="15250" y2="63544"/>
                        <a14:foregroundMark x1="10875" y1="63544" x2="10875" y2="63544"/>
                        <a14:foregroundMark x1="6250" y1="50886" x2="6250" y2="50886"/>
                        <a14:foregroundMark x1="54000" y1="46582" x2="54000" y2="46582"/>
                        <a14:foregroundMark x1="72500" y1="7848" x2="72500" y2="7848"/>
                        <a14:foregroundMark x1="96250" y1="59241" x2="96250" y2="59241"/>
                        <a14:foregroundMark x1="92875" y1="55443" x2="92875" y2="55443"/>
                        <a14:foregroundMark x1="52750" y1="57215" x2="52750" y2="57215"/>
                        <a14:foregroundMark x1="44500" y1="54684" x2="44500" y2="54684"/>
                        <a14:foregroundMark x1="63875" y1="87848" x2="63875" y2="87848"/>
                        <a14:foregroundMark x1="75250" y1="84051" x2="75250" y2="84051"/>
                        <a14:foregroundMark x1="74625" y1="89114" x2="74625" y2="89114"/>
                        <a14:foregroundMark x1="77375" y1="84051" x2="77375" y2="84051"/>
                        <a14:foregroundMark x1="68500" y1="92911" x2="68500" y2="92911"/>
                        <a14:foregroundMark x1="65125" y1="74177" x2="65125" y2="74177"/>
                        <a14:foregroundMark x1="63250" y1="77215" x2="63250" y2="77215"/>
                        <a14:foregroundMark x1="64125" y1="61013" x2="64125" y2="61013"/>
                        <a14:foregroundMark x1="64125" y1="5570" x2="64125" y2="5570"/>
                        <a14:foregroundMark x1="33375" y1="86582" x2="33375" y2="86582"/>
                        <a14:foregroundMark x1="29125" y1="82785" x2="29125" y2="82785"/>
                        <a14:foregroundMark x1="30875" y1="72152" x2="30875" y2="72152"/>
                        <a14:foregroundMark x1="33375" y1="57215" x2="33375" y2="57215"/>
                        <a14:foregroundMark x1="53125" y1="74684" x2="53125" y2="74684"/>
                        <a14:foregroundMark x1="46875" y1="60253" x2="46875" y2="60253"/>
                        <a14:foregroundMark x1="40125" y1="68354" x2="40125" y2="68354"/>
                        <a14:foregroundMark x1="46875" y1="65316" x2="46875" y2="65316"/>
                        <a14:foregroundMark x1="49375" y1="54684" x2="49375" y2="54684"/>
                        <a14:foregroundMark x1="59250" y1="61519" x2="59250" y2="61519"/>
                        <a14:foregroundMark x1="59875" y1="49873" x2="59875" y2="49873"/>
                        <a14:foregroundMark x1="59000" y1="30380" x2="59000" y2="30380"/>
                        <a14:foregroundMark x1="71250" y1="82278" x2="71250" y2="82278"/>
                        <a14:foregroundMark x1="37375" y1="74684" x2="37375" y2="74684"/>
                        <a14:foregroundMark x1="36750" y1="50380" x2="36750" y2="50380"/>
                        <a14:foregroundMark x1="18000" y1="20506" x2="18000" y2="20506"/>
                        <a14:foregroundMark x1="39250" y1="43544" x2="39250" y2="43544"/>
                        <a14:foregroundMark x1="24750" y1="78987" x2="24750" y2="78987"/>
                        <a14:foregroundMark x1="45375" y1="78481" x2="45375" y2="78481"/>
                        <a14:foregroundMark x1="59250" y1="72911" x2="59250" y2="72911"/>
                        <a14:foregroundMark x1="75250" y1="86582" x2="75250" y2="86582"/>
                        <a14:foregroundMark x1="28750" y1="81519" x2="28750" y2="81519"/>
                        <a14:foregroundMark x1="33125" y1="78481" x2="33125" y2="78481"/>
                        <a14:foregroundMark x1="37125" y1="77722" x2="37125" y2="77722"/>
                        <a14:foregroundMark x1="45125" y1="71646" x2="45125" y2="71646"/>
                        <a14:foregroundMark x1="48750" y1="71646" x2="48750" y2="71646"/>
                        <a14:foregroundMark x1="55875" y1="71646" x2="55875" y2="71646"/>
                        <a14:foregroundMark x1="62000" y1="72911" x2="62000" y2="72911"/>
                        <a14:foregroundMark x1="67875" y1="78987" x2="67875" y2="78987"/>
                        <a14:foregroundMark x1="75000" y1="77722" x2="75000" y2="77722"/>
                        <a14:foregroundMark x1="48500" y1="79747" x2="48500" y2="79747"/>
                        <a14:foregroundMark x1="27875" y1="78481" x2="27875" y2="78481"/>
                        <a14:foregroundMark x1="46375" y1="15443" x2="46375" y2="15443"/>
                        <a14:foregroundMark x1="49000" y1="39494" x2="49000" y2="39494"/>
                        <a14:backgroundMark x1="36750" y1="97215" x2="36750" y2="97215"/>
                        <a14:backgroundMark x1="43875" y1="95949" x2="43875" y2="95949"/>
                        <a14:backgroundMark x1="54625" y1="96456" x2="54625" y2="96456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18" y="326592"/>
            <a:ext cx="4049479" cy="166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goldfish30.ru/wp-content/uploads/2016/04/ar1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" b="99281" l="0" r="97596">
                        <a14:foregroundMark x1="23397" y1="30935" x2="23397" y2="30935"/>
                        <a14:foregroundMark x1="48718" y1="38369" x2="48718" y2="38369"/>
                        <a14:foregroundMark x1="75481" y1="35012" x2="75481" y2="35012"/>
                        <a14:foregroundMark x1="52244" y1="39089" x2="52244" y2="39089"/>
                        <a14:foregroundMark x1="20192" y1="33094" x2="20192" y2="33094"/>
                        <a14:foregroundMark x1="20192" y1="5036" x2="20192" y2="5036"/>
                        <a14:foregroundMark x1="12660" y1="12230" x2="12660" y2="12230"/>
                        <a14:foregroundMark x1="6410" y1="23022" x2="6410" y2="23022"/>
                        <a14:foregroundMark x1="78526" y1="79376" x2="78526" y2="79376"/>
                        <a14:foregroundMark x1="40224" y1="83933" x2="40224" y2="83933"/>
                        <a14:foregroundMark x1="16186" y1="79376" x2="16186" y2="79376"/>
                        <a14:foregroundMark x1="55929" y1="94005" x2="55929" y2="94005"/>
                        <a14:foregroundMark x1="49679" y1="89209" x2="49679" y2="89209"/>
                        <a14:foregroundMark x1="71474" y1="84652" x2="71474" y2="84652"/>
                        <a14:foregroundMark x1="81250" y1="87290" x2="81250" y2="87290"/>
                        <a14:foregroundMark x1="64263" y1="84652" x2="64263" y2="84652"/>
                        <a14:foregroundMark x1="25962" y1="9592" x2="25962" y2="9592"/>
                        <a14:foregroundMark x1="15705" y1="8873" x2="15705" y2="8873"/>
                        <a14:foregroundMark x1="9936" y1="32374" x2="9936" y2="32374"/>
                        <a14:foregroundMark x1="31731" y1="33813" x2="31731" y2="33813"/>
                        <a14:foregroundMark x1="9936" y1="16307" x2="9936" y2="16307"/>
                        <a14:foregroundMark x1="24199" y1="83213" x2="24199" y2="83213"/>
                        <a14:foregroundMark x1="28686" y1="89209" x2="28686" y2="89209"/>
                        <a14:foregroundMark x1="36699" y1="89209" x2="36699" y2="89209"/>
                        <a14:foregroundMark x1="34936" y1="84652" x2="34936" y2="84652"/>
                        <a14:foregroundMark x1="14904" y1="87290" x2="14904" y2="87290"/>
                        <a14:foregroundMark x1="9135" y1="81295" x2="9135" y2="81295"/>
                        <a14:foregroundMark x1="55449" y1="79856" x2="55449" y2="79856"/>
                        <a14:foregroundMark x1="61218" y1="82734" x2="61218" y2="82734"/>
                        <a14:foregroundMark x1="67468" y1="86571" x2="67468" y2="86571"/>
                        <a14:foregroundMark x1="72756" y1="83933" x2="72756" y2="83933"/>
                        <a14:foregroundMark x1="83494" y1="77938" x2="83494" y2="77938"/>
                        <a14:foregroundMark x1="77244" y1="94724" x2="77244" y2="94724"/>
                        <a14:foregroundMark x1="31731" y1="95444" x2="31731" y2="95444"/>
                        <a14:foregroundMark x1="23397" y1="95923" x2="23397" y2="95923"/>
                        <a14:foregroundMark x1="9936" y1="92566" x2="9936" y2="92566"/>
                        <a14:foregroundMark x1="20192" y1="75300" x2="20192" y2="75300"/>
                        <a14:foregroundMark x1="26923" y1="11511" x2="26923" y2="11511"/>
                        <a14:foregroundMark x1="30929" y1="14388" x2="30929" y2="14388"/>
                        <a14:foregroundMark x1="30929" y1="22302" x2="30929" y2="22302"/>
                        <a14:foregroundMark x1="18910" y1="10312" x2="18910" y2="10312"/>
                        <a14:foregroundMark x1="9936" y1="11031" x2="9936" y2="11031"/>
                        <a14:foregroundMark x1="44712" y1="37170" x2="44712" y2="37170"/>
                        <a14:foregroundMark x1="72756" y1="33094" x2="72756" y2="33094"/>
                        <a14:foregroundMark x1="78526" y1="35012" x2="78526" y2="35012"/>
                        <a14:foregroundMark x1="42949" y1="79376" x2="42949" y2="79376"/>
                        <a14:foregroundMark x1="44712" y1="74580" x2="44712" y2="74580"/>
                        <a14:foregroundMark x1="45192" y1="71223" x2="45192" y2="71223"/>
                        <a14:foregroundMark x1="49199" y1="75300" x2="49199" y2="75300"/>
                        <a14:foregroundMark x1="51923" y1="77218" x2="51923" y2="77218"/>
                        <a14:foregroundMark x1="59455" y1="76499" x2="59455" y2="76499"/>
                        <a14:foregroundMark x1="72756" y1="73141" x2="72756" y2="73141"/>
                        <a14:foregroundMark x1="80449" y1="73861" x2="80449" y2="73861"/>
                        <a14:foregroundMark x1="70994" y1="89209" x2="70994" y2="89209"/>
                        <a14:foregroundMark x1="56731" y1="88729" x2="56731" y2="88729"/>
                        <a14:foregroundMark x1="62179" y1="89209" x2="62179" y2="89209"/>
                        <a14:foregroundMark x1="67468" y1="80576" x2="67468" y2="80576"/>
                        <a14:foregroundMark x1="75000" y1="77938" x2="75000" y2="77938"/>
                        <a14:foregroundMark x1="83974" y1="77218" x2="83974" y2="77218"/>
                        <a14:foregroundMark x1="87981" y1="77218" x2="87981" y2="77218"/>
                        <a14:foregroundMark x1="90224" y1="85372" x2="90224" y2="85372"/>
                        <a14:foregroundMark x1="29167" y1="79856" x2="29167" y2="79856"/>
                        <a14:foregroundMark x1="25962" y1="92566" x2="25962" y2="92566"/>
                        <a14:foregroundMark x1="19391" y1="89209" x2="19391" y2="89209"/>
                        <a14:foregroundMark x1="15705" y1="82734" x2="15705" y2="82734"/>
                        <a14:foregroundMark x1="12179" y1="79376" x2="12179" y2="79376"/>
                        <a14:foregroundMark x1="7692" y1="78657" x2="7692" y2="78657"/>
                      </a14:backgroundRemoval>
                    </a14:imgEffect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857500"/>
            <a:ext cx="259660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440869">
            <a:off x="3488345" y="1757315"/>
            <a:ext cx="167488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631496">
            <a:off x="6753434" y="2430496"/>
            <a:ext cx="271459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000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творчество</a:t>
            </a:r>
            <a:endParaRPr lang="ru-RU" sz="3200" b="1" dirty="0">
              <a:ln w="11430"/>
              <a:solidFill>
                <a:srgbClr val="000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757600"/>
            <a:ext cx="3884782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ознавательно-исследовательская деятельность</a:t>
            </a:r>
            <a:endParaRPr lang="ru-RU" sz="28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5538" y="3916874"/>
            <a:ext cx="352839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В основу </a:t>
            </a:r>
            <a:r>
              <a:rPr lang="ru-RU" b="1" kern="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технологии положены структура </a:t>
            </a:r>
            <a:r>
              <a:rPr lang="ru-RU" b="1" kern="0" dirty="0" smtClean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деятельности</a:t>
            </a:r>
            <a:endParaRPr lang="ru-RU" b="1" dirty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Леонтьева  Алексея </a:t>
            </a:r>
          </a:p>
          <a:p>
            <a:r>
              <a:rPr lang="ru-RU" sz="2000" b="1" dirty="0" smtClean="0">
                <a:latin typeface="Comic Sans MS" pitchFamily="66" charset="0"/>
              </a:rPr>
              <a:t>Николаевича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0" name="Рисунок 9" descr="C:\Users\Пользователь\Videos\Мои сайты _ Wix.com_files\slide-5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20000" r="54881" b="-1"/>
          <a:stretch>
            <a:fillRect/>
          </a:stretch>
        </p:blipFill>
        <p:spPr bwMode="auto">
          <a:xfrm>
            <a:off x="1043244" y="282123"/>
            <a:ext cx="2916324" cy="3634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18142" y="3025323"/>
            <a:ext cx="38884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Технология </a:t>
            </a:r>
            <a:r>
              <a:rPr lang="ru-RU" sz="2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«</a:t>
            </a:r>
            <a:r>
              <a:rPr lang="ru-RU" sz="24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Твигис</a:t>
            </a:r>
            <a:r>
              <a:rPr lang="ru-RU" sz="2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»</a:t>
            </a:r>
            <a:r>
              <a:rPr lang="ru-RU" sz="2400" kern="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ru-RU" kern="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раскрыта </a:t>
            </a:r>
            <a:r>
              <a:rPr lang="ru-RU" i="1" u="sng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Борохович</a:t>
            </a:r>
            <a:r>
              <a:rPr lang="ru-RU" i="1" u="sng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ru-RU" i="1" u="sng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Лемарой</a:t>
            </a:r>
            <a:r>
              <a:rPr lang="ru-RU" i="1" u="sng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ru-RU" i="1" u="sng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Юсуфовной</a:t>
            </a:r>
            <a:r>
              <a:rPr lang="ru-RU" kern="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, магистром факультета дошкольного и начального </a:t>
            </a:r>
            <a:r>
              <a:rPr lang="ru-RU" kern="0" dirty="0" smtClean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образования </a:t>
            </a:r>
            <a:r>
              <a:rPr lang="ru-RU" kern="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«</a:t>
            </a:r>
            <a:r>
              <a:rPr lang="ru-RU" kern="0" dirty="0" err="1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Армавирского</a:t>
            </a:r>
            <a:r>
              <a:rPr lang="ru-RU" kern="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 государственного педагогического университета».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 descr="https://www.maam.ru/images/users/avatars/177f3590a92b22a460769425c4503e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2123"/>
            <a:ext cx="25922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14348" y="238107"/>
            <a:ext cx="7858180" cy="654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«ТВИГИС»</a:t>
            </a:r>
            <a:endParaRPr lang="ru-RU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190613"/>
            <a:ext cx="2500298" cy="2166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проблемно-игровая ситуация, которую предлагают сказочные персонажи  (надо кому то помочь,  я хочу помочь)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1142988"/>
            <a:ext cx="2428860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к выдвижению идей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необходимо решить,   поиск решения (как помочь, что для этого сделать)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1142988"/>
            <a:ext cx="2571736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инициативы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об пособия   с помощью чего я буду решать проблему, проявление инициативы , самостоятельности и творческого подхода.</a:t>
            </a:r>
          </a:p>
          <a:p>
            <a:pPr algn="ctr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500442"/>
            <a:ext cx="2428892" cy="203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 в деятельности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игрового действия, после  положительного решения проблемы дети объединяются в один игровой сюжет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3571880"/>
            <a:ext cx="2500298" cy="1964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</a:t>
            </a:r>
          </a:p>
          <a:p>
            <a:pPr algn="ctr"/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3500442"/>
            <a:ext cx="2500298" cy="2035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Рефлексия, демонстрация достижения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ли  то что я делал и для чего.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4236" y="412374"/>
            <a:ext cx="452111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Принципы: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344236" y="412374"/>
            <a:ext cx="4521110" cy="856305"/>
          </a:xfrm>
          <a:prstGeom prst="round2DiagRect">
            <a:avLst/>
          </a:prstGeom>
          <a:noFill/>
          <a:ln w="38100"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155352">
            <a:off x="946125" y="1859300"/>
            <a:ext cx="254495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открытость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218276">
            <a:off x="1436007" y="2057109"/>
            <a:ext cx="334835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динамичность</a:t>
            </a:r>
            <a:endParaRPr lang="ru-RU" sz="36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4665">
            <a:off x="5305344" y="2182613"/>
            <a:ext cx="372652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рефлексивность</a:t>
            </a:r>
            <a:endParaRPr lang="ru-RU" sz="36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http://laoblogger.com/images/parent-playing-game-with-child-clipart-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06" y="2380273"/>
            <a:ext cx="6263324" cy="331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1285" y="775970"/>
            <a:ext cx="6925310" cy="8299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  открытости </a:t>
            </a:r>
            <a:endParaRPr lang="ru-RU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4243" y="841539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    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3.bp.blogspot.com/-HmWsr6_--NU/WeDj3ZYOIfI/AAAAAAAAFb4/PB1KTWjwt08vPECBNcc5sR44KfLGVXI-gCLcBGAs/w1200-h630-p-k-no-nu/%25D1%2588%25D0%25BA%25D0%25BE-%25D1%258C%25D0%25BD%25D0%25B8%25D0%25BA-%25D1%2583%25D0%25BC%25D0%25B0%25D0%25B5%25D1%2582-%25D0%25B8-%25D0%25BF%25D0%25BE-%25D1%2583%25D1%2587%25D0%25B0%25D0%25B5%25D1%2582-%25D0%25B8-%25D0%25B5%25D1%258F-4476061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7" b="4824"/>
          <a:stretch>
            <a:fillRect/>
          </a:stretch>
        </p:blipFill>
        <p:spPr bwMode="auto">
          <a:xfrm>
            <a:off x="2267744" y="1417340"/>
            <a:ext cx="5256584" cy="405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795" y="157480"/>
            <a:ext cx="6666865" cy="11988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 smtClean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 динамичности </a:t>
            </a:r>
            <a:endParaRPr lang="ru-RU" sz="36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9581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upages.io/userfiles/thumbs/Gl6lFc38scgkAwQB9M9Yv476_700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92" y="1389160"/>
            <a:ext cx="7200800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2515" y="196850"/>
            <a:ext cx="6018530" cy="10763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sz="32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рефлексивности</a:t>
            </a:r>
            <a:r>
              <a:rPr lang="ru-RU" sz="32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3.bp.blogspot.com/-HmWsr6_--NU/WeDj3ZYOIfI/AAAAAAAAFb4/PB1KTWjwt08vPECBNcc5sR44KfLGVXI-gCLcBGAs/w1200-h630-p-k-no-nu/%25D1%2588%25D0%25BA%25D0%25BE-%25D1%258C%25D0%25BD%25D0%25B8%25D0%25BA-%25D1%2583%25D0%25BC%25D0%25B0%25D0%25B5%25D1%2582-%25D0%25B8-%25D0%25BF%25D0%25BE-%25D1%2583%25D1%2587%25D0%25B0%25D0%25B5%25D1%2582-%25D0%25B8-%25D0%25B5%25D1%258F-4476061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36" b="5005"/>
          <a:stretch>
            <a:fillRect/>
          </a:stretch>
        </p:blipFill>
        <p:spPr bwMode="auto">
          <a:xfrm>
            <a:off x="2062136" y="1201316"/>
            <a:ext cx="5246168" cy="427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371</Words>
  <Application>Microsoft Office PowerPoint</Application>
  <PresentationFormat>Экран (16:10)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Основная идея поиска инновационной  технологии – пополнение пространственной среды: камушки «Марблс», Куборо, танграм, конструктор Тико, блоки Дьенеша и т.д</vt:lpstr>
      <vt:lpstr>Основная идея поиска инновационной  технологии – пополнение пространственной среды: камушки «Марблс», Куборо, танграм, конструктор Тико, блоки Дьенеша и т.д</vt:lpstr>
      <vt:lpstr>Основная идея поиска инновационной  технологии – пополнение пространственной среды: игры спортивного содержания и т.д.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340</cp:revision>
  <dcterms:created xsi:type="dcterms:W3CDTF">2014-07-06T18:18:00Z</dcterms:created>
  <dcterms:modified xsi:type="dcterms:W3CDTF">2023-02-15T17:12:45Z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407F502449514E97821F6EE0F9A76949</vt:lpwstr>
  </property>
  <property fmtid="{D5CDD505-2E9C-101B-9397-08002B2CF9AE}" pid="3" name="KSOProductBuildVer">
    <vt:lpwstr>1049-11.2.0.11440</vt:lpwstr>
  </property>
</Properties>
</file>