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63" r:id="rId4"/>
    <p:sldId id="259" r:id="rId5"/>
    <p:sldId id="266" r:id="rId6"/>
    <p:sldId id="267" r:id="rId7"/>
    <p:sldId id="275" r:id="rId8"/>
    <p:sldId id="268" r:id="rId9"/>
    <p:sldId id="269" r:id="rId10"/>
    <p:sldId id="272" r:id="rId11"/>
    <p:sldId id="276" r:id="rId12"/>
    <p:sldId id="270" r:id="rId13"/>
    <p:sldId id="277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40" autoAdjust="0"/>
  </p:normalViewPr>
  <p:slideViewPr>
    <p:cSldViewPr>
      <p:cViewPr>
        <p:scale>
          <a:sx n="71" d="100"/>
          <a:sy n="71" d="100"/>
        </p:scale>
        <p:origin x="-278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E6F73-C48D-45CE-AD26-3D009419E6D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3252AB-861E-4EA7-B35A-2D144CFC8B44}">
      <dgm:prSet custT="1"/>
      <dgm:spPr/>
      <dgm:t>
        <a:bodyPr/>
        <a:lstStyle/>
        <a:p>
          <a:r>
            <a:rPr lang="ru-RU" sz="1400" dirty="0" smtClean="0"/>
            <a:t>Коммуникационная технология (Сысоев П.В)</a:t>
          </a:r>
          <a:endParaRPr lang="ru-RU" sz="1400" dirty="0"/>
        </a:p>
      </dgm:t>
    </dgm:pt>
    <dgm:pt modelId="{0EAB9E12-3845-481D-9624-0A4207034011}" type="parTrans" cxnId="{D3A71993-C3EC-4A7B-949C-EBD5F7D03979}">
      <dgm:prSet/>
      <dgm:spPr/>
      <dgm:t>
        <a:bodyPr/>
        <a:lstStyle/>
        <a:p>
          <a:endParaRPr lang="ru-RU"/>
        </a:p>
      </dgm:t>
    </dgm:pt>
    <dgm:pt modelId="{0F9C2F7E-F1EA-4338-80A1-DCB0221F6595}" type="sibTrans" cxnId="{D3A71993-C3EC-4A7B-949C-EBD5F7D039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101E7F-6383-429A-998D-D366740640AA}">
      <dgm:prSet custT="1"/>
      <dgm:spPr/>
      <dgm:t>
        <a:bodyPr/>
        <a:lstStyle/>
        <a:p>
          <a:r>
            <a:rPr lang="ru-RU" sz="1400" dirty="0" smtClean="0"/>
            <a:t>Проблемная технология (Жданова Е.Н</a:t>
          </a:r>
          <a:r>
            <a:rPr lang="ru-RU" sz="1200" dirty="0" smtClean="0"/>
            <a:t>)</a:t>
          </a:r>
          <a:endParaRPr lang="ru-RU" sz="1200" dirty="0"/>
        </a:p>
      </dgm:t>
    </dgm:pt>
    <dgm:pt modelId="{15DEF693-A9AE-402F-9479-6466D372A4C1}" type="parTrans" cxnId="{87C3855C-354F-4AB4-B503-7D4D40223F8C}">
      <dgm:prSet/>
      <dgm:spPr/>
      <dgm:t>
        <a:bodyPr/>
        <a:lstStyle/>
        <a:p>
          <a:endParaRPr lang="ru-RU"/>
        </a:p>
      </dgm:t>
    </dgm:pt>
    <dgm:pt modelId="{D61CD418-8652-43BF-B7DB-CBE8CAB1180D}" type="sibTrans" cxnId="{87C3855C-354F-4AB4-B503-7D4D40223F8C}">
      <dgm:prSet/>
      <dgm:spPr/>
      <dgm:t>
        <a:bodyPr/>
        <a:lstStyle/>
        <a:p>
          <a:endParaRPr lang="ru-RU"/>
        </a:p>
      </dgm:t>
    </dgm:pt>
    <dgm:pt modelId="{61102014-17D9-4751-85F1-2EA169AAA550}">
      <dgm:prSet custT="1"/>
      <dgm:spPr/>
      <dgm:t>
        <a:bodyPr/>
        <a:lstStyle/>
        <a:p>
          <a:r>
            <a:rPr lang="ru-RU" sz="1400" dirty="0" smtClean="0"/>
            <a:t>Развивающая технология (</a:t>
          </a:r>
          <a:r>
            <a:rPr lang="ru-RU" sz="1400" dirty="0" err="1" smtClean="0"/>
            <a:t>Эльконин</a:t>
          </a:r>
          <a:r>
            <a:rPr lang="ru-RU" sz="1400" dirty="0" smtClean="0"/>
            <a:t> Д.Б.)</a:t>
          </a:r>
          <a:endParaRPr lang="ru-RU" sz="1400" dirty="0"/>
        </a:p>
      </dgm:t>
    </dgm:pt>
    <dgm:pt modelId="{C39187D7-8A45-423D-93EC-EFEC26D01C41}" type="parTrans" cxnId="{EE3CBA3D-4C43-4419-8711-4C244C8260A2}">
      <dgm:prSet/>
      <dgm:spPr/>
      <dgm:t>
        <a:bodyPr/>
        <a:lstStyle/>
        <a:p>
          <a:endParaRPr lang="ru-RU"/>
        </a:p>
      </dgm:t>
    </dgm:pt>
    <dgm:pt modelId="{C107D16D-4343-46DB-AE14-18A68E82953D}" type="sibTrans" cxnId="{EE3CBA3D-4C43-4419-8711-4C244C8260A2}">
      <dgm:prSet/>
      <dgm:spPr/>
      <dgm:t>
        <a:bodyPr/>
        <a:lstStyle/>
        <a:p>
          <a:endParaRPr lang="ru-RU"/>
        </a:p>
      </dgm:t>
    </dgm:pt>
    <dgm:pt modelId="{CE6763E0-3CB0-4760-B328-46D22B4CF759}">
      <dgm:prSet custT="1"/>
      <dgm:spPr/>
      <dgm:t>
        <a:bodyPr/>
        <a:lstStyle/>
        <a:p>
          <a:r>
            <a:rPr lang="ru-RU" sz="1300" dirty="0" smtClean="0"/>
            <a:t>Технология развития мелкой моторики рук (Е.И.Исенина</a:t>
          </a:r>
          <a:r>
            <a:rPr lang="ru-RU" sz="1200" dirty="0" smtClean="0"/>
            <a:t>) </a:t>
          </a:r>
          <a:endParaRPr lang="ru-RU" sz="1200" dirty="0"/>
        </a:p>
      </dgm:t>
    </dgm:pt>
    <dgm:pt modelId="{B1B7A86C-68C7-480A-9B66-E29D9388C628}" type="parTrans" cxnId="{0B926441-3F3D-4F28-9B4C-D6E4C91E823B}">
      <dgm:prSet/>
      <dgm:spPr/>
      <dgm:t>
        <a:bodyPr/>
        <a:lstStyle/>
        <a:p>
          <a:endParaRPr lang="ru-RU"/>
        </a:p>
      </dgm:t>
    </dgm:pt>
    <dgm:pt modelId="{BD9EB77E-8CBA-473F-89B8-DE6E651CB389}" type="sibTrans" cxnId="{0B926441-3F3D-4F28-9B4C-D6E4C91E823B}">
      <dgm:prSet/>
      <dgm:spPr/>
      <dgm:t>
        <a:bodyPr/>
        <a:lstStyle/>
        <a:p>
          <a:endParaRPr lang="ru-RU"/>
        </a:p>
      </dgm:t>
    </dgm:pt>
    <dgm:pt modelId="{32A29139-DF0D-4676-BB35-5BA68BD224C6}">
      <dgm:prSet custT="1"/>
      <dgm:spPr/>
      <dgm:t>
        <a:bodyPr/>
        <a:lstStyle/>
        <a:p>
          <a:r>
            <a:rPr lang="ru-RU" sz="1400" dirty="0" smtClean="0"/>
            <a:t>Технология  вовлечения (Смирнова А.А)</a:t>
          </a:r>
          <a:endParaRPr lang="ru-RU" sz="1400" dirty="0"/>
        </a:p>
      </dgm:t>
    </dgm:pt>
    <dgm:pt modelId="{EC94AA94-6ED8-4D13-AFF7-1B7303F2E4E3}" type="parTrans" cxnId="{649C09D5-62F9-4F4F-8B6F-F3E6F6BECD61}">
      <dgm:prSet/>
      <dgm:spPr/>
      <dgm:t>
        <a:bodyPr/>
        <a:lstStyle/>
        <a:p>
          <a:endParaRPr lang="ru-RU"/>
        </a:p>
      </dgm:t>
    </dgm:pt>
    <dgm:pt modelId="{1028023B-1A51-4E63-8FDB-E9DC2A2C8C80}" type="sibTrans" cxnId="{649C09D5-62F9-4F4F-8B6F-F3E6F6BECD61}">
      <dgm:prSet/>
      <dgm:spPr/>
      <dgm:t>
        <a:bodyPr/>
        <a:lstStyle/>
        <a:p>
          <a:endParaRPr lang="ru-RU"/>
        </a:p>
      </dgm:t>
    </dgm:pt>
    <dgm:pt modelId="{1371094F-AFE5-4B0E-96F6-9C86FA25F7BE}">
      <dgm:prSet custT="1"/>
      <dgm:spPr/>
      <dgm:t>
        <a:bodyPr/>
        <a:lstStyle/>
        <a:p>
          <a:r>
            <a:rPr lang="ru-RU" sz="1400" dirty="0" smtClean="0"/>
            <a:t>Игровая технология (</a:t>
          </a:r>
          <a:r>
            <a:rPr lang="ru-RU" sz="1400" dirty="0" err="1" smtClean="0"/>
            <a:t>Венгер</a:t>
          </a:r>
          <a:r>
            <a:rPr lang="ru-RU" sz="1400" dirty="0" smtClean="0"/>
            <a:t> Л.А</a:t>
          </a:r>
          <a:endParaRPr lang="ru-RU" sz="1400" dirty="0"/>
        </a:p>
      </dgm:t>
    </dgm:pt>
    <dgm:pt modelId="{1047DE5D-725C-4C77-B0D4-758202FA8843}" type="parTrans" cxnId="{3C8A0457-BD6D-48ED-A6FD-9CBD3E49AF7A}">
      <dgm:prSet/>
      <dgm:spPr/>
      <dgm:t>
        <a:bodyPr/>
        <a:lstStyle/>
        <a:p>
          <a:endParaRPr lang="ru-RU"/>
        </a:p>
      </dgm:t>
    </dgm:pt>
    <dgm:pt modelId="{72A957BA-A00E-4240-AE64-822A2B294476}" type="sibTrans" cxnId="{3C8A0457-BD6D-48ED-A6FD-9CBD3E49AF7A}">
      <dgm:prSet/>
      <dgm:spPr/>
      <dgm:t>
        <a:bodyPr/>
        <a:lstStyle/>
        <a:p>
          <a:endParaRPr lang="ru-RU"/>
        </a:p>
      </dgm:t>
    </dgm:pt>
    <dgm:pt modelId="{F8847087-EE4D-43F3-AF50-05604EA85501}" type="pres">
      <dgm:prSet presAssocID="{662E6F73-C48D-45CE-AD26-3D009419E6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FFED98-D33F-48BE-8BD0-BFAC884A234E}" type="pres">
      <dgm:prSet presAssocID="{5D3252AB-861E-4EA7-B35A-2D144CFC8B44}" presName="node" presStyleLbl="node1" presStyleIdx="0" presStyleCnt="6" custScaleX="101873" custScaleY="104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D2B9F-DF67-4179-8BFE-00D9374E86AD}" type="pres">
      <dgm:prSet presAssocID="{0F9C2F7E-F1EA-4338-80A1-DCB0221F6595}" presName="sibTrans" presStyleLbl="sibTrans2D1" presStyleIdx="0" presStyleCnt="6"/>
      <dgm:spPr/>
      <dgm:t>
        <a:bodyPr/>
        <a:lstStyle/>
        <a:p>
          <a:endParaRPr lang="ru-RU"/>
        </a:p>
      </dgm:t>
    </dgm:pt>
    <dgm:pt modelId="{3101676A-80B3-42A3-9CAF-B476373DCDDB}" type="pres">
      <dgm:prSet presAssocID="{0F9C2F7E-F1EA-4338-80A1-DCB0221F659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472ABC05-D001-4604-B39F-7CC0549045F2}" type="pres">
      <dgm:prSet presAssocID="{1F101E7F-6383-429A-998D-D366740640AA}" presName="node" presStyleLbl="node1" presStyleIdx="1" presStyleCnt="6" custScaleX="118348" custScaleY="120758" custRadScaleRad="101143" custRadScaleInc="4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AEDDE-A01D-4DCA-9076-06092303BE04}" type="pres">
      <dgm:prSet presAssocID="{D61CD418-8652-43BF-B7DB-CBE8CAB1180D}" presName="sibTrans" presStyleLbl="sibTrans2D1" presStyleIdx="1" presStyleCnt="6"/>
      <dgm:spPr/>
      <dgm:t>
        <a:bodyPr/>
        <a:lstStyle/>
        <a:p>
          <a:endParaRPr lang="ru-RU"/>
        </a:p>
      </dgm:t>
    </dgm:pt>
    <dgm:pt modelId="{4135B616-D681-4832-91B6-A017557BDD21}" type="pres">
      <dgm:prSet presAssocID="{D61CD418-8652-43BF-B7DB-CBE8CAB1180D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5978E4C-78AA-4C30-BAF4-F04FCBF73579}" type="pres">
      <dgm:prSet presAssocID="{61102014-17D9-4751-85F1-2EA169AAA550}" presName="node" presStyleLbl="node1" presStyleIdx="2" presStyleCnt="6" custScaleX="117859" custScaleY="121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E1F1E-5C22-4732-B157-157EFCBB5F3E}" type="pres">
      <dgm:prSet presAssocID="{C107D16D-4343-46DB-AE14-18A68E82953D}" presName="sibTrans" presStyleLbl="sibTrans2D1" presStyleIdx="2" presStyleCnt="6"/>
      <dgm:spPr/>
      <dgm:t>
        <a:bodyPr/>
        <a:lstStyle/>
        <a:p>
          <a:endParaRPr lang="ru-RU"/>
        </a:p>
      </dgm:t>
    </dgm:pt>
    <dgm:pt modelId="{6604BFDA-597E-4F89-AF35-9994CF529B2A}" type="pres">
      <dgm:prSet presAssocID="{C107D16D-4343-46DB-AE14-18A68E82953D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5C2FCA3-7837-410C-96F5-D8EC53123A1A}" type="pres">
      <dgm:prSet presAssocID="{CE6763E0-3CB0-4760-B328-46D22B4CF759}" presName="node" presStyleLbl="node1" presStyleIdx="3" presStyleCnt="6" custScaleX="117774" custScaleY="114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69BDF-8679-4833-B53A-8E33CD21C68D}" type="pres">
      <dgm:prSet presAssocID="{BD9EB77E-8CBA-473F-89B8-DE6E651CB389}" presName="sibTrans" presStyleLbl="sibTrans2D1" presStyleIdx="3" presStyleCnt="6"/>
      <dgm:spPr/>
      <dgm:t>
        <a:bodyPr/>
        <a:lstStyle/>
        <a:p>
          <a:endParaRPr lang="ru-RU"/>
        </a:p>
      </dgm:t>
    </dgm:pt>
    <dgm:pt modelId="{D80E1B86-83CB-4255-8BB1-5475778E53BE}" type="pres">
      <dgm:prSet presAssocID="{BD9EB77E-8CBA-473F-89B8-DE6E651CB38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BC2C0A91-B8AE-44A2-AA1B-12E6E569ABBF}" type="pres">
      <dgm:prSet presAssocID="{32A29139-DF0D-4676-BB35-5BA68BD224C6}" presName="node" presStyleLbl="node1" presStyleIdx="4" presStyleCnt="6" custScaleX="105167" custScaleY="106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9C3C4-8379-4232-825B-8B4AD4E7A9E5}" type="pres">
      <dgm:prSet presAssocID="{1028023B-1A51-4E63-8FDB-E9DC2A2C8C80}" presName="sibTrans" presStyleLbl="sibTrans2D1" presStyleIdx="4" presStyleCnt="6"/>
      <dgm:spPr/>
      <dgm:t>
        <a:bodyPr/>
        <a:lstStyle/>
        <a:p>
          <a:endParaRPr lang="ru-RU"/>
        </a:p>
      </dgm:t>
    </dgm:pt>
    <dgm:pt modelId="{2BEE1E59-AA67-4229-BF60-D1B96E62FAA8}" type="pres">
      <dgm:prSet presAssocID="{1028023B-1A51-4E63-8FDB-E9DC2A2C8C80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CE016FC0-9D72-4FAE-B52F-6816188EC7F3}" type="pres">
      <dgm:prSet presAssocID="{1371094F-AFE5-4B0E-96F6-9C86FA25F7B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DC52E-FBA5-4B60-937C-58471476E725}" type="pres">
      <dgm:prSet presAssocID="{72A957BA-A00E-4240-AE64-822A2B294476}" presName="sibTrans" presStyleLbl="sibTrans2D1" presStyleIdx="5" presStyleCnt="6"/>
      <dgm:spPr/>
      <dgm:t>
        <a:bodyPr/>
        <a:lstStyle/>
        <a:p>
          <a:endParaRPr lang="ru-RU"/>
        </a:p>
      </dgm:t>
    </dgm:pt>
    <dgm:pt modelId="{E0ADE423-7624-4B26-9B2D-A535D0CEFA32}" type="pres">
      <dgm:prSet presAssocID="{72A957BA-A00E-4240-AE64-822A2B294476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6D7E5542-E933-4D48-AF01-BEE6ED9EA5B4}" type="presOf" srcId="{72A957BA-A00E-4240-AE64-822A2B294476}" destId="{E0ADE423-7624-4B26-9B2D-A535D0CEFA32}" srcOrd="1" destOrd="0" presId="urn:microsoft.com/office/officeart/2005/8/layout/cycle2"/>
    <dgm:cxn modelId="{EE3CBA3D-4C43-4419-8711-4C244C8260A2}" srcId="{662E6F73-C48D-45CE-AD26-3D009419E6D9}" destId="{61102014-17D9-4751-85F1-2EA169AAA550}" srcOrd="2" destOrd="0" parTransId="{C39187D7-8A45-423D-93EC-EFEC26D01C41}" sibTransId="{C107D16D-4343-46DB-AE14-18A68E82953D}"/>
    <dgm:cxn modelId="{45E5E893-BB2F-41B7-BFCC-8F68BFC0D17B}" type="presOf" srcId="{D61CD418-8652-43BF-B7DB-CBE8CAB1180D}" destId="{4135B616-D681-4832-91B6-A017557BDD21}" srcOrd="1" destOrd="0" presId="urn:microsoft.com/office/officeart/2005/8/layout/cycle2"/>
    <dgm:cxn modelId="{8713803D-35E9-45A0-8A96-A915DF89D33B}" type="presOf" srcId="{1028023B-1A51-4E63-8FDB-E9DC2A2C8C80}" destId="{2BEE1E59-AA67-4229-BF60-D1B96E62FAA8}" srcOrd="1" destOrd="0" presId="urn:microsoft.com/office/officeart/2005/8/layout/cycle2"/>
    <dgm:cxn modelId="{2167BB96-8209-4CD6-A130-0DF1E5DD7085}" type="presOf" srcId="{5D3252AB-861E-4EA7-B35A-2D144CFC8B44}" destId="{48FFED98-D33F-48BE-8BD0-BFAC884A234E}" srcOrd="0" destOrd="0" presId="urn:microsoft.com/office/officeart/2005/8/layout/cycle2"/>
    <dgm:cxn modelId="{0B07FA37-F05B-4E1D-8C9F-A5D7E2D3475B}" type="presOf" srcId="{CE6763E0-3CB0-4760-B328-46D22B4CF759}" destId="{45C2FCA3-7837-410C-96F5-D8EC53123A1A}" srcOrd="0" destOrd="0" presId="urn:microsoft.com/office/officeart/2005/8/layout/cycle2"/>
    <dgm:cxn modelId="{C5B3EBE0-8F58-4AC2-8F2E-B33AFF8F2326}" type="presOf" srcId="{662E6F73-C48D-45CE-AD26-3D009419E6D9}" destId="{F8847087-EE4D-43F3-AF50-05604EA85501}" srcOrd="0" destOrd="0" presId="urn:microsoft.com/office/officeart/2005/8/layout/cycle2"/>
    <dgm:cxn modelId="{BB644D68-ED15-452A-B539-0CD33530E843}" type="presOf" srcId="{1371094F-AFE5-4B0E-96F6-9C86FA25F7BE}" destId="{CE016FC0-9D72-4FAE-B52F-6816188EC7F3}" srcOrd="0" destOrd="0" presId="urn:microsoft.com/office/officeart/2005/8/layout/cycle2"/>
    <dgm:cxn modelId="{1E9BB0A0-1918-4AD5-94D6-D50F7D79044F}" type="presOf" srcId="{0F9C2F7E-F1EA-4338-80A1-DCB0221F6595}" destId="{98FD2B9F-DF67-4179-8BFE-00D9374E86AD}" srcOrd="0" destOrd="0" presId="urn:microsoft.com/office/officeart/2005/8/layout/cycle2"/>
    <dgm:cxn modelId="{0B926441-3F3D-4F28-9B4C-D6E4C91E823B}" srcId="{662E6F73-C48D-45CE-AD26-3D009419E6D9}" destId="{CE6763E0-3CB0-4760-B328-46D22B4CF759}" srcOrd="3" destOrd="0" parTransId="{B1B7A86C-68C7-480A-9B66-E29D9388C628}" sibTransId="{BD9EB77E-8CBA-473F-89B8-DE6E651CB389}"/>
    <dgm:cxn modelId="{649C09D5-62F9-4F4F-8B6F-F3E6F6BECD61}" srcId="{662E6F73-C48D-45CE-AD26-3D009419E6D9}" destId="{32A29139-DF0D-4676-BB35-5BA68BD224C6}" srcOrd="4" destOrd="0" parTransId="{EC94AA94-6ED8-4D13-AFF7-1B7303F2E4E3}" sibTransId="{1028023B-1A51-4E63-8FDB-E9DC2A2C8C80}"/>
    <dgm:cxn modelId="{8DDFE84B-4105-47B8-98AD-E9B1CDDDC32C}" type="presOf" srcId="{32A29139-DF0D-4676-BB35-5BA68BD224C6}" destId="{BC2C0A91-B8AE-44A2-AA1B-12E6E569ABBF}" srcOrd="0" destOrd="0" presId="urn:microsoft.com/office/officeart/2005/8/layout/cycle2"/>
    <dgm:cxn modelId="{8B15AF17-B68C-420E-83AC-92D81E2ABA8F}" type="presOf" srcId="{BD9EB77E-8CBA-473F-89B8-DE6E651CB389}" destId="{D80E1B86-83CB-4255-8BB1-5475778E53BE}" srcOrd="1" destOrd="0" presId="urn:microsoft.com/office/officeart/2005/8/layout/cycle2"/>
    <dgm:cxn modelId="{FF669AF2-EA88-4441-B06E-166D94E68CF7}" type="presOf" srcId="{D61CD418-8652-43BF-B7DB-CBE8CAB1180D}" destId="{1DBAEDDE-A01D-4DCA-9076-06092303BE04}" srcOrd="0" destOrd="0" presId="urn:microsoft.com/office/officeart/2005/8/layout/cycle2"/>
    <dgm:cxn modelId="{3C8A0457-BD6D-48ED-A6FD-9CBD3E49AF7A}" srcId="{662E6F73-C48D-45CE-AD26-3D009419E6D9}" destId="{1371094F-AFE5-4B0E-96F6-9C86FA25F7BE}" srcOrd="5" destOrd="0" parTransId="{1047DE5D-725C-4C77-B0D4-758202FA8843}" sibTransId="{72A957BA-A00E-4240-AE64-822A2B294476}"/>
    <dgm:cxn modelId="{D3A71993-C3EC-4A7B-949C-EBD5F7D03979}" srcId="{662E6F73-C48D-45CE-AD26-3D009419E6D9}" destId="{5D3252AB-861E-4EA7-B35A-2D144CFC8B44}" srcOrd="0" destOrd="0" parTransId="{0EAB9E12-3845-481D-9624-0A4207034011}" sibTransId="{0F9C2F7E-F1EA-4338-80A1-DCB0221F6595}"/>
    <dgm:cxn modelId="{262AED24-5D8E-4674-B48D-F90D94ED7064}" type="presOf" srcId="{1028023B-1A51-4E63-8FDB-E9DC2A2C8C80}" destId="{7A89C3C4-8379-4232-825B-8B4AD4E7A9E5}" srcOrd="0" destOrd="0" presId="urn:microsoft.com/office/officeart/2005/8/layout/cycle2"/>
    <dgm:cxn modelId="{8C67C793-93F9-440C-B058-33449796CE32}" type="presOf" srcId="{BD9EB77E-8CBA-473F-89B8-DE6E651CB389}" destId="{31969BDF-8679-4833-B53A-8E33CD21C68D}" srcOrd="0" destOrd="0" presId="urn:microsoft.com/office/officeart/2005/8/layout/cycle2"/>
    <dgm:cxn modelId="{C1C33C36-D9B4-4348-AF7E-C310827A75B1}" type="presOf" srcId="{C107D16D-4343-46DB-AE14-18A68E82953D}" destId="{DC6E1F1E-5C22-4732-B157-157EFCBB5F3E}" srcOrd="0" destOrd="0" presId="urn:microsoft.com/office/officeart/2005/8/layout/cycle2"/>
    <dgm:cxn modelId="{50576C9B-CF69-43A6-B607-042E6486B585}" type="presOf" srcId="{C107D16D-4343-46DB-AE14-18A68E82953D}" destId="{6604BFDA-597E-4F89-AF35-9994CF529B2A}" srcOrd="1" destOrd="0" presId="urn:microsoft.com/office/officeart/2005/8/layout/cycle2"/>
    <dgm:cxn modelId="{EA634B1B-7B63-4198-924E-1883759648F2}" type="presOf" srcId="{1F101E7F-6383-429A-998D-D366740640AA}" destId="{472ABC05-D001-4604-B39F-7CC0549045F2}" srcOrd="0" destOrd="0" presId="urn:microsoft.com/office/officeart/2005/8/layout/cycle2"/>
    <dgm:cxn modelId="{368BE5C7-32CD-4E9F-9664-FBD66E40B2AF}" type="presOf" srcId="{61102014-17D9-4751-85F1-2EA169AAA550}" destId="{B5978E4C-78AA-4C30-BAF4-F04FCBF73579}" srcOrd="0" destOrd="0" presId="urn:microsoft.com/office/officeart/2005/8/layout/cycle2"/>
    <dgm:cxn modelId="{5AB9DB6F-835F-4A38-903A-9B70145F04B9}" type="presOf" srcId="{72A957BA-A00E-4240-AE64-822A2B294476}" destId="{28ADC52E-FBA5-4B60-937C-58471476E725}" srcOrd="0" destOrd="0" presId="urn:microsoft.com/office/officeart/2005/8/layout/cycle2"/>
    <dgm:cxn modelId="{C1D20D29-1C36-48A9-AFBA-B2E7D5D14A80}" type="presOf" srcId="{0F9C2F7E-F1EA-4338-80A1-DCB0221F6595}" destId="{3101676A-80B3-42A3-9CAF-B476373DCDDB}" srcOrd="1" destOrd="0" presId="urn:microsoft.com/office/officeart/2005/8/layout/cycle2"/>
    <dgm:cxn modelId="{87C3855C-354F-4AB4-B503-7D4D40223F8C}" srcId="{662E6F73-C48D-45CE-AD26-3D009419E6D9}" destId="{1F101E7F-6383-429A-998D-D366740640AA}" srcOrd="1" destOrd="0" parTransId="{15DEF693-A9AE-402F-9479-6466D372A4C1}" sibTransId="{D61CD418-8652-43BF-B7DB-CBE8CAB1180D}"/>
    <dgm:cxn modelId="{EBD25A3D-CE39-4C9B-9DF2-30E55EB24301}" type="presParOf" srcId="{F8847087-EE4D-43F3-AF50-05604EA85501}" destId="{48FFED98-D33F-48BE-8BD0-BFAC884A234E}" srcOrd="0" destOrd="0" presId="urn:microsoft.com/office/officeart/2005/8/layout/cycle2"/>
    <dgm:cxn modelId="{A2305D18-7559-47EE-9523-C788EB090F1A}" type="presParOf" srcId="{F8847087-EE4D-43F3-AF50-05604EA85501}" destId="{98FD2B9F-DF67-4179-8BFE-00D9374E86AD}" srcOrd="1" destOrd="0" presId="urn:microsoft.com/office/officeart/2005/8/layout/cycle2"/>
    <dgm:cxn modelId="{9C4882FA-B133-485B-B901-974E748EE897}" type="presParOf" srcId="{98FD2B9F-DF67-4179-8BFE-00D9374E86AD}" destId="{3101676A-80B3-42A3-9CAF-B476373DCDDB}" srcOrd="0" destOrd="0" presId="urn:microsoft.com/office/officeart/2005/8/layout/cycle2"/>
    <dgm:cxn modelId="{C2396509-2215-4160-9151-A7B8692E94CA}" type="presParOf" srcId="{F8847087-EE4D-43F3-AF50-05604EA85501}" destId="{472ABC05-D001-4604-B39F-7CC0549045F2}" srcOrd="2" destOrd="0" presId="urn:microsoft.com/office/officeart/2005/8/layout/cycle2"/>
    <dgm:cxn modelId="{381E0060-9BCF-49AD-B459-059248CBCE68}" type="presParOf" srcId="{F8847087-EE4D-43F3-AF50-05604EA85501}" destId="{1DBAEDDE-A01D-4DCA-9076-06092303BE04}" srcOrd="3" destOrd="0" presId="urn:microsoft.com/office/officeart/2005/8/layout/cycle2"/>
    <dgm:cxn modelId="{DD86E067-EBB3-4689-8896-05D1C1E78BAF}" type="presParOf" srcId="{1DBAEDDE-A01D-4DCA-9076-06092303BE04}" destId="{4135B616-D681-4832-91B6-A017557BDD21}" srcOrd="0" destOrd="0" presId="urn:microsoft.com/office/officeart/2005/8/layout/cycle2"/>
    <dgm:cxn modelId="{2600DD3E-B915-453F-A649-7D2F0EE15B81}" type="presParOf" srcId="{F8847087-EE4D-43F3-AF50-05604EA85501}" destId="{B5978E4C-78AA-4C30-BAF4-F04FCBF73579}" srcOrd="4" destOrd="0" presId="urn:microsoft.com/office/officeart/2005/8/layout/cycle2"/>
    <dgm:cxn modelId="{EA34B8CD-9FB7-45C2-8E37-04068E8DCABA}" type="presParOf" srcId="{F8847087-EE4D-43F3-AF50-05604EA85501}" destId="{DC6E1F1E-5C22-4732-B157-157EFCBB5F3E}" srcOrd="5" destOrd="0" presId="urn:microsoft.com/office/officeart/2005/8/layout/cycle2"/>
    <dgm:cxn modelId="{E2EFFE27-1CA6-4388-BC9A-0E92FD639DA2}" type="presParOf" srcId="{DC6E1F1E-5C22-4732-B157-157EFCBB5F3E}" destId="{6604BFDA-597E-4F89-AF35-9994CF529B2A}" srcOrd="0" destOrd="0" presId="urn:microsoft.com/office/officeart/2005/8/layout/cycle2"/>
    <dgm:cxn modelId="{90C0FE53-48F3-4553-B698-811DE8DD7D07}" type="presParOf" srcId="{F8847087-EE4D-43F3-AF50-05604EA85501}" destId="{45C2FCA3-7837-410C-96F5-D8EC53123A1A}" srcOrd="6" destOrd="0" presId="urn:microsoft.com/office/officeart/2005/8/layout/cycle2"/>
    <dgm:cxn modelId="{ED2A48C6-8E2B-4D98-BA70-EE5F9A1620DB}" type="presParOf" srcId="{F8847087-EE4D-43F3-AF50-05604EA85501}" destId="{31969BDF-8679-4833-B53A-8E33CD21C68D}" srcOrd="7" destOrd="0" presId="urn:microsoft.com/office/officeart/2005/8/layout/cycle2"/>
    <dgm:cxn modelId="{EBAB4210-3482-4CCD-85EE-BF3E367BB8A2}" type="presParOf" srcId="{31969BDF-8679-4833-B53A-8E33CD21C68D}" destId="{D80E1B86-83CB-4255-8BB1-5475778E53BE}" srcOrd="0" destOrd="0" presId="urn:microsoft.com/office/officeart/2005/8/layout/cycle2"/>
    <dgm:cxn modelId="{51331D36-B23C-45F1-A462-8F5DDDAFE916}" type="presParOf" srcId="{F8847087-EE4D-43F3-AF50-05604EA85501}" destId="{BC2C0A91-B8AE-44A2-AA1B-12E6E569ABBF}" srcOrd="8" destOrd="0" presId="urn:microsoft.com/office/officeart/2005/8/layout/cycle2"/>
    <dgm:cxn modelId="{7E350B0C-20A3-4A2C-A8C2-967772C08E3E}" type="presParOf" srcId="{F8847087-EE4D-43F3-AF50-05604EA85501}" destId="{7A89C3C4-8379-4232-825B-8B4AD4E7A9E5}" srcOrd="9" destOrd="0" presId="urn:microsoft.com/office/officeart/2005/8/layout/cycle2"/>
    <dgm:cxn modelId="{0CC357C8-261F-402D-B8EE-36E38879682D}" type="presParOf" srcId="{7A89C3C4-8379-4232-825B-8B4AD4E7A9E5}" destId="{2BEE1E59-AA67-4229-BF60-D1B96E62FAA8}" srcOrd="0" destOrd="0" presId="urn:microsoft.com/office/officeart/2005/8/layout/cycle2"/>
    <dgm:cxn modelId="{8670AC8D-4584-49E4-8CE4-AADA61C67892}" type="presParOf" srcId="{F8847087-EE4D-43F3-AF50-05604EA85501}" destId="{CE016FC0-9D72-4FAE-B52F-6816188EC7F3}" srcOrd="10" destOrd="0" presId="urn:microsoft.com/office/officeart/2005/8/layout/cycle2"/>
    <dgm:cxn modelId="{B9CB81EA-B4FC-475C-8960-81B57BA2DEB9}" type="presParOf" srcId="{F8847087-EE4D-43F3-AF50-05604EA85501}" destId="{28ADC52E-FBA5-4B60-937C-58471476E725}" srcOrd="11" destOrd="0" presId="urn:microsoft.com/office/officeart/2005/8/layout/cycle2"/>
    <dgm:cxn modelId="{7CCE22E8-7561-4EB2-A03C-1CEA045D3D11}" type="presParOf" srcId="{28ADC52E-FBA5-4B60-937C-58471476E725}" destId="{E0ADE423-7624-4B26-9B2D-A535D0CEFA3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FED98-D33F-48BE-8BD0-BFAC884A234E}">
      <dsp:nvSpPr>
        <dsp:cNvPr id="0" name=""/>
        <dsp:cNvSpPr/>
      </dsp:nvSpPr>
      <dsp:spPr>
        <a:xfrm>
          <a:off x="3828641" y="-66174"/>
          <a:ext cx="1396380" cy="1434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Коммуникационная технология (Сысоев П.В)</a:t>
          </a:r>
          <a:endParaRPr lang="ru-RU" sz="1400" kern="1200" dirty="0"/>
        </a:p>
      </dsp:txBody>
      <dsp:txXfrm>
        <a:off x="4033136" y="143936"/>
        <a:ext cx="987390" cy="1014499"/>
      </dsp:txXfrm>
    </dsp:sp>
    <dsp:sp modelId="{98FD2B9F-DF67-4179-8BFE-00D9374E86AD}">
      <dsp:nvSpPr>
        <dsp:cNvPr id="0" name=""/>
        <dsp:cNvSpPr/>
      </dsp:nvSpPr>
      <dsp:spPr>
        <a:xfrm rot="1802969">
          <a:off x="5226290" y="914703"/>
          <a:ext cx="311794" cy="462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solidFill>
              <a:schemeClr val="tx1"/>
            </a:solidFill>
          </a:endParaRPr>
        </a:p>
      </dsp:txBody>
      <dsp:txXfrm>
        <a:off x="5232576" y="983807"/>
        <a:ext cx="218256" cy="277567"/>
      </dsp:txXfrm>
    </dsp:sp>
    <dsp:sp modelId="{472ABC05-D001-4604-B39F-7CC0549045F2}">
      <dsp:nvSpPr>
        <dsp:cNvPr id="0" name=""/>
        <dsp:cNvSpPr/>
      </dsp:nvSpPr>
      <dsp:spPr>
        <a:xfrm>
          <a:off x="5538923" y="878287"/>
          <a:ext cx="1622204" cy="1655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Проблемная технология (Жданова Е.Н</a:t>
          </a:r>
          <a:r>
            <a:rPr lang="ru-RU" sz="1200" kern="1200" dirty="0" smtClean="0"/>
            <a:t>)</a:t>
          </a:r>
          <a:endParaRPr lang="ru-RU" sz="1200" kern="1200" dirty="0"/>
        </a:p>
      </dsp:txBody>
      <dsp:txXfrm>
        <a:off x="5776489" y="1120691"/>
        <a:ext cx="1147072" cy="1170430"/>
      </dsp:txXfrm>
    </dsp:sp>
    <dsp:sp modelId="{1DBAEDDE-A01D-4DCA-9076-06092303BE04}">
      <dsp:nvSpPr>
        <dsp:cNvPr id="0" name=""/>
        <dsp:cNvSpPr/>
      </dsp:nvSpPr>
      <dsp:spPr>
        <a:xfrm rot="5470668">
          <a:off x="6230782" y="2482317"/>
          <a:ext cx="197049" cy="462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6260947" y="2545289"/>
        <a:ext cx="137934" cy="277567"/>
      </dsp:txXfrm>
    </dsp:sp>
    <dsp:sp modelId="{B5978E4C-78AA-4C30-BAF4-F04FCBF73579}">
      <dsp:nvSpPr>
        <dsp:cNvPr id="0" name=""/>
        <dsp:cNvSpPr/>
      </dsp:nvSpPr>
      <dsp:spPr>
        <a:xfrm>
          <a:off x="5500522" y="2904870"/>
          <a:ext cx="1615501" cy="1663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Развивающая технология (</a:t>
          </a:r>
          <a:r>
            <a:rPr lang="ru-RU" sz="1400" kern="1200" dirty="0" err="1" smtClean="0"/>
            <a:t>Эльконин</a:t>
          </a:r>
          <a:r>
            <a:rPr lang="ru-RU" sz="1400" kern="1200" dirty="0" smtClean="0"/>
            <a:t> Д.Б.)</a:t>
          </a:r>
          <a:endParaRPr lang="ru-RU" sz="1400" kern="1200" dirty="0"/>
        </a:p>
      </dsp:txBody>
      <dsp:txXfrm>
        <a:off x="5737107" y="3148517"/>
        <a:ext cx="1142331" cy="1176429"/>
      </dsp:txXfrm>
    </dsp:sp>
    <dsp:sp modelId="{DC6E1F1E-5C22-4732-B157-157EFCBB5F3E}">
      <dsp:nvSpPr>
        <dsp:cNvPr id="0" name=""/>
        <dsp:cNvSpPr/>
      </dsp:nvSpPr>
      <dsp:spPr>
        <a:xfrm rot="9000000">
          <a:off x="5301334" y="4019250"/>
          <a:ext cx="233932" cy="462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366813" y="4094228"/>
        <a:ext cx="163752" cy="277567"/>
      </dsp:txXfrm>
    </dsp:sp>
    <dsp:sp modelId="{45C2FCA3-7837-410C-96F5-D8EC53123A1A}">
      <dsp:nvSpPr>
        <dsp:cNvPr id="0" name=""/>
        <dsp:cNvSpPr/>
      </dsp:nvSpPr>
      <dsp:spPr>
        <a:xfrm>
          <a:off x="3719663" y="3977920"/>
          <a:ext cx="1614336" cy="1574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Технология развития мелкой моторики рук (Е.И.Исенина</a:t>
          </a:r>
          <a:r>
            <a:rPr lang="ru-RU" sz="1200" kern="1200" dirty="0" smtClean="0"/>
            <a:t>) </a:t>
          </a:r>
          <a:endParaRPr lang="ru-RU" sz="1200" kern="1200" dirty="0"/>
        </a:p>
      </dsp:txBody>
      <dsp:txXfrm>
        <a:off x="3956077" y="4208523"/>
        <a:ext cx="1141508" cy="1113448"/>
      </dsp:txXfrm>
    </dsp:sp>
    <dsp:sp modelId="{31969BDF-8679-4833-B53A-8E33CD21C68D}">
      <dsp:nvSpPr>
        <dsp:cNvPr id="0" name=""/>
        <dsp:cNvSpPr/>
      </dsp:nvSpPr>
      <dsp:spPr>
        <a:xfrm rot="12600000">
          <a:off x="3467491" y="4003791"/>
          <a:ext cx="282189" cy="462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546477" y="4117478"/>
        <a:ext cx="197532" cy="277567"/>
      </dsp:txXfrm>
    </dsp:sp>
    <dsp:sp modelId="{BC2C0A91-B8AE-44A2-AA1B-12E6E569ABBF}">
      <dsp:nvSpPr>
        <dsp:cNvPr id="0" name=""/>
        <dsp:cNvSpPr/>
      </dsp:nvSpPr>
      <dsp:spPr>
        <a:xfrm>
          <a:off x="2024624" y="3008831"/>
          <a:ext cx="1441531" cy="1455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Технология  вовлечения (Смирнова А.А)</a:t>
          </a:r>
          <a:endParaRPr lang="ru-RU" sz="1400" kern="1200" dirty="0"/>
        </a:p>
      </dsp:txBody>
      <dsp:txXfrm>
        <a:off x="2235731" y="3222028"/>
        <a:ext cx="1019317" cy="1029406"/>
      </dsp:txXfrm>
    </dsp:sp>
    <dsp:sp modelId="{7A89C3C4-8379-4232-825B-8B4AD4E7A9E5}">
      <dsp:nvSpPr>
        <dsp:cNvPr id="0" name=""/>
        <dsp:cNvSpPr/>
      </dsp:nvSpPr>
      <dsp:spPr>
        <a:xfrm rot="16200000">
          <a:off x="2574789" y="2465292"/>
          <a:ext cx="341202" cy="462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625970" y="2608996"/>
        <a:ext cx="238841" cy="277567"/>
      </dsp:txXfrm>
    </dsp:sp>
    <dsp:sp modelId="{CE016FC0-9D72-4FAE-B52F-6816188EC7F3}">
      <dsp:nvSpPr>
        <dsp:cNvPr id="0" name=""/>
        <dsp:cNvSpPr/>
      </dsp:nvSpPr>
      <dsp:spPr>
        <a:xfrm>
          <a:off x="2060037" y="994347"/>
          <a:ext cx="1370707" cy="1370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Игровая технология (</a:t>
          </a:r>
          <a:r>
            <a:rPr lang="ru-RU" sz="1400" kern="1200" dirty="0" err="1" smtClean="0"/>
            <a:t>Венгер</a:t>
          </a:r>
          <a:r>
            <a:rPr lang="ru-RU" sz="1400" kern="1200" dirty="0" smtClean="0"/>
            <a:t> Л.А</a:t>
          </a:r>
          <a:endParaRPr lang="ru-RU" sz="1400" kern="1200" dirty="0"/>
        </a:p>
      </dsp:txBody>
      <dsp:txXfrm>
        <a:off x="2260772" y="1195082"/>
        <a:ext cx="969237" cy="969237"/>
      </dsp:txXfrm>
    </dsp:sp>
    <dsp:sp modelId="{28ADC52E-FBA5-4B60-937C-58471476E725}">
      <dsp:nvSpPr>
        <dsp:cNvPr id="0" name=""/>
        <dsp:cNvSpPr/>
      </dsp:nvSpPr>
      <dsp:spPr>
        <a:xfrm rot="19800000">
          <a:off x="3442609" y="943523"/>
          <a:ext cx="354484" cy="462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449733" y="1062632"/>
        <a:ext cx="248139" cy="277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48B9-7E97-46AE-99D2-F0BD679CE21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88B43-AC15-4F9F-B5A4-B0E848F58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8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Защита конструкта</a:t>
            </a:r>
            <a:br>
              <a:rPr lang="ru-RU" sz="3100" dirty="0" smtClean="0"/>
            </a:br>
            <a:r>
              <a:rPr lang="ru-RU" sz="3100" dirty="0" smtClean="0"/>
              <a:t>интегрированного занятия по развитию мелкой моторики рук через художественное творчество для детей раннего возраста </a:t>
            </a:r>
            <a:br>
              <a:rPr lang="ru-RU" sz="3100" dirty="0" smtClean="0"/>
            </a:br>
            <a:r>
              <a:rPr lang="ru-RU" sz="3600" dirty="0" smtClean="0"/>
              <a:t>«</a:t>
            </a:r>
            <a:r>
              <a:rPr lang="ru-RU" sz="3600" dirty="0"/>
              <a:t>Пушистая кошечка 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5943600"/>
            <a:ext cx="4191000" cy="685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Нижний Тагил  </a:t>
            </a:r>
          </a:p>
          <a:p>
            <a:pPr algn="ctr"/>
            <a:r>
              <a:rPr lang="ru-RU" dirty="0" smtClean="0"/>
              <a:t>2016</a:t>
            </a:r>
            <a:endParaRPr lang="ru-RU" dirty="0"/>
          </a:p>
        </p:txBody>
      </p:sp>
      <p:pic>
        <p:nvPicPr>
          <p:cNvPr id="5" name="Picture 3" descr="C:\Users\user\Desktop\Конструкт 2-3\51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10999"/>
            <a:ext cx="2133600" cy="284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онструкт 2-3\0003-003-Kakogo-tsveta-byvajut-kosh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337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2209800"/>
            <a:ext cx="3810000" cy="972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Самостоятельная работа дошкольников на занятии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47" y="3276600"/>
            <a:ext cx="1928553" cy="3429000"/>
          </a:xfrm>
        </p:spPr>
      </p:pic>
      <p:sp>
        <p:nvSpPr>
          <p:cNvPr id="6" name="Прямоугольник 5"/>
          <p:cNvSpPr/>
          <p:nvPr/>
        </p:nvSpPr>
        <p:spPr>
          <a:xfrm>
            <a:off x="649941" y="533399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Контроль, коррекция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(практическая часть)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762274"/>
            <a:ext cx="4419601" cy="2647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87" y="3276600"/>
            <a:ext cx="192881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657600"/>
            <a:ext cx="2895600" cy="217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общий вывод по работе -смотрим, что получилось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90" y="1295400"/>
            <a:ext cx="6154686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Рефлексия(итоговый) этап занятия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989275"/>
            <a:ext cx="81534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2000" b="1" dirty="0" smtClean="0"/>
              <a:t>- </a:t>
            </a:r>
            <a:r>
              <a:rPr lang="ru-RU" sz="2000" dirty="0" smtClean="0"/>
              <a:t>Итог творческой и образовательной деятельности</a:t>
            </a:r>
          </a:p>
          <a:p>
            <a:pPr>
              <a:lnSpc>
                <a:spcPts val="1100"/>
              </a:lnSpc>
            </a:pPr>
            <a:endParaRPr lang="ru-RU" sz="2000" dirty="0" smtClean="0"/>
          </a:p>
          <a:p>
            <a:pPr>
              <a:lnSpc>
                <a:spcPts val="1100"/>
              </a:lnSpc>
            </a:pPr>
            <a:r>
              <a:rPr lang="ru-RU" sz="2000" dirty="0" smtClean="0"/>
              <a:t>- Чтение стихотворения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5563"/>
            <a:ext cx="780344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1435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9802627"/>
              </p:ext>
            </p:extLst>
          </p:nvPr>
        </p:nvGraphicFramePr>
        <p:xfrm>
          <a:off x="0" y="1166574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04800"/>
            <a:ext cx="73783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Использованы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3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Достигнуты следующие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895600"/>
          </a:xfrm>
        </p:spPr>
        <p:txBody>
          <a:bodyPr>
            <a:noAutofit/>
          </a:bodyPr>
          <a:lstStyle/>
          <a:p>
            <a:pPr lvl="0" fontAlgn="base"/>
            <a:r>
              <a:rPr lang="ru-RU" sz="1700" dirty="0" smtClean="0"/>
              <a:t>Ребята активны в совместной деятельности, в разговоре.</a:t>
            </a:r>
          </a:p>
          <a:p>
            <a:pPr lvl="0" fontAlgn="base"/>
            <a:r>
              <a:rPr lang="ru-RU" sz="1700" dirty="0"/>
              <a:t> Откликаются на происходящее, проявляют эмоциональную отзывчивость.</a:t>
            </a:r>
          </a:p>
          <a:p>
            <a:pPr lvl="0" fontAlgn="base"/>
            <a:r>
              <a:rPr lang="ru-RU" sz="1700" dirty="0" smtClean="0"/>
              <a:t>Ребята умеют взаимодействовать со сверстниками в процессе выполнения работы; </a:t>
            </a:r>
          </a:p>
          <a:p>
            <a:pPr lvl="0" fontAlgn="base"/>
            <a:r>
              <a:rPr lang="ru-RU" sz="1700" dirty="0" smtClean="0"/>
              <a:t>Умеют  внимательно слушать и активно обсуждать,   задавать вопросы и отвечать на них в пределах своей осведомленности и опыта; </a:t>
            </a:r>
          </a:p>
          <a:p>
            <a:pPr lvl="0" fontAlgn="base"/>
            <a:r>
              <a:rPr lang="ru-RU" sz="1700" dirty="0" smtClean="0"/>
              <a:t>Умеют делиться с воспитателем и детьми своими впечатлениями, мыслями;</a:t>
            </a:r>
          </a:p>
          <a:p>
            <a:pPr lvl="0" fontAlgn="base"/>
            <a:r>
              <a:rPr lang="ru-RU" sz="1700" dirty="0" smtClean="0"/>
              <a:t>Применяют  усвоенные знания по работе с тестом и развитию мелкой моторики  в  самостоятельной деятельности; аппликации изготовлении кошки; </a:t>
            </a:r>
          </a:p>
          <a:p>
            <a:pPr lvl="0" fontAlgn="base"/>
            <a:r>
              <a:rPr lang="ru-RU" sz="1700" dirty="0" smtClean="0"/>
              <a:t>Стремятся личными усилиями решить заданную задачу; </a:t>
            </a:r>
          </a:p>
          <a:p>
            <a:pPr lvl="0" fontAlgn="base"/>
            <a:r>
              <a:rPr lang="ru-RU" sz="1700" dirty="0" smtClean="0"/>
              <a:t>Умеют самостоятельно делать выводы и классифицировать полученные знания;</a:t>
            </a:r>
          </a:p>
          <a:p>
            <a:pPr lvl="0" fontAlgn="base"/>
            <a:r>
              <a:rPr lang="ru-RU" sz="1700" dirty="0" smtClean="0"/>
              <a:t>Знают и активно используют игры и упражнения для развития мелкой моторики.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Основное направление моей деятельности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74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работа по  эффективному воспитанию и всестороннему развитию личности ребенка через обогащение </a:t>
            </a:r>
            <a:r>
              <a:rPr lang="ru-RU" dirty="0"/>
              <a:t>чувственного опыта детей.</a:t>
            </a:r>
          </a:p>
        </p:txBody>
      </p:sp>
      <p:pic>
        <p:nvPicPr>
          <p:cNvPr id="3076" name="Picture 4" descr="Формирование мелкой пальцевой моторики у детей 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62400"/>
            <a:ext cx="2381250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Формирование мелкой пальцевой моторики у детей 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038600"/>
            <a:ext cx="2381250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«Пушистая кошечка 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42999"/>
            <a:ext cx="8229600" cy="30803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Учебно-методический комплект</a:t>
            </a:r>
            <a:r>
              <a:rPr lang="ru-RU" dirty="0" smtClean="0"/>
              <a:t>:</a:t>
            </a:r>
          </a:p>
          <a:p>
            <a:r>
              <a:rPr lang="ru-RU" sz="1600" dirty="0"/>
              <a:t>Климова, Е.П. "Художественно эстетическое развитие дошкольников. Интегрированные занятия" / Е.П. Климова. – Волгоград: "Учитель", 2007.– 77с. </a:t>
            </a:r>
            <a:endParaRPr lang="ru-RU" sz="1600" dirty="0" smtClean="0"/>
          </a:p>
          <a:p>
            <a:r>
              <a:rPr lang="ru-RU" sz="1600" dirty="0"/>
              <a:t>Козакова, Т.Г. «Развивайте у дошкольников творчество» /Т.Г. Козакова. - Москва, «Просвещение» 1985.-260 с. </a:t>
            </a:r>
            <a:endParaRPr lang="ru-RU" sz="1600" dirty="0" smtClean="0"/>
          </a:p>
          <a:p>
            <a:r>
              <a:rPr lang="ru-RU" sz="1600" dirty="0"/>
              <a:t>Комарова, Т.С. Зырянова О.Ю. «Преемственность в формировании художественного творчества детей» / Т.С. Комарова, О.Ю. Зырянова. – Москва: педагогическое общество России, 2002. </a:t>
            </a:r>
            <a:endParaRPr lang="ru-RU" sz="1600" dirty="0" smtClean="0"/>
          </a:p>
          <a:p>
            <a:r>
              <a:rPr lang="ru-RU" sz="1600" dirty="0"/>
              <a:t>Творчество детей в работе с различными материалами, </a:t>
            </a:r>
            <a:r>
              <a:rPr lang="ru-RU" sz="1600" dirty="0" err="1"/>
              <a:t>Брыкина</a:t>
            </a:r>
            <a:r>
              <a:rPr lang="ru-RU" sz="1600" dirty="0"/>
              <a:t> Е.К., М. </a:t>
            </a:r>
            <a:r>
              <a:rPr lang="ru-RU" sz="1600" dirty="0" smtClean="0"/>
              <a:t>1998г</a:t>
            </a:r>
          </a:p>
          <a:p>
            <a:r>
              <a:rPr lang="ru-RU" sz="1600" dirty="0"/>
              <a:t>Выготский, Л.С. «Воображение и творчество в детском возрасте» /Л.С. Выготский. - Москва: «Просвещение», 1991. -168 с.</a:t>
            </a:r>
            <a:endParaRPr lang="ru-RU" sz="1600" dirty="0" smtClean="0"/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7410" name="Picture 2" descr="http://vz-9.ucoz.ru/Konf/Ssilki/obraz_standart.jpg"/>
          <p:cNvPicPr>
            <a:picLocks noChangeAspect="1" noChangeArrowheads="1"/>
          </p:cNvPicPr>
          <p:nvPr/>
        </p:nvPicPr>
        <p:blipFill>
          <a:blip r:embed="rId2" cstate="print"/>
          <a:srcRect b="9677"/>
          <a:stretch>
            <a:fillRect/>
          </a:stretch>
        </p:blipFill>
        <p:spPr bwMode="auto">
          <a:xfrm rot="18963615">
            <a:off x="2106898" y="4799847"/>
            <a:ext cx="3243668" cy="1011952"/>
          </a:xfrm>
          <a:prstGeom prst="rect">
            <a:avLst/>
          </a:prstGeom>
          <a:noFill/>
        </p:spPr>
      </p:pic>
      <p:pic>
        <p:nvPicPr>
          <p:cNvPr id="17412" name="Picture 4" descr="http://www.broprof.ru/burjated/media/k2/items/cache/e6016113b58321823ef4c9ba6bd5a33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38147">
            <a:off x="576794" y="4592204"/>
            <a:ext cx="1752600" cy="1710538"/>
          </a:xfrm>
          <a:prstGeom prst="rect">
            <a:avLst/>
          </a:prstGeom>
          <a:noFill/>
        </p:spPr>
      </p:pic>
      <p:pic>
        <p:nvPicPr>
          <p:cNvPr id="28674" name="Picture 2" descr="Развитие мелкой моторики - Babyblog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393813"/>
            <a:ext cx="2947349" cy="210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Пальчиковые игры - Развивающие игры - Игры для детей - Игровая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8532"/>
            <a:ext cx="2590800" cy="18394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/>
              <a:t>обогащение чувственного опыта детей о многообразии свойств предметов окружающего мира через знакомство с техникой «коллаж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b="1" dirty="0" smtClean="0"/>
              <a:t> Задачи:</a:t>
            </a:r>
            <a:endParaRPr lang="ru-RU" dirty="0" smtClean="0"/>
          </a:p>
          <a:p>
            <a:pPr lvl="0"/>
            <a:r>
              <a:rPr lang="ru-RU" b="1" dirty="0" smtClean="0"/>
              <a:t>ОБУЧАЮЩИЕ</a:t>
            </a:r>
            <a:r>
              <a:rPr lang="ru-RU" dirty="0" smtClean="0"/>
              <a:t>: </a:t>
            </a:r>
            <a:r>
              <a:rPr lang="ru-RU" dirty="0"/>
              <a:t>формировать умение обследовать предметы, учить детей рвать салфетку и наклеивать; </a:t>
            </a:r>
            <a:r>
              <a:rPr lang="ru-RU" dirty="0" smtClean="0"/>
              <a:t>активизировать в речи детей прилагательные: игривый, ласковый, маленький, пушистый, мягкий.</a:t>
            </a:r>
          </a:p>
          <a:p>
            <a:pPr lvl="0"/>
            <a:r>
              <a:rPr lang="ru-RU" b="1" dirty="0" smtClean="0"/>
              <a:t>РАЗВИВАЮЩИЕ</a:t>
            </a:r>
            <a:r>
              <a:rPr lang="ru-RU" dirty="0" smtClean="0"/>
              <a:t>: развивать и укреплять мелкую моторику рук</a:t>
            </a:r>
            <a:r>
              <a:rPr lang="ru-RU" dirty="0"/>
              <a:t>, наблюдательность, координации движений.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ВОСПИТАТЕЛЬНЫЕ:</a:t>
            </a:r>
            <a:r>
              <a:rPr lang="ru-RU" dirty="0" smtClean="0"/>
              <a:t> </a:t>
            </a:r>
            <a:r>
              <a:rPr lang="ru-RU" dirty="0"/>
              <a:t>-       воспитывать у детей желание участвовать в играх эстетической направленности; вызвать отклик на отдельные </a:t>
            </a:r>
            <a:r>
              <a:rPr lang="ru-RU" dirty="0" smtClean="0"/>
              <a:t>         эстетические </a:t>
            </a:r>
            <a:r>
              <a:rPr lang="ru-RU" dirty="0"/>
              <a:t>свойства и качества </a:t>
            </a:r>
            <a:r>
              <a:rPr lang="ru-RU" dirty="0" smtClean="0"/>
              <a:t>      </a:t>
            </a:r>
            <a:r>
              <a:rPr lang="ru-RU" dirty="0" smtClean="0">
                <a:solidFill>
                  <a:schemeClr val="bg1"/>
                </a:solidFill>
              </a:rPr>
              <a:t>з </a:t>
            </a:r>
            <a:r>
              <a:rPr lang="ru-RU" dirty="0" smtClean="0"/>
              <a:t>                                   предметов</a:t>
            </a:r>
            <a:r>
              <a:rPr lang="ru-RU" dirty="0"/>
              <a:t>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совершать самостоятельный выбор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</a:t>
            </a:r>
            <a:r>
              <a:rPr lang="ru-RU" dirty="0"/>
              <a:t>материалов для выполнения работы.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Методическое обеспечение: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6764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Музыкальный </a:t>
            </a:r>
            <a:r>
              <a:rPr lang="ru-RU" sz="2000" b="1" dirty="0"/>
              <a:t>центр; запись «Два кота», «Котенок», «Кисонька»; </a:t>
            </a:r>
            <a:r>
              <a:rPr lang="ru-RU" sz="2000" b="1" dirty="0" smtClean="0"/>
              <a:t> </a:t>
            </a:r>
          </a:p>
          <a:p>
            <a:pPr lvl="0"/>
            <a:r>
              <a:rPr lang="ru-RU" sz="2000" b="1" dirty="0"/>
              <a:t>салфетки белого, жёлтого цвета; </a:t>
            </a:r>
            <a:endParaRPr lang="ru-RU" sz="2000" b="1" dirty="0" smtClean="0"/>
          </a:p>
          <a:p>
            <a:pPr lvl="0"/>
            <a:r>
              <a:rPr lang="ru-RU" sz="2000" b="1" dirty="0"/>
              <a:t>сюрпризная коробка с кусочками разных </a:t>
            </a:r>
            <a:r>
              <a:rPr lang="ru-RU" sz="2000" b="1" dirty="0" smtClean="0"/>
              <a:t>материалов;</a:t>
            </a:r>
          </a:p>
          <a:p>
            <a:pPr lvl="0"/>
            <a:r>
              <a:rPr lang="ru-RU" sz="2000" b="1" dirty="0"/>
              <a:t>картонные карточки на каждого </a:t>
            </a:r>
            <a:r>
              <a:rPr lang="ru-RU" sz="2000" b="1" dirty="0" smtClean="0"/>
              <a:t>ребенка</a:t>
            </a:r>
            <a:r>
              <a:rPr lang="ru-RU" sz="2000" b="1" dirty="0"/>
              <a:t>;</a:t>
            </a:r>
            <a:endParaRPr lang="ru-RU" sz="2000" b="1" dirty="0" smtClean="0"/>
          </a:p>
          <a:p>
            <a:pPr lvl="0"/>
            <a:r>
              <a:rPr lang="ru-RU" sz="2000" b="1" dirty="0"/>
              <a:t> полоски черной бумаги; </a:t>
            </a:r>
          </a:p>
          <a:p>
            <a:pPr lvl="0"/>
            <a:r>
              <a:rPr lang="ru-RU" sz="2000" b="1" dirty="0" smtClean="0"/>
              <a:t>стразы;</a:t>
            </a:r>
          </a:p>
          <a:p>
            <a:pPr lvl="0"/>
            <a:r>
              <a:rPr lang="ru-RU" sz="2000" b="1" dirty="0" smtClean="0"/>
              <a:t>клей;</a:t>
            </a:r>
          </a:p>
          <a:p>
            <a:pPr lvl="0"/>
            <a:r>
              <a:rPr lang="ru-RU" sz="2000" b="1" dirty="0"/>
              <a:t>игрушка кошка.</a:t>
            </a:r>
            <a:endParaRPr lang="ru-RU" sz="20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76" y="3810000"/>
            <a:ext cx="4197723" cy="279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24200"/>
            <a:ext cx="4648200" cy="26146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Целеполагание</a:t>
            </a:r>
            <a:r>
              <a:rPr lang="ru-RU" dirty="0" smtClean="0"/>
              <a:t> (организационный) этап занятия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2" y="3352800"/>
            <a:ext cx="5867398" cy="3300411"/>
          </a:xfrm>
        </p:spPr>
      </p:pic>
      <p:sp>
        <p:nvSpPr>
          <p:cNvPr id="5" name="TextBox 4"/>
          <p:cNvSpPr txBox="1"/>
          <p:nvPr/>
        </p:nvSpPr>
        <p:spPr>
          <a:xfrm>
            <a:off x="762000" y="192387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-Создаёт </a:t>
            </a:r>
            <a:r>
              <a:rPr lang="ru-RU" sz="2400" dirty="0"/>
              <a:t>эмоционально благоприятный настрой на общение.</a:t>
            </a:r>
            <a:endParaRPr lang="ru-RU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953000" y="1909011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ситуативный разговор</a:t>
            </a:r>
          </a:p>
          <a:p>
            <a:r>
              <a:rPr lang="ru-RU" sz="2400" b="1" dirty="0" smtClean="0"/>
              <a:t>- </a:t>
            </a:r>
            <a:r>
              <a:rPr lang="ru-RU" sz="2400" dirty="0" smtClean="0"/>
              <a:t>игра с кошкой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>
            <a:normAutofit fontScale="90000"/>
          </a:bodyPr>
          <a:lstStyle/>
          <a:p>
            <a:pPr algn="ctr">
              <a:lnSpc>
                <a:spcPts val="3600"/>
              </a:lnSpc>
            </a:pPr>
            <a:r>
              <a:rPr lang="ru-RU" dirty="0" smtClean="0"/>
              <a:t>Планирование деятельности(мотивационный этап занятия)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1600" y="2247900"/>
            <a:ext cx="3352800" cy="17145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Стимулирование детей к </a:t>
            </a:r>
            <a:r>
              <a:rPr lang="ru-RU" dirty="0" smtClean="0"/>
              <a:t>деятельности;</a:t>
            </a:r>
          </a:p>
          <a:p>
            <a:r>
              <a:rPr lang="ru-RU" dirty="0" err="1"/>
              <a:t>Проблематизация</a:t>
            </a:r>
            <a:r>
              <a:rPr lang="ru-RU" dirty="0"/>
              <a:t> содержания и деятельности. деятельности.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547747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Физкультминутка Эмоциональный настрой на дальнейшую совместную деятельность.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38600"/>
            <a:ext cx="4114800" cy="2314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82" y="4038600"/>
            <a:ext cx="4491318" cy="2526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4707467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Основной этап занятия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4114800"/>
            <a:ext cx="4572001" cy="2571750"/>
          </a:xfrm>
        </p:spPr>
      </p:pic>
      <p:sp>
        <p:nvSpPr>
          <p:cNvPr id="5" name="TextBox 4"/>
          <p:cNvSpPr txBox="1"/>
          <p:nvPr/>
        </p:nvSpPr>
        <p:spPr>
          <a:xfrm>
            <a:off x="4953000" y="16764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 Упражнение  «ладошки</a:t>
            </a:r>
            <a:r>
              <a:rPr lang="ru-RU" sz="2000" dirty="0"/>
              <a:t>» для самомассажа ;</a:t>
            </a:r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53340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Наклеивание нарванных салфеток на приготовленные карточки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572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419600"/>
            <a:ext cx="1485363" cy="2445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066800"/>
            <a:ext cx="3505200" cy="2468246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7" y="1028700"/>
            <a:ext cx="4876803" cy="356925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54" y="3837743"/>
            <a:ext cx="4962946" cy="279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422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Защита конструкта интегрированного занятия по развитию мелкой моторики рук через художественное творчество для детей раннего возраста  «Пушистая кошечка »</vt:lpstr>
      <vt:lpstr>Основное направление моей деятельности</vt:lpstr>
      <vt:lpstr>«Пушистая кошечка »</vt:lpstr>
      <vt:lpstr>Презентация PowerPoint</vt:lpstr>
      <vt:lpstr>Методическое обеспечение: </vt:lpstr>
      <vt:lpstr>Целеполагание (организационный) этап занятия</vt:lpstr>
      <vt:lpstr>Планирование деятельности(мотивационный этап занятия)</vt:lpstr>
      <vt:lpstr>Основной этап занятия</vt:lpstr>
      <vt:lpstr>Презентация PowerPoint</vt:lpstr>
      <vt:lpstr>Самостоятельная работа дошкольников на занятии</vt:lpstr>
      <vt:lpstr>Презентация PowerPoint</vt:lpstr>
      <vt:lpstr>Рефлексия(итоговый) этап занятия</vt:lpstr>
      <vt:lpstr>Презентация PowerPoint</vt:lpstr>
      <vt:lpstr>Достигнуты следующие результаты: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конструкта занятия интегрированного занятия по развитию мелкой моторики рук и лепке для детей младшего дошкольного возраста «КОЛОБОК»  </dc:title>
  <dc:creator>Люба</dc:creator>
  <cp:lastModifiedBy>user</cp:lastModifiedBy>
  <cp:revision>43</cp:revision>
  <dcterms:created xsi:type="dcterms:W3CDTF">2014-07-31T23:02:43Z</dcterms:created>
  <dcterms:modified xsi:type="dcterms:W3CDTF">2016-02-22T11:27:59Z</dcterms:modified>
</cp:coreProperties>
</file>