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62" r:id="rId3"/>
    <p:sldId id="263" r:id="rId4"/>
    <p:sldId id="280" r:id="rId5"/>
    <p:sldId id="260" r:id="rId6"/>
    <p:sldId id="272" r:id="rId7"/>
    <p:sldId id="268" r:id="rId8"/>
    <p:sldId id="273" r:id="rId9"/>
    <p:sldId id="269" r:id="rId10"/>
    <p:sldId id="274" r:id="rId11"/>
    <p:sldId id="275" r:id="rId12"/>
    <p:sldId id="265" r:id="rId13"/>
    <p:sldId id="276" r:id="rId14"/>
    <p:sldId id="266" r:id="rId15"/>
    <p:sldId id="277" r:id="rId16"/>
    <p:sldId id="278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80450-C659-4D3A-9FE4-999D5AA91492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FD560-4BDA-42A0-892E-2C6BE9A6A9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579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FD560-4BDA-42A0-892E-2C6BE9A6A96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284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1521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err="1" smtClean="0">
                <a:cs typeface="Aharoni" pitchFamily="2" charset="-79"/>
              </a:rPr>
              <a:t>Алканы</a:t>
            </a:r>
            <a:endParaRPr lang="ru-RU" sz="8000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25144"/>
            <a:ext cx="5648672" cy="1800200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chemeClr val="tx2"/>
                </a:solidFill>
              </a:rPr>
              <a:t>Выполнил учитель химии </a:t>
            </a:r>
          </a:p>
          <a:p>
            <a:pPr algn="r"/>
            <a:r>
              <a:rPr lang="ru-RU" sz="1800" b="1" dirty="0" smtClean="0">
                <a:solidFill>
                  <a:schemeClr val="tx2"/>
                </a:solidFill>
              </a:rPr>
              <a:t>высшей квалификационной категории </a:t>
            </a:r>
          </a:p>
          <a:p>
            <a:pPr algn="r"/>
            <a:r>
              <a:rPr lang="ru-RU" sz="1800" b="1" smtClean="0">
                <a:solidFill>
                  <a:schemeClr val="tx2"/>
                </a:solidFill>
              </a:rPr>
              <a:t>Зайцева </a:t>
            </a:r>
            <a:r>
              <a:rPr lang="ru-RU" sz="1800" b="1" dirty="0" smtClean="0">
                <a:solidFill>
                  <a:schemeClr val="tx2"/>
                </a:solidFill>
              </a:rPr>
              <a:t>Наталья Александровна </a:t>
            </a:r>
          </a:p>
          <a:p>
            <a:pPr algn="r"/>
            <a:r>
              <a:rPr lang="ru-RU" sz="1800" b="1" dirty="0" smtClean="0">
                <a:solidFill>
                  <a:schemeClr val="tx2"/>
                </a:solidFill>
              </a:rPr>
              <a:t>МБОУ СОШ № 188 г. Новосибирска</a:t>
            </a:r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581800" y="2571750"/>
            <a:ext cx="6858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468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4606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Изомерия </a:t>
            </a:r>
            <a:r>
              <a:rPr lang="ru-RU" sz="4000" b="1" dirty="0" err="1" smtClean="0"/>
              <a:t>алканов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5516" y="1196752"/>
            <a:ext cx="8784976" cy="5328592"/>
          </a:xfrm>
        </p:spPr>
        <p:txBody>
          <a:bodyPr>
            <a:noAutofit/>
          </a:bodyPr>
          <a:lstStyle/>
          <a:p>
            <a:r>
              <a:rPr lang="ru-RU" sz="1800" dirty="0"/>
              <a:t> 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484784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665768" cy="426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001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9796" y="188640"/>
            <a:ext cx="7772400" cy="4606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Изомерия </a:t>
            </a:r>
            <a:r>
              <a:rPr lang="ru-RU" sz="4000" b="1" dirty="0" err="1" smtClean="0"/>
              <a:t>алканов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5516" y="980728"/>
            <a:ext cx="8784976" cy="5544616"/>
          </a:xfrm>
        </p:spPr>
        <p:txBody>
          <a:bodyPr>
            <a:noAutofit/>
          </a:bodyPr>
          <a:lstStyle/>
          <a:p>
            <a:r>
              <a:rPr lang="ru-RU" sz="1800" dirty="0"/>
              <a:t> 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484784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212" y="980728"/>
            <a:ext cx="800633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/>
              <a:t>Поворотная изомерия </a:t>
            </a:r>
            <a:r>
              <a:rPr lang="ru-RU" b="1" u="sng" dirty="0" err="1"/>
              <a:t>алканов</a:t>
            </a:r>
            <a:r>
              <a:rPr lang="ru-RU" b="1" u="sng" dirty="0"/>
              <a:t> </a:t>
            </a:r>
          </a:p>
          <a:p>
            <a:endParaRPr lang="ru-RU" dirty="0"/>
          </a:p>
          <a:p>
            <a:pPr algn="ctr"/>
            <a:r>
              <a:rPr lang="ru-RU" b="1" dirty="0" smtClean="0"/>
              <a:t>Вращение </a:t>
            </a:r>
            <a:r>
              <a:rPr lang="ru-RU" b="1" dirty="0"/>
              <a:t>атомов вокруг s-связи не будет приводить к ее разрыву. В результате внутримолекулярного вращения по s-связям С–С молекулы </a:t>
            </a:r>
            <a:r>
              <a:rPr lang="ru-RU" b="1" dirty="0" err="1"/>
              <a:t>алканов</a:t>
            </a:r>
            <a:r>
              <a:rPr lang="ru-RU" b="1" dirty="0"/>
              <a:t>, начиная с этана С2Н6, могут принимать разные геометрические формы. </a:t>
            </a:r>
          </a:p>
          <a:p>
            <a:pPr algn="ctr"/>
            <a:r>
              <a:rPr lang="ru-RU" b="1" dirty="0"/>
              <a:t>Различные пространственные формы молекулы, переходящие друг в друга путем вращения вокруг s-связей С–С, называют </a:t>
            </a:r>
            <a:r>
              <a:rPr lang="ru-RU" b="1" dirty="0" err="1"/>
              <a:t>конформациями</a:t>
            </a:r>
            <a:r>
              <a:rPr lang="ru-RU" b="1" dirty="0"/>
              <a:t> или поворотными изомерами (</a:t>
            </a:r>
            <a:r>
              <a:rPr lang="ru-RU" b="1" dirty="0" err="1"/>
              <a:t>конформерами</a:t>
            </a:r>
            <a:r>
              <a:rPr lang="ru-RU" b="1" dirty="0"/>
              <a:t>).</a:t>
            </a:r>
          </a:p>
          <a:p>
            <a:pPr algn="ctr"/>
            <a:r>
              <a:rPr lang="ru-RU" b="1" dirty="0"/>
              <a:t>Поворотные изомеры молекулы представляют собой энергетически неравноценные ее состояния. Их взаимопревращение происходит быстро и постоянно в результате теплового движения. Поэтому поворотные изомеры не удается выделить в индивидуальном виде, но их существование доказано физическими методами. Некоторые </a:t>
            </a:r>
            <a:r>
              <a:rPr lang="ru-RU" b="1" dirty="0" err="1"/>
              <a:t>конформации</a:t>
            </a:r>
            <a:r>
              <a:rPr lang="ru-RU" b="1" dirty="0"/>
              <a:t> более устойчивы (энергетически выгодны) и молекула пребывает в таких состояниях более длительное время.</a:t>
            </a:r>
          </a:p>
        </p:txBody>
      </p:sp>
    </p:spTree>
    <p:extLst>
      <p:ext uri="{BB962C8B-B14F-4D97-AF65-F5344CB8AC3E}">
        <p14:creationId xmlns="" xmlns:p14="http://schemas.microsoft.com/office/powerpoint/2010/main" val="1283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772400" cy="4606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Получение </a:t>
            </a:r>
            <a:r>
              <a:rPr lang="ru-RU" sz="2800" b="1" dirty="0" err="1" smtClean="0"/>
              <a:t>алканов</a:t>
            </a:r>
            <a:r>
              <a:rPr lang="ru-RU" sz="2800" b="1" dirty="0" smtClean="0"/>
              <a:t>. Природный газ</a:t>
            </a:r>
            <a:endParaRPr lang="ru-RU" sz="2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7632848" cy="6048672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chemeClr val="tx2"/>
                </a:solidFill>
              </a:rPr>
              <a:t>Важнейшим источником </a:t>
            </a:r>
            <a:r>
              <a:rPr lang="ru-RU" sz="1800" b="1" dirty="0" err="1">
                <a:solidFill>
                  <a:schemeClr val="tx2"/>
                </a:solidFill>
              </a:rPr>
              <a:t>алканов</a:t>
            </a:r>
            <a:r>
              <a:rPr lang="ru-RU" sz="1800" b="1" dirty="0">
                <a:solidFill>
                  <a:schemeClr val="tx2"/>
                </a:solidFill>
              </a:rPr>
              <a:t> в природе является природный газ, минеральное углеводородное </a:t>
            </a:r>
            <a:r>
              <a:rPr lang="ru-RU" sz="1800" b="1" dirty="0" smtClean="0">
                <a:solidFill>
                  <a:schemeClr val="tx2"/>
                </a:solidFill>
              </a:rPr>
              <a:t>сырье - </a:t>
            </a:r>
            <a:r>
              <a:rPr lang="ru-RU" sz="1800" b="1" dirty="0">
                <a:solidFill>
                  <a:schemeClr val="tx2"/>
                </a:solidFill>
              </a:rPr>
              <a:t>нефть и сопутствующие ей нефтяные газы. Природный газ на 95 </a:t>
            </a:r>
            <a:r>
              <a:rPr lang="ru-RU" sz="1800" b="1" dirty="0" smtClean="0">
                <a:solidFill>
                  <a:schemeClr val="tx2"/>
                </a:solidFill>
              </a:rPr>
              <a:t>% </a:t>
            </a:r>
            <a:r>
              <a:rPr lang="ru-RU" sz="1800" b="1" dirty="0">
                <a:solidFill>
                  <a:schemeClr val="tx2"/>
                </a:solidFill>
              </a:rPr>
              <a:t>состоит из метана. Такой же состав имеет болотный газ, образующийся в результате переработки бактериями (гниения) углеводов. Попутные нефтяные газы состоят в основном из этана, пропана, бутана и частично пентана. Их отделяют от нефти на специальных установках по подготовке нефти. </a:t>
            </a:r>
            <a:r>
              <a:rPr lang="ru-RU" sz="1800" b="1" dirty="0" smtClean="0">
                <a:solidFill>
                  <a:schemeClr val="tx2"/>
                </a:solidFill>
              </a:rPr>
              <a:t>Одновременно </a:t>
            </a:r>
            <a:r>
              <a:rPr lang="ru-RU" sz="1800" b="1" dirty="0">
                <a:solidFill>
                  <a:schemeClr val="tx2"/>
                </a:solidFill>
              </a:rPr>
              <a:t>с газами нефть очищается от воды, грязи и </a:t>
            </a:r>
            <a:r>
              <a:rPr lang="ru-RU" sz="1800" b="1" dirty="0" smtClean="0">
                <a:solidFill>
                  <a:schemeClr val="tx2"/>
                </a:solidFill>
              </a:rPr>
              <a:t>песка. 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</a:rPr>
              <a:t>Из </a:t>
            </a:r>
            <a:r>
              <a:rPr lang="ru-RU" sz="1800" b="1" dirty="0">
                <a:solidFill>
                  <a:schemeClr val="tx2"/>
                </a:solidFill>
              </a:rPr>
              <a:t>нефти при ее разгонке (перегонке, дистилляции) отбирая последовательно все более и более высококипящие фракции получают</a:t>
            </a:r>
            <a:r>
              <a:rPr lang="ru-RU" sz="1800" b="1" dirty="0" smtClean="0">
                <a:solidFill>
                  <a:schemeClr val="tx2"/>
                </a:solidFill>
              </a:rPr>
              <a:t>: бензины </a:t>
            </a:r>
            <a:r>
              <a:rPr lang="ru-RU" sz="1800" b="1" dirty="0">
                <a:solidFill>
                  <a:schemeClr val="tx2"/>
                </a:solidFill>
              </a:rPr>
              <a:t>- т. кип. от 40 до 180 С, </a:t>
            </a:r>
            <a:r>
              <a:rPr lang="ru-RU" sz="1800" b="1" dirty="0" smtClean="0">
                <a:solidFill>
                  <a:schemeClr val="tx2"/>
                </a:solidFill>
              </a:rPr>
              <a:t>керосин </a:t>
            </a:r>
            <a:r>
              <a:rPr lang="ru-RU" sz="1800" b="1" dirty="0">
                <a:solidFill>
                  <a:schemeClr val="tx2"/>
                </a:solidFill>
              </a:rPr>
              <a:t>180-230 C, (С11-С12</a:t>
            </a:r>
            <a:r>
              <a:rPr lang="ru-RU" sz="1800" b="1" dirty="0" smtClean="0">
                <a:solidFill>
                  <a:schemeClr val="tx2"/>
                </a:solidFill>
              </a:rPr>
              <a:t>);  </a:t>
            </a:r>
            <a:r>
              <a:rPr lang="ru-RU" sz="1800" b="1" dirty="0">
                <a:solidFill>
                  <a:schemeClr val="tx2"/>
                </a:solidFill>
              </a:rPr>
              <a:t>легкий газойль (дизельное топливо) 230-305 С (С13-С17</a:t>
            </a:r>
            <a:r>
              <a:rPr lang="ru-RU" sz="1800" b="1" dirty="0" smtClean="0">
                <a:solidFill>
                  <a:schemeClr val="tx2"/>
                </a:solidFill>
              </a:rPr>
              <a:t>); тяжелый </a:t>
            </a:r>
            <a:r>
              <a:rPr lang="ru-RU" sz="1800" b="1" dirty="0">
                <a:solidFill>
                  <a:schemeClr val="tx2"/>
                </a:solidFill>
              </a:rPr>
              <a:t>газойль и легкий дистиллят смазочного масла 305-405 С (С18-С25</a:t>
            </a:r>
            <a:r>
              <a:rPr lang="ru-RU" sz="1800" b="1" dirty="0" smtClean="0">
                <a:solidFill>
                  <a:schemeClr val="tx2"/>
                </a:solidFill>
              </a:rPr>
              <a:t>); смазочные </a:t>
            </a:r>
            <a:r>
              <a:rPr lang="ru-RU" sz="1800" b="1" dirty="0">
                <a:solidFill>
                  <a:schemeClr val="tx2"/>
                </a:solidFill>
              </a:rPr>
              <a:t>масла 405-515 С (С26-С38). </a:t>
            </a:r>
            <a:r>
              <a:rPr lang="ru-RU" sz="1800" b="1" dirty="0" smtClean="0">
                <a:solidFill>
                  <a:schemeClr val="tx2"/>
                </a:solidFill>
              </a:rPr>
              <a:t> Остаток </a:t>
            </a:r>
            <a:r>
              <a:rPr lang="ru-RU" sz="1800" b="1" dirty="0">
                <a:solidFill>
                  <a:schemeClr val="tx2"/>
                </a:solidFill>
              </a:rPr>
              <a:t>после перегонки нефти называется асфальтом или битумом. </a:t>
            </a:r>
          </a:p>
          <a:p>
            <a:endParaRPr lang="ru-RU" sz="1800" b="1" dirty="0"/>
          </a:p>
          <a:p>
            <a:endParaRPr lang="ru-RU" sz="1800" b="1" dirty="0"/>
          </a:p>
        </p:txBody>
      </p:sp>
    </p:spTree>
    <p:extLst>
      <p:ext uri="{BB962C8B-B14F-4D97-AF65-F5344CB8AC3E}">
        <p14:creationId xmlns="" xmlns:p14="http://schemas.microsoft.com/office/powerpoint/2010/main" val="8138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7772400" cy="4606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Способы получения </a:t>
            </a:r>
            <a:r>
              <a:rPr lang="ru-RU" sz="2800" b="1" dirty="0" err="1" smtClean="0"/>
              <a:t>алканов</a:t>
            </a:r>
            <a:endParaRPr lang="ru-RU" sz="2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136904" cy="6165304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1800" b="1" dirty="0" smtClean="0">
                <a:solidFill>
                  <a:schemeClr val="tx2"/>
                </a:solidFill>
              </a:rPr>
              <a:t>Гидрирование </a:t>
            </a:r>
            <a:r>
              <a:rPr lang="ru-RU" sz="1800" b="1" dirty="0">
                <a:solidFill>
                  <a:schemeClr val="tx2"/>
                </a:solidFill>
              </a:rPr>
              <a:t>угля под давлением, </a:t>
            </a:r>
            <a:r>
              <a:rPr lang="ru-RU" sz="1800" b="1" dirty="0" smtClean="0">
                <a:solidFill>
                  <a:schemeClr val="tx2"/>
                </a:solidFill>
              </a:rPr>
              <a:t>гидрирование </a:t>
            </a:r>
            <a:r>
              <a:rPr lang="en-US" sz="1800" b="1" dirty="0" smtClean="0">
                <a:solidFill>
                  <a:schemeClr val="tx2"/>
                </a:solidFill>
              </a:rPr>
              <a:t>CO </a:t>
            </a:r>
            <a:r>
              <a:rPr lang="ru-RU" sz="1800" b="1" dirty="0" smtClean="0">
                <a:solidFill>
                  <a:schemeClr val="tx2"/>
                </a:solidFill>
              </a:rPr>
              <a:t>и </a:t>
            </a:r>
            <a:r>
              <a:rPr lang="en-US" sz="1800" b="1" dirty="0" smtClean="0">
                <a:solidFill>
                  <a:schemeClr val="tx2"/>
                </a:solidFill>
              </a:rPr>
              <a:t>CO</a:t>
            </a:r>
            <a:r>
              <a:rPr lang="en-US" sz="1600" b="1" dirty="0" smtClean="0">
                <a:solidFill>
                  <a:schemeClr val="tx2"/>
                </a:solidFill>
              </a:rPr>
              <a:t>2</a:t>
            </a: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в </a:t>
            </a:r>
            <a:r>
              <a:rPr lang="ru-RU" sz="1800" b="1" dirty="0">
                <a:solidFill>
                  <a:schemeClr val="tx2"/>
                </a:solidFill>
              </a:rPr>
              <a:t>присутствии катализаторов </a:t>
            </a:r>
            <a:r>
              <a:rPr lang="ru-RU" sz="1800" b="1" dirty="0" smtClean="0">
                <a:solidFill>
                  <a:schemeClr val="tx2"/>
                </a:solidFill>
              </a:rPr>
              <a:t>(</a:t>
            </a:r>
            <a:r>
              <a:rPr lang="en-US" sz="1800" b="1" dirty="0" smtClean="0">
                <a:solidFill>
                  <a:schemeClr val="tx2"/>
                </a:solidFill>
              </a:rPr>
              <a:t>Fe, Co, Ni</a:t>
            </a:r>
            <a:r>
              <a:rPr lang="ru-RU" sz="1800" b="1" dirty="0" smtClean="0">
                <a:solidFill>
                  <a:schemeClr val="tx2"/>
                </a:solidFill>
              </a:rPr>
              <a:t>) </a:t>
            </a:r>
            <a:r>
              <a:rPr lang="ru-RU" sz="1800" b="1" dirty="0">
                <a:solidFill>
                  <a:schemeClr val="tx2"/>
                </a:solidFill>
              </a:rPr>
              <a:t>при повышенной температуре </a:t>
            </a:r>
            <a:endParaRPr lang="ru-RU" sz="1800" b="1" dirty="0" smtClean="0">
              <a:solidFill>
                <a:schemeClr val="tx2"/>
              </a:solidFill>
            </a:endParaRPr>
          </a:p>
          <a:p>
            <a:r>
              <a:rPr lang="ru-RU" sz="1800" b="1" dirty="0" smtClean="0">
                <a:solidFill>
                  <a:schemeClr val="tx2"/>
                </a:solidFill>
              </a:rPr>
              <a:t>           </a:t>
            </a:r>
            <a:r>
              <a:rPr lang="ru-RU" sz="1200" b="1" dirty="0" smtClean="0">
                <a:solidFill>
                  <a:schemeClr val="tx2"/>
                </a:solidFill>
              </a:rPr>
              <a:t>400°С,p</a:t>
            </a:r>
          </a:p>
          <a:p>
            <a:r>
              <a:rPr lang="ru-RU" sz="1800" b="1" dirty="0" smtClean="0">
                <a:solidFill>
                  <a:schemeClr val="tx2"/>
                </a:solidFill>
              </a:rPr>
              <a:t>C </a:t>
            </a:r>
            <a:r>
              <a:rPr lang="ru-RU" sz="1800" b="1" dirty="0">
                <a:solidFill>
                  <a:schemeClr val="tx2"/>
                </a:solidFill>
              </a:rPr>
              <a:t>+ </a:t>
            </a:r>
            <a:r>
              <a:rPr lang="ru-RU" sz="1800" b="1" dirty="0" smtClean="0">
                <a:solidFill>
                  <a:schemeClr val="tx2"/>
                </a:solidFill>
              </a:rPr>
              <a:t>H</a:t>
            </a:r>
            <a:r>
              <a:rPr lang="ru-RU" sz="1400" b="1" dirty="0" smtClean="0">
                <a:solidFill>
                  <a:schemeClr val="tx2"/>
                </a:solidFill>
              </a:rPr>
              <a:t>2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  <a:latin typeface="Calibri"/>
              </a:rPr>
              <a:t>→</a:t>
            </a:r>
            <a:r>
              <a:rPr lang="ru-RU" sz="1800" b="1" dirty="0" smtClean="0">
                <a:solidFill>
                  <a:schemeClr val="tx2"/>
                </a:solidFill>
              </a:rPr>
              <a:t>  CnH</a:t>
            </a:r>
            <a:r>
              <a:rPr lang="ru-RU" sz="1400" b="1" dirty="0" smtClean="0">
                <a:solidFill>
                  <a:schemeClr val="tx2"/>
                </a:solidFill>
              </a:rPr>
              <a:t>2n+2</a:t>
            </a:r>
          </a:p>
          <a:p>
            <a:r>
              <a:rPr lang="ru-RU" sz="1200" b="1" dirty="0" smtClean="0">
                <a:solidFill>
                  <a:schemeClr val="tx2"/>
                </a:solidFill>
              </a:rPr>
              <a:t>                200°С,Ni</a:t>
            </a:r>
            <a:endParaRPr lang="ru-RU" sz="1200" b="1" dirty="0">
              <a:solidFill>
                <a:schemeClr val="tx2"/>
              </a:solidFill>
            </a:endParaRPr>
          </a:p>
          <a:p>
            <a:r>
              <a:rPr lang="ru-RU" sz="1800" b="1" dirty="0" smtClean="0">
                <a:solidFill>
                  <a:schemeClr val="tx2"/>
                </a:solidFill>
              </a:rPr>
              <a:t>CO </a:t>
            </a:r>
            <a:r>
              <a:rPr lang="ru-RU" sz="1800" b="1" dirty="0">
                <a:solidFill>
                  <a:schemeClr val="tx2"/>
                </a:solidFill>
              </a:rPr>
              <a:t>+ </a:t>
            </a:r>
            <a:r>
              <a:rPr lang="ru-RU" sz="1800" b="1" dirty="0" smtClean="0">
                <a:solidFill>
                  <a:schemeClr val="tx2"/>
                </a:solidFill>
              </a:rPr>
              <a:t>H</a:t>
            </a:r>
            <a:r>
              <a:rPr lang="ru-RU" sz="1400" b="1" dirty="0" smtClean="0">
                <a:solidFill>
                  <a:schemeClr val="tx2"/>
                </a:solidFill>
              </a:rPr>
              <a:t>2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  <a:latin typeface="Calibri"/>
              </a:rPr>
              <a:t>→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</a:rPr>
              <a:t>CnH</a:t>
            </a:r>
            <a:r>
              <a:rPr lang="ru-RU" sz="1200" b="1" dirty="0">
                <a:solidFill>
                  <a:schemeClr val="tx2"/>
                </a:solidFill>
              </a:rPr>
              <a:t>2n+2</a:t>
            </a:r>
            <a:r>
              <a:rPr lang="ru-RU" sz="1800" b="1" dirty="0">
                <a:solidFill>
                  <a:schemeClr val="tx2"/>
                </a:solidFill>
              </a:rPr>
              <a:t>+ </a:t>
            </a:r>
            <a:r>
              <a:rPr lang="ru-RU" sz="1800" b="1" dirty="0" smtClean="0">
                <a:solidFill>
                  <a:schemeClr val="tx2"/>
                </a:solidFill>
              </a:rPr>
              <a:t>H</a:t>
            </a:r>
            <a:r>
              <a:rPr lang="ru-RU" sz="1600" b="1" dirty="0" smtClean="0">
                <a:solidFill>
                  <a:schemeClr val="tx2"/>
                </a:solidFill>
              </a:rPr>
              <a:t>2</a:t>
            </a:r>
            <a:r>
              <a:rPr lang="ru-RU" sz="1800" b="1" dirty="0" smtClean="0">
                <a:solidFill>
                  <a:schemeClr val="tx2"/>
                </a:solidFill>
              </a:rPr>
              <a:t>O </a:t>
            </a:r>
          </a:p>
          <a:p>
            <a:r>
              <a:rPr lang="ru-RU" sz="1200" b="1" dirty="0" smtClean="0">
                <a:solidFill>
                  <a:schemeClr val="tx2"/>
                </a:solidFill>
              </a:rPr>
              <a:t>                                                  </a:t>
            </a:r>
            <a:r>
              <a:rPr lang="ru-RU" sz="1200" b="1" dirty="0" err="1" smtClean="0">
                <a:solidFill>
                  <a:schemeClr val="tx2"/>
                </a:solidFill>
              </a:rPr>
              <a:t>kat</a:t>
            </a:r>
            <a:endParaRPr lang="ru-RU" sz="1200" b="1" dirty="0">
              <a:solidFill>
                <a:schemeClr val="tx2"/>
              </a:solidFill>
            </a:endParaRPr>
          </a:p>
          <a:p>
            <a:r>
              <a:rPr lang="ru-RU" sz="1800" b="1" dirty="0">
                <a:solidFill>
                  <a:schemeClr val="tx2"/>
                </a:solidFill>
              </a:rPr>
              <a:t> R–CH=CH–R' + H</a:t>
            </a:r>
            <a:r>
              <a:rPr lang="ru-RU" sz="1400" b="1" dirty="0">
                <a:solidFill>
                  <a:schemeClr val="tx2"/>
                </a:solidFill>
              </a:rPr>
              <a:t>2</a:t>
            </a:r>
            <a:r>
              <a:rPr lang="ru-RU" sz="1800" b="1" dirty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  <a:latin typeface="Calibri"/>
              </a:rPr>
              <a:t>→</a:t>
            </a:r>
            <a:r>
              <a:rPr lang="ru-RU" sz="1800" b="1" dirty="0" smtClean="0">
                <a:solidFill>
                  <a:schemeClr val="tx2"/>
                </a:solidFill>
              </a:rPr>
              <a:t>  </a:t>
            </a:r>
            <a:r>
              <a:rPr lang="ru-RU" sz="1800" b="1" dirty="0">
                <a:solidFill>
                  <a:schemeClr val="tx2"/>
                </a:solidFill>
              </a:rPr>
              <a:t>R–CH</a:t>
            </a:r>
            <a:r>
              <a:rPr lang="ru-RU" sz="1400" b="1" dirty="0">
                <a:solidFill>
                  <a:schemeClr val="tx2"/>
                </a:solidFill>
              </a:rPr>
              <a:t>2</a:t>
            </a:r>
            <a:r>
              <a:rPr lang="ru-RU" sz="1800" b="1" dirty="0">
                <a:solidFill>
                  <a:schemeClr val="tx2"/>
                </a:solidFill>
              </a:rPr>
              <a:t>–CH</a:t>
            </a:r>
            <a:r>
              <a:rPr lang="ru-RU" sz="1400" b="1" dirty="0">
                <a:solidFill>
                  <a:schemeClr val="tx2"/>
                </a:solidFill>
              </a:rPr>
              <a:t>2</a:t>
            </a:r>
            <a:r>
              <a:rPr lang="ru-RU" sz="1800" b="1" dirty="0">
                <a:solidFill>
                  <a:schemeClr val="tx2"/>
                </a:solidFill>
              </a:rPr>
              <a:t>–R'</a:t>
            </a:r>
          </a:p>
          <a:p>
            <a:r>
              <a:rPr lang="ru-RU" sz="1800" b="1" dirty="0">
                <a:solidFill>
                  <a:schemeClr val="tx2"/>
                </a:solidFill>
              </a:rPr>
              <a:t>  </a:t>
            </a:r>
            <a:r>
              <a:rPr lang="ru-RU" sz="1800" b="1" dirty="0" smtClean="0">
                <a:solidFill>
                  <a:schemeClr val="tx2"/>
                </a:solidFill>
              </a:rPr>
              <a:t>2. Реакция </a:t>
            </a:r>
            <a:r>
              <a:rPr lang="ru-RU" sz="1800" b="1" dirty="0" err="1">
                <a:solidFill>
                  <a:schemeClr val="tx2"/>
                </a:solidFill>
              </a:rPr>
              <a:t>Вюрца</a:t>
            </a:r>
            <a:r>
              <a:rPr lang="ru-RU" sz="1800" b="1" dirty="0">
                <a:solidFill>
                  <a:schemeClr val="tx2"/>
                </a:solidFill>
              </a:rPr>
              <a:t>, </a:t>
            </a:r>
            <a:r>
              <a:rPr lang="ru-RU" sz="1800" b="1" dirty="0" smtClean="0">
                <a:solidFill>
                  <a:schemeClr val="tx2"/>
                </a:solidFill>
              </a:rPr>
              <a:t>взаимодействие натрия </a:t>
            </a:r>
            <a:r>
              <a:rPr lang="ru-RU" sz="1800" b="1" dirty="0">
                <a:solidFill>
                  <a:schemeClr val="tx2"/>
                </a:solidFill>
              </a:rPr>
              <a:t>на </a:t>
            </a:r>
            <a:r>
              <a:rPr lang="ru-RU" sz="1800" b="1" dirty="0" smtClean="0">
                <a:solidFill>
                  <a:schemeClr val="tx2"/>
                </a:solidFill>
              </a:rPr>
              <a:t> с </a:t>
            </a:r>
            <a:r>
              <a:rPr lang="ru-RU" sz="1800" b="1" dirty="0" err="1" smtClean="0">
                <a:solidFill>
                  <a:schemeClr val="tx2"/>
                </a:solidFill>
              </a:rPr>
              <a:t>галогенопроизводнымие</a:t>
            </a:r>
            <a:r>
              <a:rPr lang="ru-RU" sz="1800" b="1" dirty="0" smtClean="0">
                <a:solidFill>
                  <a:schemeClr val="tx2"/>
                </a:solidFill>
              </a:rPr>
              <a:t> углеводородов </a:t>
            </a:r>
            <a:endParaRPr lang="ru-RU" sz="1800" b="1" dirty="0">
              <a:solidFill>
                <a:schemeClr val="tx2"/>
              </a:solidFill>
            </a:endParaRPr>
          </a:p>
          <a:p>
            <a:r>
              <a:rPr lang="ru-RU" sz="1800" b="1" dirty="0">
                <a:solidFill>
                  <a:schemeClr val="tx2"/>
                </a:solidFill>
              </a:rPr>
              <a:t>   </a:t>
            </a:r>
            <a:r>
              <a:rPr lang="ru-RU" sz="1800" b="1" dirty="0" smtClean="0">
                <a:solidFill>
                  <a:schemeClr val="tx2"/>
                </a:solidFill>
              </a:rPr>
              <a:t>2CH</a:t>
            </a:r>
            <a:r>
              <a:rPr lang="ru-RU" sz="1400" b="1" dirty="0" smtClean="0">
                <a:solidFill>
                  <a:schemeClr val="tx2"/>
                </a:solidFill>
              </a:rPr>
              <a:t>3</a:t>
            </a:r>
            <a:r>
              <a:rPr lang="ru-RU" sz="1800" b="1" dirty="0" smtClean="0">
                <a:solidFill>
                  <a:schemeClr val="tx2"/>
                </a:solidFill>
              </a:rPr>
              <a:t>–CH</a:t>
            </a:r>
            <a:r>
              <a:rPr lang="ru-RU" sz="1400" b="1" dirty="0" smtClean="0">
                <a:solidFill>
                  <a:schemeClr val="tx2"/>
                </a:solidFill>
              </a:rPr>
              <a:t>2</a:t>
            </a:r>
            <a:r>
              <a:rPr lang="ru-RU" sz="1800" b="1" dirty="0" smtClean="0">
                <a:solidFill>
                  <a:schemeClr val="tx2"/>
                </a:solidFill>
              </a:rPr>
              <a:t>Br+ </a:t>
            </a:r>
            <a:r>
              <a:rPr lang="ru-RU" sz="1800" b="1" dirty="0">
                <a:solidFill>
                  <a:schemeClr val="tx2"/>
                </a:solidFill>
              </a:rPr>
              <a:t>2Na </a:t>
            </a:r>
            <a:r>
              <a:rPr lang="ru-RU" sz="1800" b="1" dirty="0">
                <a:solidFill>
                  <a:schemeClr val="tx2"/>
                </a:solidFill>
                <a:latin typeface="Calibri"/>
              </a:rPr>
              <a:t>→</a:t>
            </a:r>
            <a:r>
              <a:rPr lang="ru-RU" sz="1800" b="1" dirty="0" smtClean="0">
                <a:solidFill>
                  <a:schemeClr val="tx2"/>
                </a:solidFill>
              </a:rPr>
              <a:t> CH</a:t>
            </a:r>
            <a:r>
              <a:rPr lang="ru-RU" sz="1400" b="1" dirty="0" smtClean="0">
                <a:solidFill>
                  <a:schemeClr val="tx2"/>
                </a:solidFill>
              </a:rPr>
              <a:t>3</a:t>
            </a:r>
            <a:r>
              <a:rPr lang="ru-RU" sz="1800" b="1" dirty="0" smtClean="0">
                <a:solidFill>
                  <a:schemeClr val="tx2"/>
                </a:solidFill>
              </a:rPr>
              <a:t>–CH</a:t>
            </a:r>
            <a:r>
              <a:rPr lang="ru-RU" sz="1400" b="1" dirty="0" smtClean="0">
                <a:solidFill>
                  <a:schemeClr val="tx2"/>
                </a:solidFill>
              </a:rPr>
              <a:t>2</a:t>
            </a:r>
            <a:r>
              <a:rPr lang="ru-RU" sz="1800" b="1" dirty="0" smtClean="0">
                <a:solidFill>
                  <a:schemeClr val="tx2"/>
                </a:solidFill>
              </a:rPr>
              <a:t>–CH</a:t>
            </a:r>
            <a:r>
              <a:rPr lang="ru-RU" sz="1400" b="1" dirty="0" smtClean="0">
                <a:solidFill>
                  <a:schemeClr val="tx2"/>
                </a:solidFill>
              </a:rPr>
              <a:t>2</a:t>
            </a:r>
            <a:r>
              <a:rPr lang="ru-RU" sz="1800" b="1" dirty="0" smtClean="0">
                <a:solidFill>
                  <a:schemeClr val="tx2"/>
                </a:solidFill>
              </a:rPr>
              <a:t>–CH</a:t>
            </a:r>
            <a:r>
              <a:rPr lang="ru-RU" sz="1400" b="1" dirty="0" smtClean="0">
                <a:solidFill>
                  <a:schemeClr val="tx2"/>
                </a:solidFill>
              </a:rPr>
              <a:t>3</a:t>
            </a:r>
            <a:r>
              <a:rPr lang="ru-RU" sz="1800" b="1" dirty="0" smtClean="0">
                <a:solidFill>
                  <a:schemeClr val="tx2"/>
                </a:solidFill>
              </a:rPr>
              <a:t>+ </a:t>
            </a:r>
            <a:r>
              <a:rPr lang="ru-RU" sz="1800" b="1" dirty="0">
                <a:solidFill>
                  <a:schemeClr val="tx2"/>
                </a:solidFill>
              </a:rPr>
              <a:t>2NaBr </a:t>
            </a:r>
          </a:p>
          <a:p>
            <a:r>
              <a:rPr lang="ru-RU" sz="1800" b="1" dirty="0" smtClean="0">
                <a:solidFill>
                  <a:schemeClr val="tx2"/>
                </a:solidFill>
              </a:rPr>
              <a:t>3. Термическое </a:t>
            </a:r>
            <a:r>
              <a:rPr lang="ru-RU" sz="1800" b="1" dirty="0" err="1">
                <a:solidFill>
                  <a:schemeClr val="tx2"/>
                </a:solidFill>
              </a:rPr>
              <a:t>декарбоксилирование</a:t>
            </a:r>
            <a:r>
              <a:rPr lang="ru-RU" sz="1800" b="1" dirty="0">
                <a:solidFill>
                  <a:schemeClr val="tx2"/>
                </a:solidFill>
              </a:rPr>
              <a:t> солей карбоновых кислот в присутствии щелочей: </a:t>
            </a:r>
          </a:p>
          <a:p>
            <a:r>
              <a:rPr lang="ru-RU" sz="1800" b="1" dirty="0" smtClean="0">
                <a:solidFill>
                  <a:schemeClr val="tx2"/>
                </a:solidFill>
              </a:rPr>
              <a:t>R-</a:t>
            </a:r>
            <a:r>
              <a:rPr lang="ru-RU" sz="1800" b="1" dirty="0" err="1" smtClean="0">
                <a:solidFill>
                  <a:schemeClr val="tx2"/>
                </a:solidFill>
              </a:rPr>
              <a:t>COONa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</a:rPr>
              <a:t>+ </a:t>
            </a:r>
            <a:r>
              <a:rPr lang="ru-RU" sz="1800" b="1" dirty="0" err="1">
                <a:solidFill>
                  <a:schemeClr val="tx2"/>
                </a:solidFill>
              </a:rPr>
              <a:t>NaOH</a:t>
            </a:r>
            <a:r>
              <a:rPr lang="ru-RU" sz="1800" b="1" dirty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  <a:latin typeface="Calibri"/>
              </a:rPr>
              <a:t>→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</a:rPr>
              <a:t>R-H + Na</a:t>
            </a:r>
            <a:r>
              <a:rPr lang="ru-RU" sz="1400" b="1" dirty="0">
                <a:solidFill>
                  <a:schemeClr val="tx2"/>
                </a:solidFill>
              </a:rPr>
              <a:t>2</a:t>
            </a:r>
            <a:r>
              <a:rPr lang="ru-RU" sz="1800" b="1" dirty="0">
                <a:solidFill>
                  <a:schemeClr val="tx2"/>
                </a:solidFill>
              </a:rPr>
              <a:t>CO</a:t>
            </a:r>
            <a:r>
              <a:rPr lang="ru-RU" sz="1400" b="1" dirty="0">
                <a:solidFill>
                  <a:schemeClr val="tx2"/>
                </a:solidFill>
              </a:rPr>
              <a:t>3</a:t>
            </a:r>
          </a:p>
          <a:p>
            <a:r>
              <a:rPr lang="ru-RU" sz="1800" b="1" dirty="0" smtClean="0">
                <a:solidFill>
                  <a:schemeClr val="tx2"/>
                </a:solidFill>
              </a:rPr>
              <a:t>4. Электролиз </a:t>
            </a:r>
            <a:r>
              <a:rPr lang="ru-RU" sz="1800" b="1" dirty="0">
                <a:solidFill>
                  <a:schemeClr val="tx2"/>
                </a:solidFill>
              </a:rPr>
              <a:t>солей карбоновых кислот (реакция </a:t>
            </a:r>
            <a:r>
              <a:rPr lang="ru-RU" sz="1800" b="1" dirty="0" err="1">
                <a:solidFill>
                  <a:schemeClr val="tx2"/>
                </a:solidFill>
              </a:rPr>
              <a:t>Кольбе</a:t>
            </a:r>
            <a:r>
              <a:rPr lang="ru-RU" sz="1800" b="1" dirty="0">
                <a:solidFill>
                  <a:schemeClr val="tx2"/>
                </a:solidFill>
              </a:rPr>
              <a:t>): </a:t>
            </a:r>
          </a:p>
          <a:p>
            <a:r>
              <a:rPr lang="ru-RU" sz="1800" b="1" dirty="0" smtClean="0">
                <a:solidFill>
                  <a:schemeClr val="tx2"/>
                </a:solidFill>
              </a:rPr>
              <a:t>2R-COO- </a:t>
            </a:r>
            <a:r>
              <a:rPr lang="ru-RU" sz="1800" b="1" dirty="0">
                <a:solidFill>
                  <a:schemeClr val="tx2"/>
                </a:solidFill>
              </a:rPr>
              <a:t>-2е </a:t>
            </a:r>
            <a:r>
              <a:rPr lang="ru-RU" sz="1800" b="1" dirty="0">
                <a:solidFill>
                  <a:schemeClr val="tx2"/>
                </a:solidFill>
                <a:latin typeface="Calibri"/>
              </a:rPr>
              <a:t>→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</a:rPr>
              <a:t>R-R + 2 CO</a:t>
            </a:r>
            <a:r>
              <a:rPr lang="ru-RU" sz="1400" b="1" dirty="0">
                <a:solidFill>
                  <a:schemeClr val="tx2"/>
                </a:solidFill>
              </a:rPr>
              <a:t>2</a:t>
            </a:r>
          </a:p>
        </p:txBody>
      </p:sp>
    </p:spTree>
    <p:extLst>
      <p:ext uri="{BB962C8B-B14F-4D97-AF65-F5344CB8AC3E}">
        <p14:creationId xmlns="" xmlns:p14="http://schemas.microsoft.com/office/powerpoint/2010/main" val="28334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46064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Химические свойства</a:t>
            </a:r>
            <a:endParaRPr lang="ru-RU" sz="36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7704856" cy="6165304"/>
          </a:xfrm>
        </p:spPr>
        <p:txBody>
          <a:bodyPr>
            <a:noAutofit/>
          </a:bodyPr>
          <a:lstStyle/>
          <a:p>
            <a:pPr lvl="0" algn="just"/>
            <a:r>
              <a:rPr lang="ru-RU" sz="1600" b="1" u="sng" dirty="0" err="1">
                <a:solidFill>
                  <a:schemeClr val="tx2"/>
                </a:solidFill>
              </a:rPr>
              <a:t>Алканы</a:t>
            </a:r>
            <a:r>
              <a:rPr lang="ru-RU" sz="1600" b="1" u="sng" dirty="0">
                <a:solidFill>
                  <a:schemeClr val="tx2"/>
                </a:solidFill>
              </a:rPr>
              <a:t> химически малоактивны. Низкая реакционная способность </a:t>
            </a:r>
            <a:r>
              <a:rPr lang="ru-RU" sz="1600" b="1" u="sng" dirty="0" err="1">
                <a:solidFill>
                  <a:schemeClr val="tx2"/>
                </a:solidFill>
              </a:rPr>
              <a:t>алканов</a:t>
            </a:r>
            <a:r>
              <a:rPr lang="ru-RU" sz="1600" b="1" u="sng" dirty="0">
                <a:solidFill>
                  <a:schemeClr val="tx2"/>
                </a:solidFill>
              </a:rPr>
              <a:t> обусловлена очень малой полярностью связей С-С и С-Н в их молекулах вследствие почти одинаковой </a:t>
            </a:r>
            <a:r>
              <a:rPr lang="ru-RU" sz="1600" b="1" u="sng" dirty="0" err="1">
                <a:solidFill>
                  <a:schemeClr val="tx2"/>
                </a:solidFill>
              </a:rPr>
              <a:t>электроотрицательности</a:t>
            </a:r>
            <a:r>
              <a:rPr lang="ru-RU" sz="1600" b="1" u="sng" dirty="0">
                <a:solidFill>
                  <a:schemeClr val="tx2"/>
                </a:solidFill>
              </a:rPr>
              <a:t> атомов углерода и водорода. Предельные углеводороды в обычных условиях не взаимодействуют ни с концентрированными кислотами, ни со щелочами, ни даже с таким активным реагентом как перманганат калия.</a:t>
            </a:r>
          </a:p>
          <a:p>
            <a:pPr lvl="0" algn="just"/>
            <a:endParaRPr lang="ru-RU" sz="1600" b="1" u="sng" dirty="0">
              <a:solidFill>
                <a:schemeClr val="tx2"/>
              </a:solidFill>
            </a:endParaRPr>
          </a:p>
          <a:p>
            <a:pPr lvl="0" algn="just"/>
            <a:r>
              <a:rPr lang="ru-RU" sz="1600" b="1" u="sng" dirty="0">
                <a:solidFill>
                  <a:schemeClr val="tx2"/>
                </a:solidFill>
              </a:rPr>
              <a:t> Для них свойственны реакции замещения водородных атомов и расщепления.</a:t>
            </a:r>
          </a:p>
          <a:p>
            <a:pPr lvl="0" algn="just"/>
            <a:endParaRPr lang="ru-RU" sz="1600" b="1" u="sng" dirty="0">
              <a:solidFill>
                <a:schemeClr val="tx2"/>
              </a:solidFill>
            </a:endParaRPr>
          </a:p>
          <a:p>
            <a:pPr lvl="0" algn="just"/>
            <a:r>
              <a:rPr lang="ru-RU" sz="1600" b="1" u="sng" dirty="0">
                <a:solidFill>
                  <a:schemeClr val="tx2"/>
                </a:solidFill>
              </a:rPr>
              <a:t> В этих реакциях происходит </a:t>
            </a:r>
            <a:r>
              <a:rPr lang="ru-RU" sz="1600" b="1" u="sng" dirty="0" err="1">
                <a:solidFill>
                  <a:schemeClr val="tx2"/>
                </a:solidFill>
              </a:rPr>
              <a:t>гомолитическое</a:t>
            </a:r>
            <a:r>
              <a:rPr lang="ru-RU" sz="1600" b="1" u="sng" dirty="0">
                <a:solidFill>
                  <a:schemeClr val="tx2"/>
                </a:solidFill>
              </a:rPr>
              <a:t> расщепление </a:t>
            </a:r>
            <a:r>
              <a:rPr lang="ru-RU" sz="1600" b="1" u="sng" dirty="0" err="1">
                <a:solidFill>
                  <a:schemeClr val="tx2"/>
                </a:solidFill>
              </a:rPr>
              <a:t>кoвалентных</a:t>
            </a:r>
            <a:r>
              <a:rPr lang="ru-RU" sz="1600" b="1" u="sng" dirty="0">
                <a:solidFill>
                  <a:schemeClr val="tx2"/>
                </a:solidFill>
              </a:rPr>
              <a:t> связей, т. е. они осуществляются по свободно-радикальному (цепному) механизму.</a:t>
            </a:r>
          </a:p>
          <a:p>
            <a:pPr lvl="0" algn="just"/>
            <a:r>
              <a:rPr lang="ru-RU" sz="1600" b="1" u="sng" dirty="0">
                <a:solidFill>
                  <a:schemeClr val="tx2"/>
                </a:solidFill>
              </a:rPr>
              <a:t> Реакции вследствие прочности связей C–C и C–H протекают или при нагревании, или на свету, или с применением катализаторов</a:t>
            </a:r>
            <a:r>
              <a:rPr lang="ru-RU" sz="1600" b="1" u="sng" dirty="0" smtClean="0">
                <a:solidFill>
                  <a:schemeClr val="tx2"/>
                </a:solidFill>
              </a:rPr>
              <a:t>.</a:t>
            </a:r>
            <a:endParaRPr lang="ru-RU" sz="16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74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46064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Химические свойства</a:t>
            </a:r>
            <a:endParaRPr lang="ru-RU" sz="36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640960" cy="6165304"/>
          </a:xfrm>
        </p:spPr>
        <p:txBody>
          <a:bodyPr>
            <a:noAutofit/>
          </a:bodyPr>
          <a:lstStyle/>
          <a:p>
            <a:pPr marL="342900" lvl="0" indent="-342900" algn="just">
              <a:buAutoNum type="arabicPeriod"/>
            </a:pPr>
            <a:r>
              <a:rPr lang="ru-RU" sz="1600" b="1" dirty="0" smtClean="0">
                <a:solidFill>
                  <a:schemeClr val="tx2"/>
                </a:solidFill>
              </a:rPr>
              <a:t>Галогенирование: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CH</a:t>
            </a:r>
            <a:r>
              <a:rPr lang="ru-RU" sz="1600" b="1" baseline="-25000" dirty="0">
                <a:solidFill>
                  <a:schemeClr val="tx2"/>
                </a:solidFill>
              </a:rPr>
              <a:t>4 </a:t>
            </a:r>
            <a:r>
              <a:rPr lang="ru-RU" sz="1600" b="1" dirty="0">
                <a:solidFill>
                  <a:schemeClr val="tx2"/>
                </a:solidFill>
              </a:rPr>
              <a:t>+ </a:t>
            </a:r>
            <a:r>
              <a:rPr lang="en-US" sz="1600" b="1" dirty="0" err="1">
                <a:solidFill>
                  <a:schemeClr val="tx2"/>
                </a:solidFill>
              </a:rPr>
              <a:t>Cl</a:t>
            </a:r>
            <a:r>
              <a:rPr lang="ru-RU" sz="1600" b="1" baseline="-25000" dirty="0">
                <a:solidFill>
                  <a:schemeClr val="tx2"/>
                </a:solidFill>
              </a:rPr>
              <a:t>2</a:t>
            </a:r>
            <a:r>
              <a:rPr lang="ru-RU" sz="1600" b="1" dirty="0">
                <a:solidFill>
                  <a:schemeClr val="tx2"/>
                </a:solidFill>
              </a:rPr>
              <a:t> →</a:t>
            </a:r>
            <a:r>
              <a:rPr lang="en-US" sz="1600" b="1" dirty="0">
                <a:solidFill>
                  <a:schemeClr val="tx2"/>
                </a:solidFill>
              </a:rPr>
              <a:t>CH</a:t>
            </a:r>
            <a:r>
              <a:rPr lang="ru-RU" sz="1600" b="1" baseline="-25000" dirty="0">
                <a:solidFill>
                  <a:schemeClr val="tx2"/>
                </a:solidFill>
              </a:rPr>
              <a:t>3</a:t>
            </a:r>
            <a:r>
              <a:rPr lang="en-US" sz="1600" b="1" dirty="0" err="1">
                <a:solidFill>
                  <a:schemeClr val="tx2"/>
                </a:solidFill>
              </a:rPr>
              <a:t>Cl</a:t>
            </a:r>
            <a:r>
              <a:rPr lang="ru-RU" sz="1600" b="1" dirty="0">
                <a:solidFill>
                  <a:schemeClr val="tx2"/>
                </a:solidFill>
              </a:rPr>
              <a:t> + </a:t>
            </a:r>
            <a:r>
              <a:rPr lang="en-US" sz="1600" b="1" dirty="0" err="1">
                <a:solidFill>
                  <a:schemeClr val="tx2"/>
                </a:solidFill>
              </a:rPr>
              <a:t>HCl</a:t>
            </a:r>
            <a:endParaRPr lang="ru-RU" sz="1600" b="1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CH</a:t>
            </a:r>
            <a:r>
              <a:rPr lang="ru-RU" sz="1600" b="1" baseline="-25000" dirty="0">
                <a:solidFill>
                  <a:schemeClr val="tx2"/>
                </a:solidFill>
              </a:rPr>
              <a:t>3</a:t>
            </a:r>
            <a:r>
              <a:rPr lang="en-US" sz="1600" b="1" dirty="0" err="1">
                <a:solidFill>
                  <a:schemeClr val="tx2"/>
                </a:solidFill>
              </a:rPr>
              <a:t>Cl</a:t>
            </a:r>
            <a:r>
              <a:rPr lang="en-US" sz="1600" b="1" baseline="-25000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chemeClr val="tx2"/>
                </a:solidFill>
              </a:rPr>
              <a:t>+ </a:t>
            </a:r>
            <a:r>
              <a:rPr lang="en-US" sz="1600" b="1" dirty="0" err="1">
                <a:solidFill>
                  <a:schemeClr val="tx2"/>
                </a:solidFill>
              </a:rPr>
              <a:t>Cl</a:t>
            </a:r>
            <a:r>
              <a:rPr lang="ru-RU" sz="1600" b="1" baseline="-25000" dirty="0">
                <a:solidFill>
                  <a:schemeClr val="tx2"/>
                </a:solidFill>
              </a:rPr>
              <a:t>2</a:t>
            </a:r>
            <a:r>
              <a:rPr lang="ru-RU" sz="1600" b="1" dirty="0">
                <a:solidFill>
                  <a:schemeClr val="tx2"/>
                </a:solidFill>
              </a:rPr>
              <a:t> → </a:t>
            </a:r>
            <a:r>
              <a:rPr lang="en-US" sz="1600" b="1" dirty="0">
                <a:solidFill>
                  <a:schemeClr val="tx2"/>
                </a:solidFill>
              </a:rPr>
              <a:t>CH</a:t>
            </a:r>
            <a:r>
              <a:rPr lang="ru-RU" sz="1600" b="1" baseline="-25000" dirty="0">
                <a:solidFill>
                  <a:schemeClr val="tx2"/>
                </a:solidFill>
              </a:rPr>
              <a:t>2</a:t>
            </a:r>
            <a:r>
              <a:rPr lang="en-US" sz="1600" b="1" dirty="0" err="1">
                <a:solidFill>
                  <a:schemeClr val="tx2"/>
                </a:solidFill>
              </a:rPr>
              <a:t>Cl</a:t>
            </a:r>
            <a:r>
              <a:rPr lang="ru-RU" sz="1600" b="1" baseline="-25000" dirty="0">
                <a:solidFill>
                  <a:schemeClr val="tx2"/>
                </a:solidFill>
              </a:rPr>
              <a:t>2</a:t>
            </a:r>
            <a:r>
              <a:rPr lang="ru-RU" sz="1600" b="1" dirty="0">
                <a:solidFill>
                  <a:schemeClr val="tx2"/>
                </a:solidFill>
              </a:rPr>
              <a:t> + </a:t>
            </a:r>
            <a:r>
              <a:rPr lang="en-US" sz="1600" b="1" dirty="0" err="1">
                <a:solidFill>
                  <a:schemeClr val="tx2"/>
                </a:solidFill>
              </a:rPr>
              <a:t>HCl</a:t>
            </a:r>
            <a:endParaRPr lang="ru-RU" sz="1600" b="1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CH</a:t>
            </a:r>
            <a:r>
              <a:rPr lang="ru-RU" sz="1600" b="1" baseline="-25000" dirty="0">
                <a:solidFill>
                  <a:schemeClr val="tx2"/>
                </a:solidFill>
              </a:rPr>
              <a:t>2</a:t>
            </a:r>
            <a:r>
              <a:rPr lang="en-US" sz="1600" b="1" dirty="0" err="1">
                <a:solidFill>
                  <a:schemeClr val="tx2"/>
                </a:solidFill>
              </a:rPr>
              <a:t>Cl</a:t>
            </a:r>
            <a:r>
              <a:rPr lang="ru-RU" sz="1600" b="1" baseline="-25000" dirty="0">
                <a:solidFill>
                  <a:schemeClr val="tx2"/>
                </a:solidFill>
              </a:rPr>
              <a:t>2</a:t>
            </a:r>
            <a:r>
              <a:rPr lang="ru-RU" sz="1600" b="1" dirty="0">
                <a:solidFill>
                  <a:schemeClr val="tx2"/>
                </a:solidFill>
              </a:rPr>
              <a:t>+ </a:t>
            </a:r>
            <a:r>
              <a:rPr lang="en-US" sz="1600" b="1" dirty="0" err="1">
                <a:solidFill>
                  <a:schemeClr val="tx2"/>
                </a:solidFill>
              </a:rPr>
              <a:t>Cl</a:t>
            </a:r>
            <a:r>
              <a:rPr lang="ru-RU" sz="1600" b="1" baseline="-25000" dirty="0">
                <a:solidFill>
                  <a:schemeClr val="tx2"/>
                </a:solidFill>
              </a:rPr>
              <a:t>2</a:t>
            </a:r>
            <a:r>
              <a:rPr lang="ru-RU" sz="1600" b="1" dirty="0">
                <a:solidFill>
                  <a:schemeClr val="tx2"/>
                </a:solidFill>
              </a:rPr>
              <a:t> → </a:t>
            </a:r>
            <a:r>
              <a:rPr lang="en-US" sz="1600" b="1" dirty="0" err="1">
                <a:solidFill>
                  <a:schemeClr val="tx2"/>
                </a:solidFill>
              </a:rPr>
              <a:t>CHCl</a:t>
            </a:r>
            <a:r>
              <a:rPr lang="ru-RU" sz="1600" b="1" baseline="-25000" dirty="0">
                <a:solidFill>
                  <a:schemeClr val="tx2"/>
                </a:solidFill>
              </a:rPr>
              <a:t>3</a:t>
            </a:r>
            <a:r>
              <a:rPr lang="ru-RU" sz="1600" b="1" dirty="0">
                <a:solidFill>
                  <a:schemeClr val="tx2"/>
                </a:solidFill>
              </a:rPr>
              <a:t> + </a:t>
            </a:r>
            <a:r>
              <a:rPr lang="en-US" sz="1600" b="1" dirty="0" err="1">
                <a:solidFill>
                  <a:schemeClr val="tx2"/>
                </a:solidFill>
              </a:rPr>
              <a:t>HCl</a:t>
            </a:r>
            <a:endParaRPr lang="ru-RU" sz="1600" b="1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CHCl</a:t>
            </a:r>
            <a:r>
              <a:rPr lang="en-US" sz="1600" b="1" baseline="-25000" dirty="0">
                <a:solidFill>
                  <a:schemeClr val="tx2"/>
                </a:solidFill>
              </a:rPr>
              <a:t>3</a:t>
            </a:r>
            <a:r>
              <a:rPr lang="en-US" sz="1600" b="1" dirty="0">
                <a:solidFill>
                  <a:schemeClr val="tx2"/>
                </a:solidFill>
              </a:rPr>
              <a:t> + Cl</a:t>
            </a:r>
            <a:r>
              <a:rPr lang="en-US" sz="1600" b="1" baseline="-25000" dirty="0">
                <a:solidFill>
                  <a:schemeClr val="tx2"/>
                </a:solidFill>
              </a:rPr>
              <a:t>2</a:t>
            </a:r>
            <a:r>
              <a:rPr lang="en-US" sz="1600" b="1" dirty="0">
                <a:solidFill>
                  <a:schemeClr val="tx2"/>
                </a:solidFill>
              </a:rPr>
              <a:t> →CCl</a:t>
            </a:r>
            <a:r>
              <a:rPr lang="en-US" sz="1600" b="1" baseline="-25000" dirty="0">
                <a:solidFill>
                  <a:schemeClr val="tx2"/>
                </a:solidFill>
              </a:rPr>
              <a:t>4</a:t>
            </a:r>
            <a:r>
              <a:rPr lang="en-US" sz="1600" b="1" dirty="0">
                <a:solidFill>
                  <a:schemeClr val="tx2"/>
                </a:solidFill>
              </a:rPr>
              <a:t> + </a:t>
            </a:r>
            <a:r>
              <a:rPr lang="en-US" sz="1600" b="1" dirty="0" err="1">
                <a:solidFill>
                  <a:schemeClr val="tx2"/>
                </a:solidFill>
              </a:rPr>
              <a:t>HCl</a:t>
            </a:r>
            <a:endParaRPr lang="ru-RU" sz="1600" b="1" dirty="0">
              <a:solidFill>
                <a:schemeClr val="tx2"/>
              </a:solidFill>
            </a:endParaRPr>
          </a:p>
          <a:p>
            <a:pPr lvl="0" algn="just"/>
            <a:endParaRPr lang="ru-RU" sz="1600" b="1" dirty="0">
              <a:solidFill>
                <a:schemeClr val="tx2"/>
              </a:solidFill>
            </a:endParaRPr>
          </a:p>
          <a:p>
            <a:pPr lvl="0" algn="just"/>
            <a:r>
              <a:rPr lang="ru-RU" sz="1600" b="1" dirty="0" smtClean="0">
                <a:solidFill>
                  <a:schemeClr val="tx2"/>
                </a:solidFill>
              </a:rPr>
              <a:t>2. Реакция М.И. Коновалова  - замещение </a:t>
            </a:r>
            <a:r>
              <a:rPr lang="ru-RU" sz="1600" b="1" dirty="0">
                <a:solidFill>
                  <a:schemeClr val="tx2"/>
                </a:solidFill>
              </a:rPr>
              <a:t>атома водорода </a:t>
            </a:r>
            <a:r>
              <a:rPr lang="ru-RU" sz="1600" b="1" dirty="0" smtClean="0">
                <a:solidFill>
                  <a:schemeClr val="tx2"/>
                </a:solidFill>
              </a:rPr>
              <a:t>нитрогруппой при температуре до </a:t>
            </a:r>
            <a:r>
              <a:rPr lang="ru-RU" sz="1600" b="1" dirty="0">
                <a:solidFill>
                  <a:schemeClr val="tx2"/>
                </a:solidFill>
              </a:rPr>
              <a:t>140°С с разбавленной (10%-ной) азотной кислотой под </a:t>
            </a:r>
            <a:r>
              <a:rPr lang="ru-RU" sz="1600" b="1" dirty="0" smtClean="0">
                <a:solidFill>
                  <a:schemeClr val="tx2"/>
                </a:solidFill>
              </a:rPr>
              <a:t>давлением:</a:t>
            </a:r>
          </a:p>
          <a:p>
            <a:pPr lvl="0" algn="just"/>
            <a:r>
              <a:rPr lang="ru-RU" sz="1600" b="1" dirty="0" smtClean="0">
                <a:solidFill>
                  <a:schemeClr val="tx2"/>
                </a:solidFill>
              </a:rPr>
              <a:t>                                                             </a:t>
            </a:r>
            <a:r>
              <a:rPr lang="en-US" sz="1600" b="1" dirty="0" smtClean="0">
                <a:solidFill>
                  <a:schemeClr val="tx2"/>
                </a:solidFill>
              </a:rPr>
              <a:t>NO</a:t>
            </a:r>
            <a:r>
              <a:rPr lang="en-US" sz="1400" b="1" dirty="0" smtClean="0">
                <a:solidFill>
                  <a:schemeClr val="tx2"/>
                </a:solidFill>
              </a:rPr>
              <a:t>2</a:t>
            </a:r>
            <a:endParaRPr lang="en-US" sz="1400" b="1" dirty="0">
              <a:solidFill>
                <a:schemeClr val="tx2"/>
              </a:solidFill>
            </a:endParaRPr>
          </a:p>
          <a:p>
            <a:pPr lvl="0" algn="just"/>
            <a:r>
              <a:rPr lang="ru-RU" sz="1600" b="1" dirty="0" smtClean="0">
                <a:solidFill>
                  <a:schemeClr val="tx2"/>
                </a:solidFill>
              </a:rPr>
              <a:t>                                        </a:t>
            </a:r>
            <a:r>
              <a:rPr lang="en-US" sz="1600" b="1" dirty="0" smtClean="0">
                <a:solidFill>
                  <a:schemeClr val="tx2"/>
                </a:solidFill>
              </a:rPr>
              <a:t>t</a:t>
            </a:r>
            <a:r>
              <a:rPr lang="ru-RU" sz="1600" b="1" dirty="0" smtClean="0">
                <a:solidFill>
                  <a:schemeClr val="tx2"/>
                </a:solidFill>
              </a:rPr>
              <a:t>  </a:t>
            </a:r>
            <a:r>
              <a:rPr lang="en-US" sz="1600" b="1" dirty="0" smtClean="0">
                <a:solidFill>
                  <a:schemeClr val="tx2"/>
                </a:solidFill>
              </a:rPr>
              <a:t>°,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p</a:t>
            </a:r>
            <a:r>
              <a:rPr lang="ru-RU" sz="1600" b="1" dirty="0" smtClean="0">
                <a:solidFill>
                  <a:schemeClr val="tx2"/>
                </a:solidFill>
              </a:rPr>
              <a:t>            │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algn="just"/>
            <a:r>
              <a:rPr lang="en-US" sz="1600" b="1" dirty="0" smtClean="0">
                <a:solidFill>
                  <a:schemeClr val="tx2"/>
                </a:solidFill>
              </a:rPr>
              <a:t>CH</a:t>
            </a:r>
            <a:r>
              <a:rPr lang="en-US" sz="1400" b="1" dirty="0" smtClean="0">
                <a:solidFill>
                  <a:schemeClr val="tx2"/>
                </a:solidFill>
              </a:rPr>
              <a:t>3</a:t>
            </a:r>
            <a:r>
              <a:rPr lang="en-US" sz="1600" b="1" dirty="0" smtClean="0">
                <a:solidFill>
                  <a:schemeClr val="tx2"/>
                </a:solidFill>
              </a:rPr>
              <a:t>–CH–CH</a:t>
            </a:r>
            <a:r>
              <a:rPr lang="en-US" sz="1400" b="1" dirty="0" smtClean="0">
                <a:solidFill>
                  <a:schemeClr val="tx2"/>
                </a:solidFill>
              </a:rPr>
              <a:t>3</a:t>
            </a:r>
            <a:r>
              <a:rPr lang="ru-RU" sz="1600" b="1" dirty="0" smtClean="0">
                <a:solidFill>
                  <a:schemeClr val="tx2"/>
                </a:solidFill>
              </a:rPr>
              <a:t>  </a:t>
            </a:r>
            <a:r>
              <a:rPr lang="ru-RU" sz="1600" b="1" dirty="0">
                <a:solidFill>
                  <a:schemeClr val="tx2"/>
                </a:solidFill>
              </a:rPr>
              <a:t>+…</a:t>
            </a:r>
            <a:r>
              <a:rPr lang="en-US" sz="1600" b="1" dirty="0">
                <a:solidFill>
                  <a:schemeClr val="tx2"/>
                </a:solidFill>
              </a:rPr>
              <a:t>HNO</a:t>
            </a:r>
            <a:r>
              <a:rPr lang="en-US" sz="1400" b="1" dirty="0">
                <a:solidFill>
                  <a:schemeClr val="tx2"/>
                </a:solidFill>
              </a:rPr>
              <a:t>3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ru-RU" sz="1600" b="1">
                <a:solidFill>
                  <a:schemeClr val="tx2"/>
                </a:solidFill>
                <a:latin typeface="Calibri"/>
              </a:rPr>
              <a:t>→</a:t>
            </a:r>
            <a:r>
              <a:rPr lang="ru-RU" sz="1600" b="1" smtClean="0">
                <a:solidFill>
                  <a:schemeClr val="tx2"/>
                </a:solidFill>
              </a:rPr>
              <a:t>      </a:t>
            </a:r>
            <a:r>
              <a:rPr lang="en-US" sz="1600" b="1" dirty="0" smtClean="0">
                <a:solidFill>
                  <a:schemeClr val="tx2"/>
                </a:solidFill>
              </a:rPr>
              <a:t>CH</a:t>
            </a:r>
            <a:r>
              <a:rPr lang="en-US" sz="1400" b="1" dirty="0" smtClean="0">
                <a:solidFill>
                  <a:schemeClr val="tx2"/>
                </a:solidFill>
              </a:rPr>
              <a:t>3</a:t>
            </a:r>
            <a:r>
              <a:rPr lang="en-US" sz="1600" b="1" dirty="0" smtClean="0">
                <a:solidFill>
                  <a:schemeClr val="tx2"/>
                </a:solidFill>
              </a:rPr>
              <a:t>–C–CH</a:t>
            </a:r>
            <a:r>
              <a:rPr lang="en-US" sz="1400" b="1" dirty="0" smtClean="0">
                <a:solidFill>
                  <a:schemeClr val="tx2"/>
                </a:solidFill>
              </a:rPr>
              <a:t>3</a:t>
            </a:r>
            <a:r>
              <a:rPr lang="ru-RU" sz="1600" b="1" dirty="0" smtClean="0">
                <a:solidFill>
                  <a:schemeClr val="tx2"/>
                </a:solidFill>
              </a:rPr>
              <a:t> + </a:t>
            </a:r>
            <a:r>
              <a:rPr lang="en-US" sz="1600" b="1" dirty="0">
                <a:solidFill>
                  <a:schemeClr val="tx2"/>
                </a:solidFill>
              </a:rPr>
              <a:t>H</a:t>
            </a:r>
            <a:r>
              <a:rPr lang="en-US" sz="1400" b="1" dirty="0">
                <a:solidFill>
                  <a:schemeClr val="tx2"/>
                </a:solidFill>
              </a:rPr>
              <a:t>2</a:t>
            </a:r>
            <a:r>
              <a:rPr lang="en-US" sz="1600" b="1" dirty="0">
                <a:solidFill>
                  <a:schemeClr val="tx2"/>
                </a:solidFill>
              </a:rPr>
              <a:t>O</a:t>
            </a:r>
          </a:p>
          <a:p>
            <a:pPr lvl="0" algn="just"/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ru-RU" sz="1600" b="1" dirty="0" smtClean="0">
                <a:solidFill>
                  <a:schemeClr val="tx2"/>
                </a:solidFill>
              </a:rPr>
              <a:t>        </a:t>
            </a:r>
            <a:r>
              <a:rPr lang="en-US" sz="1600" b="1" dirty="0" smtClean="0">
                <a:solidFill>
                  <a:schemeClr val="tx2"/>
                </a:solidFill>
              </a:rPr>
              <a:t>|</a:t>
            </a:r>
            <a:r>
              <a:rPr lang="ru-RU" sz="1600" b="1" dirty="0" smtClean="0">
                <a:solidFill>
                  <a:schemeClr val="tx2"/>
                </a:solidFill>
              </a:rPr>
              <a:t>                                                 |                                                    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lvl="0" algn="just"/>
            <a:r>
              <a:rPr lang="ru-RU" sz="1600" b="1" dirty="0" smtClean="0">
                <a:solidFill>
                  <a:schemeClr val="tx2"/>
                </a:solidFill>
              </a:rPr>
              <a:t>       </a:t>
            </a:r>
            <a:r>
              <a:rPr lang="en-US" sz="1600" b="1" dirty="0" smtClean="0">
                <a:solidFill>
                  <a:schemeClr val="tx2"/>
                </a:solidFill>
              </a:rPr>
              <a:t> CH</a:t>
            </a:r>
            <a:r>
              <a:rPr lang="en-US" sz="1400" b="1" dirty="0" smtClean="0">
                <a:solidFill>
                  <a:schemeClr val="tx2"/>
                </a:solidFill>
              </a:rPr>
              <a:t>3</a:t>
            </a:r>
            <a:r>
              <a:rPr lang="en-US" sz="1600" b="1" dirty="0" smtClean="0">
                <a:solidFill>
                  <a:schemeClr val="tx2"/>
                </a:solidFill>
              </a:rPr>
              <a:t>	</a:t>
            </a:r>
            <a:r>
              <a:rPr lang="ru-RU" sz="1600" b="1" dirty="0" smtClean="0">
                <a:solidFill>
                  <a:schemeClr val="tx2"/>
                </a:solidFill>
              </a:rPr>
              <a:t>                                       </a:t>
            </a:r>
            <a:r>
              <a:rPr lang="en-US" sz="1600" b="1" dirty="0" smtClean="0">
                <a:solidFill>
                  <a:schemeClr val="tx2"/>
                </a:solidFill>
              </a:rPr>
              <a:t>CH</a:t>
            </a:r>
            <a:r>
              <a:rPr lang="en-US" sz="1400" b="1" dirty="0" smtClean="0">
                <a:solidFill>
                  <a:schemeClr val="tx2"/>
                </a:solidFill>
              </a:rPr>
              <a:t>3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endParaRPr lang="ru-RU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86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46064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Химические свойства</a:t>
            </a:r>
            <a:endParaRPr lang="ru-RU" sz="36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640960" cy="6165304"/>
          </a:xfrm>
        </p:spPr>
        <p:txBody>
          <a:bodyPr>
            <a:noAutofit/>
          </a:bodyPr>
          <a:lstStyle/>
          <a:p>
            <a:pPr lvl="0" algn="just"/>
            <a:r>
              <a:rPr lang="ru-RU" sz="1600" b="1" dirty="0">
                <a:solidFill>
                  <a:schemeClr val="tx2"/>
                </a:solidFill>
              </a:rPr>
              <a:t>3. Крекинг. При высокой температуре в присутствии катализаторов предельные углеводороды подвергаются расщеплению, которое называется крекингом. При крекинге происходит </a:t>
            </a:r>
            <a:r>
              <a:rPr lang="ru-RU" sz="1600" b="1" dirty="0" err="1">
                <a:solidFill>
                  <a:schemeClr val="tx2"/>
                </a:solidFill>
              </a:rPr>
              <a:t>гомолитический</a:t>
            </a:r>
            <a:r>
              <a:rPr lang="ru-RU" sz="1600" b="1" dirty="0">
                <a:solidFill>
                  <a:schemeClr val="tx2"/>
                </a:solidFill>
              </a:rPr>
              <a:t> разрыв углерод-углеродных связей с образованием насыщенных и ненасыщенных углеводородов с более короткими цепями. </a:t>
            </a:r>
          </a:p>
          <a:p>
            <a:pPr lvl="0" algn="just"/>
            <a:r>
              <a:rPr lang="ru-RU" sz="1600" b="1" dirty="0">
                <a:solidFill>
                  <a:schemeClr val="tx2"/>
                </a:solidFill>
              </a:rPr>
              <a:t>                                             </a:t>
            </a:r>
            <a:r>
              <a:rPr lang="ru-RU" sz="1100" b="1" dirty="0">
                <a:solidFill>
                  <a:schemeClr val="tx2"/>
                </a:solidFill>
              </a:rPr>
              <a:t>400°C</a:t>
            </a:r>
          </a:p>
          <a:p>
            <a:pPr lvl="0" algn="just"/>
            <a:r>
              <a:rPr lang="ru-RU" sz="1600" b="1" dirty="0">
                <a:solidFill>
                  <a:schemeClr val="tx2"/>
                </a:solidFill>
              </a:rPr>
              <a:t> CH3–CH2–CH2–CH3(бутан</a:t>
            </a:r>
            <a:r>
              <a:rPr lang="ru-RU" sz="1600" b="1" dirty="0" smtClean="0">
                <a:solidFill>
                  <a:schemeClr val="tx2"/>
                </a:solidFill>
              </a:rPr>
              <a:t>)</a:t>
            </a:r>
            <a:r>
              <a:rPr lang="ru-RU" sz="1600" b="1" dirty="0">
                <a:solidFill>
                  <a:schemeClr val="tx2"/>
                </a:solidFill>
                <a:latin typeface="Calibri"/>
              </a:rPr>
              <a:t> →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chemeClr val="tx2"/>
                </a:solidFill>
              </a:rPr>
              <a:t>CH3–CH3(этан) + CH2=CH2(этилен) </a:t>
            </a:r>
          </a:p>
          <a:p>
            <a:pPr lvl="0" algn="just"/>
            <a:r>
              <a:rPr lang="ru-RU" sz="1600" b="1" dirty="0">
                <a:solidFill>
                  <a:schemeClr val="tx2"/>
                </a:solidFill>
              </a:rPr>
              <a:t>        </a:t>
            </a:r>
            <a:r>
              <a:rPr lang="ru-RU" sz="1200" b="1" dirty="0">
                <a:solidFill>
                  <a:schemeClr val="tx2"/>
                </a:solidFill>
              </a:rPr>
              <a:t>1500°C</a:t>
            </a:r>
          </a:p>
          <a:p>
            <a:pPr lvl="0" algn="just"/>
            <a:r>
              <a:rPr lang="ru-RU" sz="1600" b="1" dirty="0">
                <a:solidFill>
                  <a:schemeClr val="tx2"/>
                </a:solidFill>
              </a:rPr>
              <a:t>2CH4 </a:t>
            </a:r>
            <a:r>
              <a:rPr lang="ru-RU" sz="1600" b="1" dirty="0">
                <a:solidFill>
                  <a:schemeClr val="tx2"/>
                </a:solidFill>
                <a:latin typeface="Calibri"/>
              </a:rPr>
              <a:t>→</a:t>
            </a:r>
            <a:r>
              <a:rPr lang="ru-RU" sz="1600" b="1" dirty="0" smtClean="0">
                <a:solidFill>
                  <a:schemeClr val="tx2"/>
                </a:solidFill>
              </a:rPr>
              <a:t>  </a:t>
            </a:r>
            <a:r>
              <a:rPr lang="ru-RU" sz="1600" b="1" dirty="0">
                <a:solidFill>
                  <a:schemeClr val="tx2"/>
                </a:solidFill>
              </a:rPr>
              <a:t>H–C=C–H(ацетилен) + 3H2  </a:t>
            </a:r>
          </a:p>
          <a:p>
            <a:pPr lvl="0" algn="just"/>
            <a:r>
              <a:rPr lang="ru-RU" sz="1600" b="1" dirty="0" smtClean="0">
                <a:solidFill>
                  <a:schemeClr val="tx2"/>
                </a:solidFill>
              </a:rPr>
              <a:t>4. Изомеризация – при наличии катализаторов и нагревании </a:t>
            </a:r>
            <a:r>
              <a:rPr lang="ru-RU" sz="1600" b="1" dirty="0">
                <a:solidFill>
                  <a:schemeClr val="tx2"/>
                </a:solidFill>
              </a:rPr>
              <a:t>углеводороды нормального строения подвергаются </a:t>
            </a:r>
            <a:r>
              <a:rPr lang="ru-RU" sz="1600" b="1" dirty="0" smtClean="0">
                <a:solidFill>
                  <a:schemeClr val="tx2"/>
                </a:solidFill>
              </a:rPr>
              <a:t>перестройке </a:t>
            </a:r>
            <a:r>
              <a:rPr lang="ru-RU" sz="1600" b="1" dirty="0">
                <a:solidFill>
                  <a:schemeClr val="tx2"/>
                </a:solidFill>
              </a:rPr>
              <a:t>углеродного скелета с образованием </a:t>
            </a:r>
            <a:r>
              <a:rPr lang="ru-RU" sz="1600" b="1" dirty="0" err="1">
                <a:solidFill>
                  <a:schemeClr val="tx2"/>
                </a:solidFill>
              </a:rPr>
              <a:t>алканов</a:t>
            </a:r>
            <a:r>
              <a:rPr lang="ru-RU" sz="1600" b="1" dirty="0">
                <a:solidFill>
                  <a:schemeClr val="tx2"/>
                </a:solidFill>
              </a:rPr>
              <a:t> разветвленного строения.   </a:t>
            </a:r>
          </a:p>
          <a:p>
            <a:pPr lvl="0" algn="just"/>
            <a:r>
              <a:rPr lang="ru-RU" sz="1600" b="1" dirty="0" smtClean="0">
                <a:solidFill>
                  <a:schemeClr val="tx2"/>
                </a:solidFill>
              </a:rPr>
              <a:t>5. Окисление</a:t>
            </a:r>
            <a:r>
              <a:rPr lang="ru-RU" sz="1600" b="1" dirty="0">
                <a:solidFill>
                  <a:schemeClr val="tx2"/>
                </a:solidFill>
              </a:rPr>
              <a:t>. </a:t>
            </a:r>
            <a:r>
              <a:rPr lang="ru-RU" sz="1600" b="1" dirty="0" smtClean="0">
                <a:solidFill>
                  <a:schemeClr val="tx2"/>
                </a:solidFill>
              </a:rPr>
              <a:t>При </a:t>
            </a:r>
            <a:r>
              <a:rPr lang="ru-RU" sz="1600" b="1" dirty="0">
                <a:solidFill>
                  <a:schemeClr val="tx2"/>
                </a:solidFill>
              </a:rPr>
              <a:t>поджигании на воздухе </a:t>
            </a:r>
            <a:r>
              <a:rPr lang="ru-RU" sz="1600" b="1" dirty="0" err="1">
                <a:solidFill>
                  <a:schemeClr val="tx2"/>
                </a:solidFill>
              </a:rPr>
              <a:t>алканы</a:t>
            </a:r>
            <a:r>
              <a:rPr lang="ru-RU" sz="1600" b="1" dirty="0">
                <a:solidFill>
                  <a:schemeClr val="tx2"/>
                </a:solidFill>
              </a:rPr>
              <a:t> горят, превращаясь в </a:t>
            </a:r>
            <a:r>
              <a:rPr lang="ru-RU" sz="1600" b="1" dirty="0" smtClean="0">
                <a:solidFill>
                  <a:schemeClr val="tx2"/>
                </a:solidFill>
              </a:rPr>
              <a:t>CO2  </a:t>
            </a:r>
            <a:r>
              <a:rPr lang="ru-RU" sz="1600" b="1" dirty="0">
                <a:solidFill>
                  <a:schemeClr val="tx2"/>
                </a:solidFill>
              </a:rPr>
              <a:t>и воду и выделяя большое количество </a:t>
            </a:r>
            <a:r>
              <a:rPr lang="ru-RU" sz="1600" b="1" dirty="0" smtClean="0">
                <a:solidFill>
                  <a:schemeClr val="tx2"/>
                </a:solidFill>
              </a:rPr>
              <a:t>тепла:</a:t>
            </a:r>
          </a:p>
          <a:p>
            <a:pPr lvl="0" algn="just"/>
            <a:r>
              <a:rPr lang="pt-BR" sz="1600" b="1" dirty="0">
                <a:solidFill>
                  <a:schemeClr val="tx2"/>
                </a:solidFill>
              </a:rPr>
              <a:t>CH4 + 2O2 </a:t>
            </a:r>
            <a:r>
              <a:rPr lang="ru-RU" sz="1600" b="1" dirty="0">
                <a:solidFill>
                  <a:schemeClr val="tx2"/>
                </a:solidFill>
                <a:latin typeface="Calibri"/>
              </a:rPr>
              <a:t>→ </a:t>
            </a:r>
            <a:r>
              <a:rPr lang="pt-BR" sz="1600" b="1" dirty="0" smtClean="0">
                <a:solidFill>
                  <a:schemeClr val="tx2"/>
                </a:solidFill>
              </a:rPr>
              <a:t>CO2 </a:t>
            </a:r>
            <a:r>
              <a:rPr lang="pt-BR" sz="1600" b="1" dirty="0">
                <a:solidFill>
                  <a:schemeClr val="tx2"/>
                </a:solidFill>
              </a:rPr>
              <a:t>+ 2H2O</a:t>
            </a:r>
          </a:p>
          <a:p>
            <a:pPr lvl="0" algn="just"/>
            <a:r>
              <a:rPr lang="pt-BR" sz="1600" b="1" dirty="0">
                <a:solidFill>
                  <a:schemeClr val="tx2"/>
                </a:solidFill>
              </a:rPr>
              <a:t> C5H12 + 8O2  </a:t>
            </a:r>
            <a:r>
              <a:rPr lang="ru-RU" sz="1600" b="1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ru-RU" sz="1600" b="1" dirty="0">
                <a:solidFill>
                  <a:schemeClr val="tx2"/>
                </a:solidFill>
                <a:latin typeface="Calibri"/>
              </a:rPr>
              <a:t>→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pt-BR" sz="1600" b="1" dirty="0" smtClean="0">
                <a:solidFill>
                  <a:schemeClr val="tx2"/>
                </a:solidFill>
              </a:rPr>
              <a:t>5CO2 </a:t>
            </a:r>
            <a:r>
              <a:rPr lang="pt-BR" sz="1600" b="1" dirty="0">
                <a:solidFill>
                  <a:schemeClr val="tx2"/>
                </a:solidFill>
              </a:rPr>
              <a:t>+ 6H2O</a:t>
            </a:r>
            <a:endParaRPr lang="ru-RU" sz="1600" b="1" dirty="0">
              <a:solidFill>
                <a:schemeClr val="tx2"/>
              </a:solidFill>
            </a:endParaRPr>
          </a:p>
          <a:p>
            <a:pPr lvl="0" algn="just"/>
            <a:endParaRPr lang="ru-RU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033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46064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Применение:</a:t>
            </a:r>
            <a:endParaRPr lang="ru-RU" sz="36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7519" y="692696"/>
            <a:ext cx="7654841" cy="4464496"/>
          </a:xfrm>
        </p:spPr>
        <p:txBody>
          <a:bodyPr>
            <a:noAutofit/>
          </a:bodyPr>
          <a:lstStyle/>
          <a:p>
            <a:pPr lvl="0" algn="just"/>
            <a:endParaRPr lang="ru-RU" sz="1400" b="1" dirty="0">
              <a:solidFill>
                <a:schemeClr val="tx2"/>
              </a:solidFill>
            </a:endParaRPr>
          </a:p>
          <a:p>
            <a:pPr lvl="0" algn="just"/>
            <a:r>
              <a:rPr lang="ru-RU" sz="1400" b="1" dirty="0" smtClean="0">
                <a:solidFill>
                  <a:schemeClr val="tx2"/>
                </a:solidFill>
              </a:rPr>
              <a:t>Метан –основной компонент </a:t>
            </a:r>
            <a:r>
              <a:rPr lang="ru-RU" sz="1400" b="1" dirty="0">
                <a:solidFill>
                  <a:schemeClr val="tx2"/>
                </a:solidFill>
              </a:rPr>
              <a:t>природных и попутных </a:t>
            </a:r>
            <a:r>
              <a:rPr lang="ru-RU" sz="1400" b="1" dirty="0" smtClean="0">
                <a:solidFill>
                  <a:schemeClr val="tx2"/>
                </a:solidFill>
              </a:rPr>
              <a:t>газов, широко </a:t>
            </a:r>
            <a:r>
              <a:rPr lang="ru-RU" sz="1400" b="1" dirty="0">
                <a:solidFill>
                  <a:schemeClr val="tx2"/>
                </a:solidFill>
              </a:rPr>
              <a:t>используется в качестве промышленного и бытового газа. Перерабатывается в промышленности в ацетилен, газовую сажу, </a:t>
            </a:r>
            <a:r>
              <a:rPr lang="ru-RU" sz="1400" b="1" dirty="0" err="1">
                <a:solidFill>
                  <a:schemeClr val="tx2"/>
                </a:solidFill>
              </a:rPr>
              <a:t>фторо</a:t>
            </a:r>
            <a:r>
              <a:rPr lang="ru-RU" sz="1400" b="1" dirty="0">
                <a:solidFill>
                  <a:schemeClr val="tx2"/>
                </a:solidFill>
              </a:rPr>
              <a:t>- и хлоропроизводные.</a:t>
            </a:r>
          </a:p>
          <a:p>
            <a:pPr lvl="0" algn="just"/>
            <a:r>
              <a:rPr lang="ru-RU" sz="1400" b="1" dirty="0">
                <a:solidFill>
                  <a:schemeClr val="tx2"/>
                </a:solidFill>
              </a:rPr>
              <a:t> Низшие члены гомологического ряда используются для получения соответствующих непредельных соединений реакцией дегидрирования. Смесь пропана и бутана используется в качестве бытового топлива. Средние члены гомологического ряда применяются как растворители и моторные топлива. </a:t>
            </a:r>
          </a:p>
          <a:p>
            <a:pPr lvl="0" algn="just"/>
            <a:r>
              <a:rPr lang="ru-RU" sz="1400" b="1" dirty="0">
                <a:solidFill>
                  <a:schemeClr val="tx2"/>
                </a:solidFill>
              </a:rPr>
              <a:t> Большое промышленное значение имеет окисление высших предельных углеводородов — парафинов с числом углеродных атомов 20-25. Этим путем получают синтетические жирные кислоты с различной длиной цепи, которые используются для производства мыл, различных моющих средств, смазочных материалов, лаков и эмалей.</a:t>
            </a:r>
          </a:p>
          <a:p>
            <a:pPr lvl="0" algn="just"/>
            <a:r>
              <a:rPr lang="ru-RU" sz="1400" b="1" dirty="0">
                <a:solidFill>
                  <a:schemeClr val="tx2"/>
                </a:solidFill>
              </a:rPr>
              <a:t> Жидкие углеводороды используются как горючее (они входят в состав бензина и керосина). </a:t>
            </a:r>
            <a:endParaRPr lang="ru-RU" sz="1400" b="1" dirty="0" smtClean="0">
              <a:solidFill>
                <a:schemeClr val="tx2"/>
              </a:solidFill>
            </a:endParaRPr>
          </a:p>
          <a:p>
            <a:pPr lvl="0" algn="just"/>
            <a:r>
              <a:rPr lang="ru-RU" sz="1400" b="1" dirty="0" err="1" smtClean="0">
                <a:solidFill>
                  <a:schemeClr val="tx2"/>
                </a:solidFill>
              </a:rPr>
              <a:t>Алканы</a:t>
            </a:r>
            <a:r>
              <a:rPr lang="ru-RU" sz="1400" b="1" dirty="0" smtClean="0">
                <a:solidFill>
                  <a:schemeClr val="tx2"/>
                </a:solidFill>
              </a:rPr>
              <a:t> </a:t>
            </a:r>
            <a:r>
              <a:rPr lang="ru-RU" sz="1400" b="1" dirty="0">
                <a:solidFill>
                  <a:schemeClr val="tx2"/>
                </a:solidFill>
              </a:rPr>
              <a:t>широко используются в органическом синтезе</a:t>
            </a:r>
            <a:r>
              <a:rPr lang="ru-RU" sz="1400" b="1" dirty="0" smtClean="0">
                <a:solidFill>
                  <a:schemeClr val="tx2"/>
                </a:solidFill>
              </a:rPr>
              <a:t>.</a:t>
            </a:r>
          </a:p>
          <a:p>
            <a:pPr lvl="0" algn="just"/>
            <a:endParaRPr lang="ru-RU" sz="1400" b="1" dirty="0">
              <a:solidFill>
                <a:schemeClr val="tx2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7834">
            <a:off x="2542342" y="5328278"/>
            <a:ext cx="2143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376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2016223"/>
          </a:xfrm>
        </p:spPr>
        <p:txBody>
          <a:bodyPr>
            <a:noAutofit/>
          </a:bodyPr>
          <a:lstStyle/>
          <a:p>
            <a:pPr marL="0" indent="0" algn="ctr"/>
            <a:r>
              <a:rPr lang="ru-RU" sz="3200" b="1" dirty="0" err="1" smtClean="0">
                <a:solidFill>
                  <a:schemeClr val="tx2"/>
                </a:solidFill>
              </a:rPr>
              <a:t>Алканы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>
                <a:solidFill>
                  <a:schemeClr val="tx2"/>
                </a:solidFill>
              </a:rPr>
              <a:t>– </a:t>
            </a:r>
            <a:r>
              <a:rPr lang="ru-RU" sz="3200" b="1" dirty="0" smtClean="0">
                <a:solidFill>
                  <a:schemeClr val="tx2"/>
                </a:solidFill>
              </a:rPr>
              <a:t>предельные </a:t>
            </a:r>
            <a:r>
              <a:rPr lang="ru-RU" sz="3200" b="1" dirty="0">
                <a:solidFill>
                  <a:schemeClr val="tx2"/>
                </a:solidFill>
              </a:rPr>
              <a:t>углеводороды,  </a:t>
            </a:r>
            <a:r>
              <a:rPr lang="ru-RU" sz="3200" b="1" dirty="0" smtClean="0">
                <a:solidFill>
                  <a:schemeClr val="tx2"/>
                </a:solidFill>
              </a:rPr>
              <a:t>атомы углерода которых содержат одинарные связи 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276872"/>
            <a:ext cx="8784976" cy="3888432"/>
          </a:xfrm>
        </p:spPr>
        <p:txBody>
          <a:bodyPr>
            <a:noAutofit/>
          </a:bodyPr>
          <a:lstStyle/>
          <a:p>
            <a:endParaRPr lang="ru-RU" sz="3200" u="sng" dirty="0" smtClean="0">
              <a:solidFill>
                <a:schemeClr val="tx2"/>
              </a:solidFill>
            </a:endParaRPr>
          </a:p>
          <a:p>
            <a:pPr algn="ctr"/>
            <a:r>
              <a:rPr lang="ru-RU" sz="3200" b="1" u="sng" dirty="0" smtClean="0">
                <a:solidFill>
                  <a:schemeClr val="tx2"/>
                </a:solidFill>
              </a:rPr>
              <a:t>Общая </a:t>
            </a:r>
            <a:r>
              <a:rPr lang="ru-RU" sz="3200" b="1" u="sng" dirty="0">
                <a:solidFill>
                  <a:schemeClr val="tx2"/>
                </a:solidFill>
              </a:rPr>
              <a:t>формула: </a:t>
            </a:r>
          </a:p>
          <a:p>
            <a:pPr algn="ctr"/>
            <a:r>
              <a:rPr lang="en-US" sz="1800" b="1" dirty="0" err="1">
                <a:solidFill>
                  <a:schemeClr val="tx2"/>
                </a:solidFill>
              </a:rPr>
              <a:t>C</a:t>
            </a:r>
            <a:r>
              <a:rPr lang="en-US" sz="1800" b="1" baseline="-25000" dirty="0" err="1">
                <a:solidFill>
                  <a:schemeClr val="tx2"/>
                </a:solidFill>
              </a:rPr>
              <a:t>n</a:t>
            </a:r>
            <a:r>
              <a:rPr lang="en-US" sz="1800" b="1" dirty="0" err="1">
                <a:solidFill>
                  <a:schemeClr val="tx2"/>
                </a:solidFill>
              </a:rPr>
              <a:t>H</a:t>
            </a:r>
            <a:r>
              <a:rPr lang="ru-RU" sz="1800" b="1" baseline="-25000" dirty="0">
                <a:solidFill>
                  <a:schemeClr val="tx2"/>
                </a:solidFill>
              </a:rPr>
              <a:t>2</a:t>
            </a:r>
            <a:r>
              <a:rPr lang="en-US" sz="1800" b="1" baseline="-25000" dirty="0" smtClean="0">
                <a:solidFill>
                  <a:schemeClr val="tx2"/>
                </a:solidFill>
              </a:rPr>
              <a:t>n</a:t>
            </a:r>
            <a:r>
              <a:rPr lang="ru-RU" sz="1800" b="1" baseline="-25000" dirty="0" smtClean="0">
                <a:solidFill>
                  <a:schemeClr val="tx2"/>
                </a:solidFill>
              </a:rPr>
              <a:t>+2</a:t>
            </a:r>
            <a:r>
              <a:rPr lang="ru-RU" sz="1800" b="1" dirty="0" smtClean="0">
                <a:solidFill>
                  <a:schemeClr val="tx2"/>
                </a:solidFill>
              </a:rPr>
              <a:t>., </a:t>
            </a:r>
            <a:r>
              <a:rPr lang="ru-RU" sz="1800" b="1" dirty="0">
                <a:solidFill>
                  <a:schemeClr val="tx2"/>
                </a:solidFill>
              </a:rPr>
              <a:t>где </a:t>
            </a:r>
            <a:r>
              <a:rPr lang="en-US" sz="1800" b="1" dirty="0">
                <a:solidFill>
                  <a:schemeClr val="tx2"/>
                </a:solidFill>
              </a:rPr>
              <a:t>n</a:t>
            </a:r>
            <a:r>
              <a:rPr lang="ru-RU" sz="1800" b="1" dirty="0">
                <a:solidFill>
                  <a:schemeClr val="tx2"/>
                </a:solidFill>
              </a:rPr>
              <a:t> = </a:t>
            </a:r>
            <a:r>
              <a:rPr lang="ru-RU" sz="1800" b="1" dirty="0" smtClean="0">
                <a:solidFill>
                  <a:schemeClr val="tx2"/>
                </a:solidFill>
              </a:rPr>
              <a:t>1,2,3 </a:t>
            </a:r>
            <a:r>
              <a:rPr lang="ru-RU" sz="1800" b="1" dirty="0">
                <a:solidFill>
                  <a:schemeClr val="tx2"/>
                </a:solidFill>
              </a:rPr>
              <a:t>….</a:t>
            </a:r>
          </a:p>
          <a:p>
            <a:pPr algn="ctr"/>
            <a:endParaRPr lang="ru-RU" sz="1800" b="1" dirty="0"/>
          </a:p>
          <a:p>
            <a:pPr algn="ctr"/>
            <a:r>
              <a:rPr lang="ru-RU" sz="2400" b="1" u="sng" dirty="0">
                <a:solidFill>
                  <a:schemeClr val="tx2"/>
                </a:solidFill>
              </a:rPr>
              <a:t>Особенности строения:</a:t>
            </a:r>
          </a:p>
          <a:p>
            <a:pPr lvl="0" algn="ctr"/>
            <a:r>
              <a:rPr lang="ru-RU" sz="2400" b="1" dirty="0" smtClean="0">
                <a:solidFill>
                  <a:schemeClr val="tx2"/>
                </a:solidFill>
              </a:rPr>
              <a:t>- Незамкнутая </a:t>
            </a:r>
            <a:r>
              <a:rPr lang="ru-RU" sz="2400" b="1" dirty="0">
                <a:solidFill>
                  <a:schemeClr val="tx2"/>
                </a:solidFill>
              </a:rPr>
              <a:t>цепочка атомов углерода</a:t>
            </a:r>
          </a:p>
          <a:p>
            <a:pPr lvl="0" algn="ctr"/>
            <a:r>
              <a:rPr lang="ru-RU" sz="2400" b="1" dirty="0" smtClean="0">
                <a:solidFill>
                  <a:schemeClr val="tx2"/>
                </a:solidFill>
              </a:rPr>
              <a:t>- Все </a:t>
            </a:r>
            <a:r>
              <a:rPr lang="ru-RU" sz="2400" b="1" dirty="0">
                <a:solidFill>
                  <a:schemeClr val="tx2"/>
                </a:solidFill>
              </a:rPr>
              <a:t>связи С-С</a:t>
            </a:r>
          </a:p>
          <a:p>
            <a:endParaRPr lang="ru-RU" sz="28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7227"/>
            <a:ext cx="236186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89241"/>
            <a:ext cx="3203848" cy="126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025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00392" cy="648072"/>
          </a:xfrm>
        </p:spPr>
        <p:txBody>
          <a:bodyPr>
            <a:noAutofit/>
          </a:bodyPr>
          <a:lstStyle/>
          <a:p>
            <a:pPr marL="0" indent="0" algn="ctr"/>
            <a:r>
              <a:rPr lang="ru-RU" sz="3200" b="1" dirty="0"/>
              <a:t>Физические свойства </a:t>
            </a:r>
            <a:r>
              <a:rPr lang="ru-RU" sz="3200" b="1" dirty="0" err="1" smtClean="0"/>
              <a:t>алканов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7704856" cy="4680520"/>
          </a:xfrm>
        </p:spPr>
        <p:txBody>
          <a:bodyPr>
            <a:noAutofit/>
          </a:bodyPr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</a:rPr>
              <a:t>При обычных условиях</a:t>
            </a:r>
          </a:p>
          <a:p>
            <a:pPr lvl="0" algn="just"/>
            <a:r>
              <a:rPr lang="ru-RU" sz="2400" b="1" dirty="0" smtClean="0">
                <a:solidFill>
                  <a:schemeClr val="tx2"/>
                </a:solidFill>
              </a:rPr>
              <a:t>С</a:t>
            </a:r>
            <a:r>
              <a:rPr lang="ru-RU" sz="2400" b="1" baseline="-25000" dirty="0" smtClean="0">
                <a:solidFill>
                  <a:schemeClr val="tx2"/>
                </a:solidFill>
              </a:rPr>
              <a:t>1 </a:t>
            </a:r>
            <a:r>
              <a:rPr lang="ru-RU" sz="2400" b="1" dirty="0">
                <a:solidFill>
                  <a:schemeClr val="tx2"/>
                </a:solidFill>
              </a:rPr>
              <a:t>– С</a:t>
            </a:r>
            <a:r>
              <a:rPr lang="ru-RU" sz="2400" b="1" baseline="-25000" dirty="0">
                <a:solidFill>
                  <a:schemeClr val="tx2"/>
                </a:solidFill>
              </a:rPr>
              <a:t>4</a:t>
            </a:r>
            <a:r>
              <a:rPr lang="ru-RU" sz="2400" b="1" dirty="0">
                <a:solidFill>
                  <a:schemeClr val="tx2"/>
                </a:solidFill>
              </a:rPr>
              <a:t> – газы, 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lvl="0" algn="just"/>
            <a:r>
              <a:rPr lang="ru-RU" sz="2400" b="1" dirty="0" smtClean="0">
                <a:solidFill>
                  <a:schemeClr val="tx2"/>
                </a:solidFill>
              </a:rPr>
              <a:t>С</a:t>
            </a:r>
            <a:r>
              <a:rPr lang="ru-RU" sz="2400" b="1" baseline="-25000" dirty="0" smtClean="0">
                <a:solidFill>
                  <a:schemeClr val="tx2"/>
                </a:solidFill>
              </a:rPr>
              <a:t>5 </a:t>
            </a:r>
            <a:r>
              <a:rPr lang="ru-RU" sz="2400" b="1" dirty="0">
                <a:solidFill>
                  <a:schemeClr val="tx2"/>
                </a:solidFill>
              </a:rPr>
              <a:t>– </a:t>
            </a:r>
            <a:r>
              <a:rPr lang="ru-RU" sz="2400" b="1" dirty="0" smtClean="0">
                <a:solidFill>
                  <a:schemeClr val="tx2"/>
                </a:solidFill>
              </a:rPr>
              <a:t>С</a:t>
            </a:r>
            <a:r>
              <a:rPr lang="ru-RU" sz="2400" b="1" baseline="-25000" dirty="0" smtClean="0">
                <a:solidFill>
                  <a:schemeClr val="tx2"/>
                </a:solidFill>
              </a:rPr>
              <a:t>17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>
                <a:solidFill>
                  <a:schemeClr val="tx2"/>
                </a:solidFill>
              </a:rPr>
              <a:t>– жидкости, 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lvl="0" algn="just"/>
            <a:r>
              <a:rPr lang="ru-RU" sz="2400" b="1" dirty="0" smtClean="0">
                <a:solidFill>
                  <a:schemeClr val="tx2"/>
                </a:solidFill>
              </a:rPr>
              <a:t>С</a:t>
            </a:r>
            <a:r>
              <a:rPr lang="ru-RU" sz="2400" b="1" baseline="-25000" dirty="0" smtClean="0">
                <a:solidFill>
                  <a:schemeClr val="tx2"/>
                </a:solidFill>
              </a:rPr>
              <a:t>18 </a:t>
            </a:r>
            <a:r>
              <a:rPr lang="ru-RU" sz="2400" b="1" dirty="0">
                <a:solidFill>
                  <a:schemeClr val="tx2"/>
                </a:solidFill>
              </a:rPr>
              <a:t>– С</a:t>
            </a:r>
            <a:r>
              <a:rPr lang="ru-RU" sz="2400" b="1" baseline="-25000" dirty="0">
                <a:solidFill>
                  <a:schemeClr val="tx2"/>
                </a:solidFill>
              </a:rPr>
              <a:t>…… </a:t>
            </a:r>
            <a:r>
              <a:rPr lang="ru-RU" sz="2400" b="1" dirty="0">
                <a:solidFill>
                  <a:schemeClr val="tx2"/>
                </a:solidFill>
              </a:rPr>
              <a:t>- твердые вещества. 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lvl="0" algn="just"/>
            <a:r>
              <a:rPr lang="ru-RU" sz="1800" b="1" dirty="0" smtClean="0">
                <a:solidFill>
                  <a:schemeClr val="tx2"/>
                </a:solidFill>
              </a:rPr>
              <a:t>С </a:t>
            </a:r>
            <a:r>
              <a:rPr lang="ru-RU" sz="1800" b="1" dirty="0">
                <a:solidFill>
                  <a:schemeClr val="tx2"/>
                </a:solidFill>
              </a:rPr>
              <a:t>увеличением относительной молекулярной массы увеличивается температура кипения, плавления и плотность</a:t>
            </a:r>
            <a:r>
              <a:rPr lang="ru-RU" sz="1800" b="1" dirty="0" smtClean="0">
                <a:solidFill>
                  <a:schemeClr val="tx2"/>
                </a:solidFill>
              </a:rPr>
              <a:t>. Температура плавления и кипения понижается от менее разветвленных к более разветвленным. Газообразные </a:t>
            </a:r>
            <a:r>
              <a:rPr lang="ru-RU" sz="1800" b="1" dirty="0" err="1" smtClean="0">
                <a:solidFill>
                  <a:schemeClr val="tx2"/>
                </a:solidFill>
              </a:rPr>
              <a:t>алканы</a:t>
            </a:r>
            <a:r>
              <a:rPr lang="ru-RU" sz="1800" b="1" dirty="0" smtClean="0">
                <a:solidFill>
                  <a:schemeClr val="tx2"/>
                </a:solidFill>
              </a:rPr>
              <a:t> горят бесцветным или бледно-голубым пламенем с выделением большого количества тепла</a:t>
            </a:r>
            <a:endParaRPr lang="ru-RU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23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00392" cy="648072"/>
          </a:xfrm>
        </p:spPr>
        <p:txBody>
          <a:bodyPr>
            <a:noAutofit/>
          </a:bodyPr>
          <a:lstStyle/>
          <a:p>
            <a:pPr marL="0" indent="0" algn="ctr"/>
            <a:r>
              <a:rPr lang="ru-RU" sz="3200" b="1" dirty="0"/>
              <a:t>Физические свойства </a:t>
            </a:r>
            <a:r>
              <a:rPr lang="ru-RU" sz="3200" b="1" dirty="0" err="1" smtClean="0"/>
              <a:t>алканов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7704856" cy="4680520"/>
          </a:xfrm>
        </p:spPr>
        <p:txBody>
          <a:bodyPr>
            <a:noAutofit/>
          </a:bodyPr>
          <a:lstStyle/>
          <a:p>
            <a:pPr lvl="0" algn="ctr"/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28420"/>
            <a:ext cx="6265042" cy="582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3004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21125542">
            <a:off x="4297509" y="520984"/>
            <a:ext cx="3816424" cy="460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Радикалы</a:t>
            </a:r>
            <a:endParaRPr lang="ru-RU" sz="24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784976" cy="5400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9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276" t="23008" r="59952" b="-313"/>
          <a:stretch/>
        </p:blipFill>
        <p:spPr bwMode="auto">
          <a:xfrm>
            <a:off x="395536" y="1700808"/>
            <a:ext cx="3168352" cy="4824536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10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6183" t="26030" r="-4532" b="3077"/>
          <a:stretch/>
        </p:blipFill>
        <p:spPr bwMode="auto">
          <a:xfrm>
            <a:off x="4644008" y="1700808"/>
            <a:ext cx="3816424" cy="4824536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1" name="Заголовок 3"/>
          <p:cNvSpPr txBox="1">
            <a:spLocks/>
          </p:cNvSpPr>
          <p:nvPr/>
        </p:nvSpPr>
        <p:spPr>
          <a:xfrm rot="21125542">
            <a:off x="225168" y="803496"/>
            <a:ext cx="3816424" cy="4421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/>
              <a:t>Гомологический ряд </a:t>
            </a:r>
            <a:r>
              <a:rPr lang="ru-RU" sz="2400" b="1" dirty="0" err="1" smtClean="0"/>
              <a:t>алканов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9675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5400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Структурные формулы первых 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членов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Метан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Этан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—CH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Пропан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Бутан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Пентан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Гексан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Гептан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Октан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Нонан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3—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Декан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2—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—CH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6898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460648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Номенклатура </a:t>
            </a:r>
            <a:r>
              <a:rPr lang="ru-RU" sz="4000" b="1" dirty="0" err="1" smtClean="0"/>
              <a:t>алканов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784976" cy="4320480"/>
          </a:xfrm>
        </p:spPr>
        <p:txBody>
          <a:bodyPr>
            <a:noAutofit/>
          </a:bodyPr>
          <a:lstStyle/>
          <a:p>
            <a:pPr marL="342900" indent="-342900" algn="ctr">
              <a:buAutoNum type="arabicPeriod"/>
            </a:pPr>
            <a:r>
              <a:rPr lang="ru-RU" sz="1800" b="1" dirty="0" smtClean="0">
                <a:solidFill>
                  <a:schemeClr val="tx2"/>
                </a:solidFill>
              </a:rPr>
              <a:t>выбрать </a:t>
            </a:r>
            <a:r>
              <a:rPr lang="ru-RU" sz="1800" b="1" dirty="0">
                <a:solidFill>
                  <a:schemeClr val="tx2"/>
                </a:solidFill>
              </a:rPr>
              <a:t>самую длинную углеродную </a:t>
            </a:r>
            <a:r>
              <a:rPr lang="ru-RU" sz="1800" b="1" dirty="0" smtClean="0">
                <a:solidFill>
                  <a:schemeClr val="tx2"/>
                </a:solidFill>
              </a:rPr>
              <a:t>цепь</a:t>
            </a:r>
          </a:p>
          <a:p>
            <a:pPr marL="342900" indent="-342900" algn="ctr">
              <a:buAutoNum type="arabicPeriod"/>
            </a:pPr>
            <a:r>
              <a:rPr lang="ru-RU" sz="1800" b="1" dirty="0" smtClean="0">
                <a:solidFill>
                  <a:schemeClr val="tx2"/>
                </a:solidFill>
              </a:rPr>
              <a:t>Пронумеровать углероды </a:t>
            </a:r>
            <a:r>
              <a:rPr lang="ru-RU" sz="1800" b="1" dirty="0">
                <a:solidFill>
                  <a:schemeClr val="tx2"/>
                </a:solidFill>
              </a:rPr>
              <a:t>с того конца, где ближе расположен радикал </a:t>
            </a:r>
            <a:endParaRPr lang="ru-RU" sz="18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800" b="1" dirty="0" smtClean="0">
                <a:solidFill>
                  <a:schemeClr val="tx2"/>
                </a:solidFill>
              </a:rPr>
              <a:t>(радикал - одновалентная </a:t>
            </a:r>
            <a:r>
              <a:rPr lang="ru-RU" sz="1800" b="1" dirty="0">
                <a:solidFill>
                  <a:schemeClr val="tx2"/>
                </a:solidFill>
              </a:rPr>
              <a:t>частица, </a:t>
            </a:r>
            <a:r>
              <a:rPr lang="ru-RU" sz="1800" b="1" dirty="0" smtClean="0">
                <a:solidFill>
                  <a:schemeClr val="tx2"/>
                </a:solidFill>
              </a:rPr>
              <a:t>полученная при </a:t>
            </a:r>
            <a:r>
              <a:rPr lang="ru-RU" sz="1800" b="1" dirty="0">
                <a:solidFill>
                  <a:schemeClr val="tx2"/>
                </a:solidFill>
              </a:rPr>
              <a:t>отщеплении атома </a:t>
            </a:r>
            <a:r>
              <a:rPr lang="ru-RU" sz="1800" b="1" dirty="0" smtClean="0">
                <a:solidFill>
                  <a:schemeClr val="tx2"/>
                </a:solidFill>
              </a:rPr>
              <a:t>водорода от </a:t>
            </a:r>
            <a:r>
              <a:rPr lang="ru-RU" sz="1800" b="1" dirty="0">
                <a:solidFill>
                  <a:schemeClr val="tx2"/>
                </a:solidFill>
              </a:rPr>
              <a:t>молекулы </a:t>
            </a:r>
            <a:r>
              <a:rPr lang="ru-RU" sz="1800" b="1" dirty="0" err="1" smtClean="0">
                <a:solidFill>
                  <a:schemeClr val="tx2"/>
                </a:solidFill>
              </a:rPr>
              <a:t>алкана</a:t>
            </a:r>
            <a:r>
              <a:rPr lang="ru-RU" sz="1800" b="1" dirty="0" smtClean="0">
                <a:solidFill>
                  <a:schemeClr val="tx2"/>
                </a:solidFill>
              </a:rPr>
              <a:t>, название </a:t>
            </a:r>
            <a:r>
              <a:rPr lang="ru-RU" sz="1800" b="1" dirty="0">
                <a:solidFill>
                  <a:schemeClr val="tx2"/>
                </a:solidFill>
              </a:rPr>
              <a:t>радикала образуется от названия соответствующего </a:t>
            </a:r>
            <a:r>
              <a:rPr lang="ru-RU" sz="1800" b="1" dirty="0" err="1">
                <a:solidFill>
                  <a:schemeClr val="tx2"/>
                </a:solidFill>
              </a:rPr>
              <a:t>алкана</a:t>
            </a:r>
            <a:r>
              <a:rPr lang="ru-RU" sz="1800" b="1" dirty="0">
                <a:solidFill>
                  <a:schemeClr val="tx2"/>
                </a:solidFill>
              </a:rPr>
              <a:t> с заменой суффикса – ан на суффикс – ил)</a:t>
            </a:r>
            <a:endParaRPr lang="ru-RU" sz="18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800" b="1" dirty="0" smtClean="0">
                <a:solidFill>
                  <a:schemeClr val="tx2"/>
                </a:solidFill>
              </a:rPr>
              <a:t>3. назвать </a:t>
            </a:r>
            <a:r>
              <a:rPr lang="ru-RU" sz="1800" b="1" dirty="0">
                <a:solidFill>
                  <a:schemeClr val="tx2"/>
                </a:solidFill>
              </a:rPr>
              <a:t>радикал указав место расположения </a:t>
            </a:r>
            <a:r>
              <a:rPr lang="ru-RU" sz="1800" b="1" dirty="0" smtClean="0">
                <a:solidFill>
                  <a:schemeClr val="tx2"/>
                </a:solidFill>
              </a:rPr>
              <a:t>радикала</a:t>
            </a:r>
          </a:p>
          <a:p>
            <a:pPr algn="ctr"/>
            <a:r>
              <a:rPr lang="ru-RU" sz="1800" b="1" dirty="0" smtClean="0">
                <a:solidFill>
                  <a:schemeClr val="tx2"/>
                </a:solidFill>
              </a:rPr>
              <a:t>(если </a:t>
            </a:r>
            <a:r>
              <a:rPr lang="ru-RU" sz="1800" b="1" dirty="0">
                <a:solidFill>
                  <a:schemeClr val="tx2"/>
                </a:solidFill>
              </a:rPr>
              <a:t>группы повторяются, то перечисляют цифры, указывающие их положение, а число одинаковых групп указывают приставками </a:t>
            </a:r>
            <a:r>
              <a:rPr lang="ru-RU" sz="1800" b="1" dirty="0" err="1">
                <a:solidFill>
                  <a:schemeClr val="tx2"/>
                </a:solidFill>
              </a:rPr>
              <a:t>ди</a:t>
            </a:r>
            <a:r>
              <a:rPr lang="ru-RU" sz="1800" b="1" dirty="0">
                <a:solidFill>
                  <a:schemeClr val="tx2"/>
                </a:solidFill>
              </a:rPr>
              <a:t>-, три-, тетра-. Если группы неодинаковые, то их названия перечисляются в алфавитном </a:t>
            </a:r>
            <a:r>
              <a:rPr lang="ru-RU" sz="1800" b="1" dirty="0" smtClean="0">
                <a:solidFill>
                  <a:schemeClr val="tx2"/>
                </a:solidFill>
              </a:rPr>
              <a:t>порядке)</a:t>
            </a:r>
            <a:endParaRPr lang="ru-RU" sz="1800" b="1" dirty="0">
              <a:solidFill>
                <a:schemeClr val="tx2"/>
              </a:solidFill>
            </a:endParaRPr>
          </a:p>
          <a:p>
            <a:pPr algn="ctr"/>
            <a:r>
              <a:rPr lang="ru-RU" sz="1800" b="1" dirty="0" smtClean="0">
                <a:solidFill>
                  <a:schemeClr val="tx2"/>
                </a:solidFill>
              </a:rPr>
              <a:t>4. назвать </a:t>
            </a:r>
            <a:r>
              <a:rPr lang="ru-RU" sz="1800" b="1" dirty="0">
                <a:solidFill>
                  <a:schemeClr val="tx2"/>
                </a:solidFill>
              </a:rPr>
              <a:t>длинную углеродную </a:t>
            </a:r>
            <a:r>
              <a:rPr lang="ru-RU" sz="1800" b="1" smtClean="0">
                <a:solidFill>
                  <a:schemeClr val="tx2"/>
                </a:solidFill>
              </a:rPr>
              <a:t>цепь </a:t>
            </a:r>
            <a:endParaRPr lang="ru-RU" sz="18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59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460648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Номенклатура </a:t>
            </a:r>
            <a:r>
              <a:rPr lang="ru-RU" sz="4000" b="1" dirty="0" err="1" smtClean="0"/>
              <a:t>алканов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784976" cy="5184576"/>
          </a:xfrm>
        </p:spPr>
        <p:txBody>
          <a:bodyPr>
            <a:noAutofit/>
          </a:bodyPr>
          <a:lstStyle/>
          <a:p>
            <a:pPr algn="ctr"/>
            <a:endParaRPr lang="ru-RU" sz="1600" b="1" dirty="0" smtClean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272808" cy="545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440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4606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Изомерия </a:t>
            </a:r>
            <a:r>
              <a:rPr lang="ru-RU" sz="4000" b="1" dirty="0" err="1" smtClean="0"/>
              <a:t>алканов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5516" y="1196752"/>
            <a:ext cx="8784976" cy="5328592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Структурная изомерия </a:t>
            </a:r>
            <a:r>
              <a:rPr lang="ru-RU" sz="1800" b="1" dirty="0">
                <a:solidFill>
                  <a:schemeClr val="tx2"/>
                </a:solidFill>
              </a:rPr>
              <a:t>углеродного </a:t>
            </a:r>
            <a:r>
              <a:rPr lang="ru-RU" sz="1800" b="1" dirty="0" smtClean="0">
                <a:solidFill>
                  <a:schemeClr val="tx2"/>
                </a:solidFill>
              </a:rPr>
              <a:t>скелета - атомы </a:t>
            </a:r>
            <a:r>
              <a:rPr lang="ru-RU" sz="1800" b="1" dirty="0">
                <a:solidFill>
                  <a:schemeClr val="tx2"/>
                </a:solidFill>
              </a:rPr>
              <a:t>углерода </a:t>
            </a:r>
            <a:r>
              <a:rPr lang="ru-RU" sz="1800" b="1" dirty="0" err="1" smtClean="0">
                <a:solidFill>
                  <a:schemeClr val="tx2"/>
                </a:solidFill>
              </a:rPr>
              <a:t>алкана</a:t>
            </a:r>
            <a:r>
              <a:rPr lang="ru-RU" sz="1800" b="1" dirty="0" smtClean="0">
                <a:solidFill>
                  <a:schemeClr val="tx2"/>
                </a:solidFill>
              </a:rPr>
              <a:t> образовывают </a:t>
            </a:r>
            <a:r>
              <a:rPr lang="ru-RU" sz="1800" b="1" dirty="0">
                <a:solidFill>
                  <a:schemeClr val="tx2"/>
                </a:solidFill>
              </a:rPr>
              <a:t>цепи различного </a:t>
            </a:r>
            <a:r>
              <a:rPr lang="ru-RU" sz="1800" b="1" dirty="0" smtClean="0">
                <a:solidFill>
                  <a:schemeClr val="tx2"/>
                </a:solidFill>
              </a:rPr>
              <a:t>строения. </a:t>
            </a:r>
          </a:p>
          <a:p>
            <a:pPr algn="ctr"/>
            <a:r>
              <a:rPr lang="ru-RU" sz="1800" b="1" dirty="0" smtClean="0">
                <a:solidFill>
                  <a:schemeClr val="tx2"/>
                </a:solidFill>
              </a:rPr>
              <a:t>Первые три члена гомологического ряда </a:t>
            </a:r>
            <a:r>
              <a:rPr lang="ru-RU" sz="1800" b="1" dirty="0" err="1" smtClean="0">
                <a:solidFill>
                  <a:schemeClr val="tx2"/>
                </a:solidFill>
              </a:rPr>
              <a:t>алканов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ru-RU" sz="1800" b="1" dirty="0" smtClean="0">
                <a:solidFill>
                  <a:schemeClr val="tx2"/>
                </a:solidFill>
              </a:rPr>
              <a:t>изомеров не имеют. 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484784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80928"/>
            <a:ext cx="3744416" cy="4035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4572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322</TotalTime>
  <Words>1111</Words>
  <Application>Microsoft Office PowerPoint</Application>
  <PresentationFormat>Экран (4:3)</PresentationFormat>
  <Paragraphs>127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Winter</vt:lpstr>
      <vt:lpstr>Алканы</vt:lpstr>
      <vt:lpstr>Алканы – предельные углеводороды,  атомы углерода которых содержат одинарные связи </vt:lpstr>
      <vt:lpstr>Физические свойства алканов</vt:lpstr>
      <vt:lpstr>Физические свойства алканов</vt:lpstr>
      <vt:lpstr>Радикалы</vt:lpstr>
      <vt:lpstr>Слайд 6</vt:lpstr>
      <vt:lpstr>Номенклатура алканов</vt:lpstr>
      <vt:lpstr>Номенклатура алканов</vt:lpstr>
      <vt:lpstr>Изомерия алканов</vt:lpstr>
      <vt:lpstr>Изомерия алканов</vt:lpstr>
      <vt:lpstr>Изомерия алканов</vt:lpstr>
      <vt:lpstr>Получение алканов. Природный газ</vt:lpstr>
      <vt:lpstr>Способы получения алканов</vt:lpstr>
      <vt:lpstr>Химические свойства</vt:lpstr>
      <vt:lpstr>Химические свойства</vt:lpstr>
      <vt:lpstr>Химические свойства</vt:lpstr>
      <vt:lpstr>Применение: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Арены</dc:title>
  <dc:creator>Наташа</dc:creator>
  <cp:lastModifiedBy>Наташа</cp:lastModifiedBy>
  <cp:revision>63</cp:revision>
  <dcterms:created xsi:type="dcterms:W3CDTF">2012-10-20T11:49:19Z</dcterms:created>
  <dcterms:modified xsi:type="dcterms:W3CDTF">2022-11-27T11:36:24Z</dcterms:modified>
</cp:coreProperties>
</file>