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8" r:id="rId2"/>
    <p:sldId id="279" r:id="rId3"/>
    <p:sldId id="280" r:id="rId4"/>
    <p:sldId id="281" r:id="rId5"/>
    <p:sldId id="268" r:id="rId6"/>
    <p:sldId id="259" r:id="rId7"/>
    <p:sldId id="260" r:id="rId8"/>
    <p:sldId id="277" r:id="rId9"/>
    <p:sldId id="265" r:id="rId10"/>
    <p:sldId id="262" r:id="rId11"/>
    <p:sldId id="26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1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0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8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42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5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2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5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0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9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2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2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1.jpeg"/><Relationship Id="rId2" Type="http://schemas.openxmlformats.org/officeDocument/2006/relationships/slide" Target="slide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slide" Target="slide11.xml"/><Relationship Id="rId10" Type="http://schemas.openxmlformats.org/officeDocument/2006/relationships/image" Target="../media/image6.jpeg"/><Relationship Id="rId4" Type="http://schemas.openxmlformats.org/officeDocument/2006/relationships/slide" Target="slide12.xml"/><Relationship Id="rId9" Type="http://schemas.openxmlformats.org/officeDocument/2006/relationships/slide" Target="slide7.xml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01000" cy="1280890"/>
          </a:xfrm>
        </p:spPr>
        <p:txBody>
          <a:bodyPr/>
          <a:lstStyle/>
          <a:p>
            <a:pPr algn="ctr"/>
            <a:r>
              <a:rPr lang="ru-RU" dirty="0" smtClean="0"/>
              <a:t>Современный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3" cy="4354430"/>
          </a:xfrm>
        </p:spPr>
        <p:txBody>
          <a:bodyPr/>
          <a:lstStyle/>
          <a:p>
            <a:endParaRPr lang="ru-RU" sz="29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ru-RU" sz="29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тема: «Развитие </a:t>
            </a:r>
            <a:r>
              <a:rPr lang="ru-RU" sz="2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читательской грамотности на уроках физической культуры»</a:t>
            </a: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4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r">
              <a:buClr>
                <a:srgbClr val="A53010"/>
              </a:buClr>
              <a:buNone/>
            </a:pPr>
            <a:r>
              <a:rPr lang="ru-RU" sz="13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Учитель физической культуры</a:t>
            </a:r>
          </a:p>
          <a:p>
            <a:pPr marL="0" lvl="0" indent="0" algn="r">
              <a:buClr>
                <a:srgbClr val="A53010"/>
              </a:buClr>
              <a:buNone/>
            </a:pPr>
            <a:r>
              <a:rPr lang="ru-RU" sz="13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МБОУ «</a:t>
            </a:r>
            <a:r>
              <a:rPr lang="ru-RU" sz="1300" b="1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Большеуковская</a:t>
            </a:r>
            <a:r>
              <a:rPr lang="ru-RU" sz="13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СОШ»</a:t>
            </a:r>
          </a:p>
          <a:p>
            <a:pPr marL="0" lvl="0" indent="0" algn="r">
              <a:buClr>
                <a:srgbClr val="A53010"/>
              </a:buClr>
              <a:buNone/>
            </a:pPr>
            <a:r>
              <a:rPr lang="ru-RU" sz="13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высшей квалификационной категории</a:t>
            </a:r>
          </a:p>
          <a:p>
            <a:pPr marL="0" lvl="0" indent="0" algn="r">
              <a:buClr>
                <a:srgbClr val="A53010"/>
              </a:buClr>
              <a:buNone/>
            </a:pPr>
            <a:r>
              <a:rPr lang="ru-RU" sz="13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Таран Аркадий Анатольевич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6" y="73303"/>
            <a:ext cx="8543956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Читательская грамотность при моделировании урока физической культуры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2040" y="2052639"/>
            <a:ext cx="3667256" cy="111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17" y="980728"/>
            <a:ext cx="3674505" cy="11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246" y="3389145"/>
            <a:ext cx="4373746" cy="111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05" y="4578977"/>
            <a:ext cx="4464371" cy="14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9476" y="3413028"/>
            <a:ext cx="4477483" cy="13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sc02.alicdn.com/kf/HTB1Ziu2ayzxK1RkSnaVq6xn9VXab/229686704/HTB1Ziu2ayzxK1RkSnaVq6xn9VXab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29082"/>
            <a:ext cx="777248" cy="7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intersport.rs/blog/wp-content/uploads/sites/3/2018/11/shutterstock_441950164-1500x7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89897"/>
            <a:ext cx="2458155" cy="12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zabavnik.club/wp-content/uploads/zaryadka_dlya_detey_14_3113475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7" b="53431"/>
          <a:stretch/>
        </p:blipFill>
        <p:spPr bwMode="auto">
          <a:xfrm>
            <a:off x="395536" y="2147687"/>
            <a:ext cx="3362472" cy="10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tudfile.net/html/2706/1878/html_JUeFLhe9hk.tpvF/img-jYYLbD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4"/>
          <a:stretch/>
        </p:blipFill>
        <p:spPr bwMode="auto">
          <a:xfrm>
            <a:off x="4499992" y="5168342"/>
            <a:ext cx="4484144" cy="13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6514"/>
            <a:ext cx="8229600" cy="802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Формируем читательскую грамотность </a:t>
            </a:r>
            <a:br>
              <a:rPr lang="ru-RU" sz="2400" b="1" dirty="0" smtClean="0"/>
            </a:br>
            <a:r>
              <a:rPr lang="ru-RU" sz="2400" b="1" dirty="0" smtClean="0"/>
              <a:t>в проектной деятельности обучающихся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806" y="908720"/>
            <a:ext cx="7317511" cy="56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Картинки по запросу &quot;модель здорового образа жизн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71" y="908720"/>
            <a:ext cx="1644347" cy="1541575"/>
          </a:xfrm>
          <a:prstGeom prst="rect">
            <a:avLst/>
          </a:prstGeom>
          <a:noFill/>
        </p:spPr>
      </p:pic>
      <p:pic>
        <p:nvPicPr>
          <p:cNvPr id="5" name="Picture 2" descr="https://sc02.alicdn.com/kf/HTB1Ziu2ayzxK1RkSnaVq6xn9VXab/229686704/HTB1Ziu2ayzxK1RkSnaVq6xn9VXa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087"/>
            <a:ext cx="1070913" cy="10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195736" y="4581128"/>
            <a:ext cx="936104" cy="7200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2195736" y="4725144"/>
            <a:ext cx="1152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ФИЗИЧЕСКАЯ АКТИВНОСТЬ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6632"/>
            <a:ext cx="7274768" cy="2376264"/>
          </a:xfrm>
        </p:spPr>
        <p:txBody>
          <a:bodyPr>
            <a:normAutofit fontScale="90000"/>
          </a:bodyPr>
          <a:lstStyle/>
          <a:p>
            <a:pPr marL="342900" lvl="0" indent="450215" algn="just">
              <a:lnSpc>
                <a:spcPct val="107000"/>
              </a:lnSpc>
              <a:spcBef>
                <a:spcPts val="1000"/>
              </a:spcBef>
            </a:pPr>
            <a:r>
              <a:rPr lang="ru-RU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проведенного исследования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демонстрация низкого уровня читательской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обучающихся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тестовых упражнений в теоретических заданиях на уроках, олимпиадах и других видах соревнований.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2420888"/>
            <a:ext cx="7274767" cy="4437112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методики развития читательской грамотности обучающихся на уроке «Физическая культура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1.Провести анализ формированию читательской грамотности на уроках физической культуры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2.Разработать способы формирования читательской грамотности на уроках физической культуры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3.Выявить эффективность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способов формирования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читательской грамотности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6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Читательская грамотность – </a:t>
            </a:r>
            <a:br>
              <a:rPr lang="ru-RU" sz="2400" b="1" dirty="0" smtClean="0"/>
            </a:br>
            <a:r>
              <a:rPr lang="ru-RU" sz="2400" b="1" dirty="0" smtClean="0"/>
              <a:t>как интегративный компонент функциональной грамотности</a:t>
            </a:r>
            <a:endParaRPr lang="ru-RU" sz="2400" b="1" dirty="0"/>
          </a:p>
        </p:txBody>
      </p:sp>
      <p:pic>
        <p:nvPicPr>
          <p:cNvPr id="4" name="Объект 3" descr="https://ino.mgpu.ru/wp-content/uploads/2020/01/funkts-gramotnost-2Montazhnaya-oblast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97522"/>
            <a:ext cx="5112568" cy="5343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89199" cy="1280890"/>
          </a:xfrm>
        </p:spPr>
        <p:txBody>
          <a:bodyPr/>
          <a:lstStyle/>
          <a:p>
            <a:r>
              <a:rPr lang="ru-RU" b="1" dirty="0" smtClean="0"/>
              <a:t>Читательская грамотность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YS Text Fallback"/>
              </a:rPr>
              <a:t>Поиск смысла.</a:t>
            </a:r>
            <a:r>
              <a:rPr lang="ru-RU" sz="2200" dirty="0">
                <a:solidFill>
                  <a:srgbClr val="000000"/>
                </a:solidFill>
                <a:latin typeface="YS Text Fallback"/>
              </a:rPr>
              <a:t> Умение </a:t>
            </a:r>
            <a:r>
              <a:rPr lang="ru-RU" sz="2200" dirty="0" smtClean="0">
                <a:solidFill>
                  <a:srgbClr val="000000"/>
                </a:solidFill>
                <a:latin typeface="YS Text Fallback"/>
              </a:rPr>
              <a:t>определять тему </a:t>
            </a:r>
            <a:r>
              <a:rPr lang="ru-RU" sz="2200" dirty="0">
                <a:solidFill>
                  <a:srgbClr val="000000"/>
                </a:solidFill>
                <a:latin typeface="YS Text Fallback"/>
              </a:rPr>
              <a:t>и 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понимать </a:t>
            </a:r>
            <a:r>
              <a:rPr lang="ru-RU" sz="2200" dirty="0" smtClean="0">
                <a:solidFill>
                  <a:srgbClr val="000000"/>
                </a:solidFill>
                <a:latin typeface="YS Text Fallback"/>
              </a:rPr>
              <a:t>ключевую </a:t>
            </a:r>
            <a:r>
              <a:rPr lang="ru-RU" sz="2200" dirty="0">
                <a:solidFill>
                  <a:srgbClr val="000000"/>
                </a:solidFill>
                <a:latin typeface="YS Text Fallback"/>
              </a:rPr>
              <a:t>мысль, а также самостоятельно делать выводы из фактов, представленных в </a:t>
            </a:r>
            <a:r>
              <a:rPr lang="ru-RU" sz="2200" dirty="0" smtClean="0">
                <a:solidFill>
                  <a:srgbClr val="000000"/>
                </a:solidFill>
                <a:latin typeface="YS Text Fallback"/>
              </a:rPr>
              <a:t>тексте, 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при выполнении тестов, формировании понятий.</a:t>
            </a:r>
            <a:endParaRPr lang="ru-RU" sz="2200" dirty="0">
              <a:solidFill>
                <a:srgbClr val="FF0000"/>
              </a:solidFill>
              <a:latin typeface="YS Text Fallback"/>
            </a:endParaRPr>
          </a:p>
          <a:p>
            <a:r>
              <a:rPr lang="ru-RU" sz="2200" b="1" dirty="0">
                <a:solidFill>
                  <a:srgbClr val="000000"/>
                </a:solidFill>
                <a:latin typeface="YS Text Fallback"/>
              </a:rPr>
              <a:t>Анализ.</a:t>
            </a:r>
            <a:r>
              <a:rPr lang="ru-RU" sz="2200" dirty="0">
                <a:solidFill>
                  <a:srgbClr val="000000"/>
                </a:solidFill>
                <a:latin typeface="YS Text Fallback"/>
              </a:rPr>
              <a:t> Способность объяснять и обобщать информацию, формировать на основе текста собственные оценочные </a:t>
            </a:r>
            <a:r>
              <a:rPr lang="ru-RU" sz="2200" dirty="0" smtClean="0">
                <a:solidFill>
                  <a:srgbClr val="000000"/>
                </a:solidFill>
                <a:latin typeface="YS Text Fallback"/>
              </a:rPr>
              <a:t>суждения, 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при определении критериев двигательного действия. </a:t>
            </a:r>
            <a:endParaRPr lang="ru-RU" sz="2200" dirty="0">
              <a:solidFill>
                <a:srgbClr val="FF0000"/>
              </a:solidFill>
              <a:latin typeface="YS Text Fallback"/>
            </a:endParaRPr>
          </a:p>
          <a:p>
            <a:r>
              <a:rPr lang="ru-RU" sz="2200" b="1" dirty="0">
                <a:solidFill>
                  <a:srgbClr val="000000"/>
                </a:solidFill>
                <a:latin typeface="YS Text Fallback"/>
              </a:rPr>
              <a:t>Применение на практике.</a:t>
            </a:r>
            <a:r>
              <a:rPr lang="ru-RU" sz="2200" dirty="0">
                <a:solidFill>
                  <a:srgbClr val="000000"/>
                </a:solidFill>
                <a:latin typeface="YS Text Fallback"/>
              </a:rPr>
              <a:t> Информация из текста используется для решения всевозможных задач в разных сферах</a:t>
            </a:r>
            <a:r>
              <a:rPr lang="ru-RU" sz="2200" dirty="0" smtClean="0">
                <a:solidFill>
                  <a:srgbClr val="000000"/>
                </a:solidFill>
                <a:latin typeface="YS Text Fallback"/>
              </a:rPr>
              <a:t>. 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Перевод текстового задания в двигательное действие при освоении технических и тактических действий.</a:t>
            </a:r>
            <a:endParaRPr lang="ru-RU" sz="2200" dirty="0">
              <a:solidFill>
                <a:srgbClr val="FF0000"/>
              </a:solidFill>
              <a:latin typeface="YS Text Fallback"/>
            </a:endParaRPr>
          </a:p>
          <a:p>
            <a:r>
              <a:rPr lang="ru-RU" sz="2200" b="1" dirty="0" err="1">
                <a:solidFill>
                  <a:srgbClr val="000000"/>
                </a:solidFill>
                <a:latin typeface="YS Text Fallback"/>
              </a:rPr>
              <a:t>Мультифункциональность</a:t>
            </a:r>
            <a:r>
              <a:rPr lang="ru-RU" sz="2200" b="1" dirty="0">
                <a:solidFill>
                  <a:srgbClr val="000000"/>
                </a:solidFill>
                <a:latin typeface="YS Text Fallback"/>
              </a:rPr>
              <a:t>.</a:t>
            </a:r>
            <a:r>
              <a:rPr lang="ru-RU" sz="2200" dirty="0">
                <a:solidFill>
                  <a:srgbClr val="000000"/>
                </a:solidFill>
                <a:latin typeface="YS Text Fallback"/>
              </a:rPr>
              <a:t> Умение работать с иллюстрациями и получать из них информацию, чётко и ясно выражать мысли как устно, так и письменно, структурировать и разделять информацию и переформулировать её при необходимости, а также возможность работать с текстами из разных предметных </a:t>
            </a:r>
            <a:r>
              <a:rPr lang="ru-RU" sz="2200" dirty="0" smtClean="0">
                <a:solidFill>
                  <a:srgbClr val="000000"/>
                </a:solidFill>
                <a:latin typeface="YS Text Fallback"/>
              </a:rPr>
              <a:t>областей, 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при выполнении проектной деятельности по </a:t>
            </a:r>
            <a:r>
              <a:rPr lang="ru-RU" sz="2200" dirty="0" err="1" smtClean="0">
                <a:solidFill>
                  <a:srgbClr val="FF0000"/>
                </a:solidFill>
                <a:latin typeface="YS Text Fallback"/>
              </a:rPr>
              <a:t>здоровьесбережению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, моделировании урока </a:t>
            </a:r>
            <a:r>
              <a:rPr lang="ru-RU" sz="2200" dirty="0">
                <a:solidFill>
                  <a:srgbClr val="FF0000"/>
                </a:solidFill>
                <a:latin typeface="YS Text Fallback"/>
              </a:rPr>
              <a:t>физической </a:t>
            </a:r>
            <a:r>
              <a:rPr lang="ru-RU" sz="2200" dirty="0" smtClean="0">
                <a:solidFill>
                  <a:srgbClr val="FF0000"/>
                </a:solidFill>
                <a:latin typeface="YS Text Fallback"/>
              </a:rPr>
              <a:t>культуры, учебной игры, соревновательной деятельности.</a:t>
            </a:r>
            <a:endParaRPr lang="ru-RU" sz="2200" dirty="0">
              <a:solidFill>
                <a:srgbClr val="FF0000"/>
              </a:solidFill>
              <a:latin typeface="YS Text Fallbac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resh.edu.ru/uploads/lesson_extract/5171/20190724161254/OEBPS/objects/t_ptls_4_34_6/5c5c5ba28b141757fe1e692c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r="13616"/>
          <a:stretch/>
        </p:blipFill>
        <p:spPr bwMode="auto">
          <a:xfrm>
            <a:off x="504986" y="2936354"/>
            <a:ext cx="1618742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vcs.resh.edu.ru/uploads/lesson_extract/4123/20190715151102/OEBPS/objects/t_ptls_1_40_7/5c530c6d8b141757fe1e3642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0" b="21157"/>
          <a:stretch/>
        </p:blipFill>
        <p:spPr bwMode="auto">
          <a:xfrm>
            <a:off x="6271691" y="3212976"/>
            <a:ext cx="27718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4623" y="2852936"/>
            <a:ext cx="357155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формирования читательской грамотности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ages.careerbuilder.vn/content/talent_community/206268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2" y="585480"/>
            <a:ext cx="1763400" cy="17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ca9ac7f6642536acb0f511c42a9326a0-l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17717"/>
          <a:stretch/>
        </p:blipFill>
        <p:spPr bwMode="auto">
          <a:xfrm>
            <a:off x="2204330" y="852750"/>
            <a:ext cx="1791606" cy="14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6298" y="2185700"/>
            <a:ext cx="243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2. Осваиваем понятия по разделам программы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71934" y="2185119"/>
            <a:ext cx="243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dirty="0" smtClean="0"/>
              <a:t>Решаем тесты</a:t>
            </a:r>
          </a:p>
          <a:p>
            <a:pPr algn="ctr"/>
            <a:r>
              <a:rPr lang="ru-RU" sz="1400" b="1" dirty="0" smtClean="0"/>
              <a:t>по видам спорта</a:t>
            </a:r>
            <a:endParaRPr lang="ru-RU" sz="1400" b="1" dirty="0"/>
          </a:p>
        </p:txBody>
      </p:sp>
      <p:pic>
        <p:nvPicPr>
          <p:cNvPr id="1032" name="Picture 8" descr="https://im0-tub-ru.yandex.net/i?id=f1f000310866a24f53bf97eb3364162a-l&amp;n=1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t="8306" r="13281" b="14167"/>
          <a:stretch/>
        </p:blipFill>
        <p:spPr bwMode="auto">
          <a:xfrm>
            <a:off x="4674566" y="664612"/>
            <a:ext cx="1265207" cy="1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41095" y="2185700"/>
            <a:ext cx="227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</a:t>
            </a:r>
            <a:r>
              <a:rPr lang="ru-RU" sz="1400" b="1" dirty="0" smtClean="0"/>
              <a:t>. Знакомим </a:t>
            </a:r>
            <a:r>
              <a:rPr lang="ru-RU" sz="1400" b="1" dirty="0"/>
              <a:t>с техническими действиями</a:t>
            </a:r>
          </a:p>
        </p:txBody>
      </p:sp>
      <p:pic>
        <p:nvPicPr>
          <p:cNvPr id="1034" name="Picture 10" descr="https://mir-s3-cdn-cf.behance.net/project_modules/max_1200/c536cc28688485.55ccc6fc1a17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01906"/>
            <a:ext cx="1430950" cy="14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15908" y="2186280"/>
            <a:ext cx="243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</a:t>
            </a:r>
            <a:r>
              <a:rPr lang="ru-RU" sz="1400" b="1" dirty="0" smtClean="0"/>
              <a:t>. Определяем критерии </a:t>
            </a:r>
          </a:p>
          <a:p>
            <a:pPr algn="ctr"/>
            <a:r>
              <a:rPr lang="ru-RU" sz="1400" b="1" dirty="0" smtClean="0"/>
              <a:t>(</a:t>
            </a:r>
            <a:r>
              <a:rPr lang="ru-RU" sz="1400" b="1" dirty="0"/>
              <a:t>ведения мяча в баскетболе)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98" y="4129916"/>
            <a:ext cx="243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5</a:t>
            </a:r>
            <a:r>
              <a:rPr lang="ru-RU" sz="1400" b="1" dirty="0" smtClean="0"/>
              <a:t>. Совершенствуем </a:t>
            </a:r>
            <a:r>
              <a:rPr lang="ru-RU" sz="1400" b="1" dirty="0"/>
              <a:t>техническое действие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0192" y="4149080"/>
            <a:ext cx="27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6</a:t>
            </a:r>
            <a:r>
              <a:rPr lang="ru-RU" sz="1400" b="1" dirty="0" smtClean="0"/>
              <a:t>. Изучаем </a:t>
            </a:r>
            <a:r>
              <a:rPr lang="ru-RU" sz="1400" b="1" dirty="0"/>
              <a:t>тактическое </a:t>
            </a:r>
            <a:r>
              <a:rPr lang="ru-RU" sz="1400" b="1" dirty="0" smtClean="0"/>
              <a:t>действие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-203510" y="6237312"/>
            <a:ext cx="243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7. Моделируем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учебную игру</a:t>
            </a:r>
            <a:endParaRPr lang="ru-RU" sz="1400" b="1" dirty="0"/>
          </a:p>
        </p:txBody>
      </p:sp>
      <p:pic>
        <p:nvPicPr>
          <p:cNvPr id="1040" name="Picture 16" descr="https://i.pinimg.com/736x/15/aa/51/15aa51dd6eb5b3765c28fc2151ae16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1" y="4797152"/>
            <a:ext cx="1163567" cy="14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00274" y="6237312"/>
            <a:ext cx="258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8. Моделируем урок </a:t>
            </a:r>
            <a:r>
              <a:rPr lang="ru-RU" sz="1400" b="1" dirty="0"/>
              <a:t>физической </a:t>
            </a:r>
            <a:r>
              <a:rPr lang="ru-RU" sz="1400" b="1" dirty="0" smtClean="0"/>
              <a:t>культуры</a:t>
            </a:r>
            <a:endParaRPr lang="ru-RU" sz="1400" b="1" dirty="0"/>
          </a:p>
        </p:txBody>
      </p:sp>
      <p:pic>
        <p:nvPicPr>
          <p:cNvPr id="1044" name="Picture 20" descr="https://thumbs.dreamstime.com/b/%D1%83%D1%80%D0%BE%D0%BA-%D1%84%D0%B8%D0%B7%D0%BA%D1%83-%D1%8C%D1%82%D1%83%D1%80%D1%8B-%D0%BD%D0%B0-%D1%88%D0%BA%D0%BE-%D0%B5-%D1%81%D0%BE%D0%B2%D1%80%D0%B5%D0%BC%D0%B5%D0%BD%D0%BD%D0%BE%D0%B9-%D0%B8-%D1%8E%D1%81%D1%82%D1%80%D0%B0%D1%86%D0%B8%D0%B8-%D1%85%D0%B0%D1%80%D0%B0%D0%BA%D1%82%D0%B5%D1%80%D0%BE%D0%B2-%D1%8E-%D0%B5%D0%B9-98066480.jp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10772" r="7517" b="10477"/>
          <a:stretch/>
        </p:blipFill>
        <p:spPr bwMode="auto">
          <a:xfrm>
            <a:off x="1974733" y="4917559"/>
            <a:ext cx="2093211" cy="13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" y="0"/>
            <a:ext cx="9144000" cy="551084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–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читательской грамотности обучающихся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уроке «Физическая культура»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837" y="6165304"/>
            <a:ext cx="2520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9</a:t>
            </a:r>
            <a:r>
              <a:rPr lang="ru-RU" sz="1200" b="1" dirty="0" smtClean="0"/>
              <a:t>. Создаем проекты</a:t>
            </a:r>
          </a:p>
          <a:p>
            <a:pPr algn="ctr"/>
            <a:r>
              <a:rPr lang="ru-RU" sz="1400" b="1" dirty="0" smtClean="0"/>
              <a:t>по </a:t>
            </a:r>
            <a:r>
              <a:rPr lang="ru-RU" sz="1400" b="1" dirty="0" err="1"/>
              <a:t>здоровьесбережению</a:t>
            </a:r>
            <a:endParaRPr lang="ru-RU" sz="1400" b="1" dirty="0"/>
          </a:p>
        </p:txBody>
      </p:sp>
      <p:pic>
        <p:nvPicPr>
          <p:cNvPr id="1046" name="Picture 22" descr="http://ds33.detkin-club.ru/images/teachers/img_5326_5bea556ce8e70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2" y="4931358"/>
            <a:ext cx="1224130" cy="12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92807" y="6237312"/>
            <a:ext cx="284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10</a:t>
            </a:r>
            <a:r>
              <a:rPr lang="ru-RU" sz="1400" b="1" dirty="0" smtClean="0"/>
              <a:t>. Реализуем </a:t>
            </a:r>
            <a:r>
              <a:rPr lang="ru-RU" sz="1400" b="1" dirty="0"/>
              <a:t>на практике </a:t>
            </a:r>
            <a:r>
              <a:rPr lang="ru-RU" sz="1400" b="1" dirty="0" smtClean="0"/>
              <a:t>читательскую грамотность</a:t>
            </a:r>
            <a:endParaRPr lang="ru-RU" sz="1400" b="1" dirty="0"/>
          </a:p>
        </p:txBody>
      </p:sp>
      <p:pic>
        <p:nvPicPr>
          <p:cNvPr id="1048" name="Picture 24" descr="https://im0-tub-ru.yandex.net/i?id=49b35fe955c3568fed6b78e746c7134d-l&amp;n=1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5754" r="15361" b="15439"/>
          <a:stretch/>
        </p:blipFill>
        <p:spPr bwMode="auto">
          <a:xfrm>
            <a:off x="7055132" y="4815689"/>
            <a:ext cx="1204917" cy="14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00274" y="2555612"/>
            <a:ext cx="931631" cy="56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08445" y="4666347"/>
            <a:ext cx="607463" cy="34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36137" y="27089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136137" y="467230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28087" y="46531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39417" y="27089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4" idx="1"/>
          </p:cNvCxnSpPr>
          <p:nvPr/>
        </p:nvCxnSpPr>
        <p:spPr>
          <a:xfrm>
            <a:off x="2339752" y="3753036"/>
            <a:ext cx="244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70371" y="3789040"/>
            <a:ext cx="244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848252" y="4410690"/>
            <a:ext cx="814600" cy="53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070371" y="2574714"/>
            <a:ext cx="661940" cy="435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Повышаем уровень читательской грамотности, осваивая понятия по разделам программы </a:t>
            </a:r>
            <a:r>
              <a:rPr lang="ru-RU" sz="1600" dirty="0" smtClean="0"/>
              <a:t>(формируем глоссарий)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557" y="1484784"/>
            <a:ext cx="3898776" cy="36524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Баскетбол </a:t>
            </a:r>
          </a:p>
          <a:p>
            <a:r>
              <a:rPr lang="ru-RU" sz="2400" dirty="0" err="1" smtClean="0"/>
              <a:t>Дриблер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Ведение </a:t>
            </a:r>
          </a:p>
          <a:p>
            <a:r>
              <a:rPr lang="ru-RU" sz="2400" dirty="0" smtClean="0"/>
              <a:t>Передача</a:t>
            </a:r>
          </a:p>
          <a:p>
            <a:r>
              <a:rPr lang="ru-RU" sz="2400" dirty="0" smtClean="0"/>
              <a:t>Финт</a:t>
            </a:r>
          </a:p>
          <a:p>
            <a:r>
              <a:rPr lang="ru-RU" sz="2400" dirty="0" smtClean="0"/>
              <a:t>Штрафной бросок</a:t>
            </a:r>
          </a:p>
        </p:txBody>
      </p:sp>
      <p:pic>
        <p:nvPicPr>
          <p:cNvPr id="4" name="Picture 2" descr="https://sc02.alicdn.com/kf/HTB1Ziu2ayzxK1RkSnaVq6xn9VXab/229686704/HTB1Ziu2ayzxK1RkSnaVq6xn9VXa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087"/>
            <a:ext cx="1070913" cy="10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1472208"/>
            <a:ext cx="4042792" cy="3652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Бросок одной рукой от плеча с места</a:t>
            </a:r>
          </a:p>
          <a:p>
            <a:r>
              <a:rPr lang="ru-RU" dirty="0"/>
              <a:t>Бросок в прыжке</a:t>
            </a:r>
          </a:p>
          <a:p>
            <a:r>
              <a:rPr lang="ru-RU" dirty="0"/>
              <a:t>Центровой игрок</a:t>
            </a:r>
          </a:p>
          <a:p>
            <a:r>
              <a:rPr lang="ru-RU" dirty="0"/>
              <a:t>Защитник </a:t>
            </a:r>
          </a:p>
          <a:p>
            <a:r>
              <a:rPr lang="ru-RU" dirty="0"/>
              <a:t>Пробежка </a:t>
            </a:r>
          </a:p>
          <a:p>
            <a:r>
              <a:rPr lang="ru-RU" dirty="0"/>
              <a:t>Двойное ведение</a:t>
            </a:r>
          </a:p>
          <a:p>
            <a:r>
              <a:rPr lang="ru-RU" dirty="0"/>
              <a:t>Фол </a:t>
            </a:r>
          </a:p>
        </p:txBody>
      </p:sp>
      <p:pic>
        <p:nvPicPr>
          <p:cNvPr id="6" name="Picture 6" descr="https://im0-tub-ru.yandex.net/i?id=ca9ac7f6642536acb0f511c42a9326a0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17717"/>
          <a:stretch/>
        </p:blipFill>
        <p:spPr bwMode="auto">
          <a:xfrm>
            <a:off x="7236296" y="5433878"/>
            <a:ext cx="1791606" cy="14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081" y="204549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Формируем читательскую грамотность при освоении технических действий </a:t>
            </a:r>
            <a:br>
              <a:rPr lang="ru-RU" sz="2700" b="1" dirty="0" smtClean="0"/>
            </a:br>
            <a:r>
              <a:rPr lang="ru-RU" sz="1800" dirty="0" smtClean="0"/>
              <a:t>(на примере использования дидактических карточек</a:t>
            </a:r>
            <a:r>
              <a:rPr lang="ru-RU" sz="2000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85" y="1556792"/>
            <a:ext cx="8255937" cy="4347419"/>
          </a:xfrm>
          <a:prstGeom prst="rect">
            <a:avLst/>
          </a:prstGeom>
        </p:spPr>
      </p:pic>
      <p:pic>
        <p:nvPicPr>
          <p:cNvPr id="4" name="Picture 2" descr="https://sc02.alicdn.com/kf/HTB1Ziu2ayzxK1RkSnaVq6xn9VXab/229686704/HTB1Ziu2ayzxK1RkSnaVq6xn9VXa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087"/>
            <a:ext cx="1070913" cy="10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0-tub-ru.yandex.net/i?id=f1f000310866a24f53bf97eb3364162a-l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t="8306" r="13281" b="14167"/>
          <a:stretch/>
        </p:blipFill>
        <p:spPr bwMode="auto">
          <a:xfrm>
            <a:off x="7878793" y="5229200"/>
            <a:ext cx="1265207" cy="1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77" y="119950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Кувырок назад в упор, стоя ноги врозь</a:t>
            </a:r>
            <a:br>
              <a:rPr lang="ru-RU" sz="2700" b="1" dirty="0" smtClean="0"/>
            </a:br>
            <a:endParaRPr lang="ru-RU" b="1" dirty="0"/>
          </a:p>
        </p:txBody>
      </p:sp>
      <p:pic>
        <p:nvPicPr>
          <p:cNvPr id="4" name="Picture 2" descr="https://sc02.alicdn.com/kf/HTB1Ziu2ayzxK1RkSnaVq6xn9VXab/229686704/HTB1Ziu2ayzxK1RkSnaVq6xn9VXa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087"/>
            <a:ext cx="1070913" cy="10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0-tub-ru.yandex.net/i?id=f1f000310866a24f53bf97eb3364162a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t="8306" r="13281" b="14167"/>
          <a:stretch/>
        </p:blipFill>
        <p:spPr bwMode="auto">
          <a:xfrm>
            <a:off x="7878793" y="5229200"/>
            <a:ext cx="1265207" cy="1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85904"/>
            <a:ext cx="8583605" cy="55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17" y="116632"/>
            <a:ext cx="8229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Формируем читательскую грамотность </a:t>
            </a:r>
            <a:br>
              <a:rPr lang="ru-RU" sz="2400" b="1" dirty="0" smtClean="0"/>
            </a:br>
            <a:r>
              <a:rPr lang="ru-RU" sz="2400" b="1" dirty="0" smtClean="0"/>
              <a:t>при изучении тактических взаимодействий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052736"/>
            <a:ext cx="7344816" cy="46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sc02.alicdn.com/kf/HTB1Ziu2ayzxK1RkSnaVq6xn9VXab/229686704/HTB1Ziu2ayzxK1RkSnaVq6xn9VXa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087"/>
            <a:ext cx="1070913" cy="10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2540</TotalTime>
  <Words>212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YS Text Fallback</vt:lpstr>
      <vt:lpstr>Легкий дым</vt:lpstr>
      <vt:lpstr>Современный урок</vt:lpstr>
      <vt:lpstr>Методология проведенного исследования  Проблема: демонстрация низкого уровня читательской грамотности обучающихся при выполнении тестовых упражнений в теоретических заданиях на уроках, олимпиадах и других видах соревнований. </vt:lpstr>
      <vt:lpstr>Читательская грамотность –  как интегративный компонент функциональной грамотности</vt:lpstr>
      <vt:lpstr>Читательская грамотность</vt:lpstr>
      <vt:lpstr>Презентация PowerPoint</vt:lpstr>
      <vt:lpstr>Повышаем уровень читательской грамотности, осваивая понятия по разделам программы (формируем глоссарий) </vt:lpstr>
      <vt:lpstr>Формируем читательскую грамотность при освоении технических действий  (на примере использования дидактических карточек) </vt:lpstr>
      <vt:lpstr>Кувырок назад в упор, стоя ноги врозь </vt:lpstr>
      <vt:lpstr>Формируем читательскую грамотность  при изучении тактических взаимодействий </vt:lpstr>
      <vt:lpstr>Читательская грамотность при моделировании урока физической культуры  </vt:lpstr>
      <vt:lpstr>Формируем читательскую грамотность  в проектной деятельности обучающихся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тестов в гугле</dc:title>
  <dc:creator>Пользователь</dc:creator>
  <cp:lastModifiedBy>Таран</cp:lastModifiedBy>
  <cp:revision>75</cp:revision>
  <dcterms:created xsi:type="dcterms:W3CDTF">2020-03-25T03:03:39Z</dcterms:created>
  <dcterms:modified xsi:type="dcterms:W3CDTF">2022-11-11T06:49:21Z</dcterms:modified>
</cp:coreProperties>
</file>