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9" r:id="rId8"/>
    <p:sldId id="265" r:id="rId9"/>
    <p:sldId id="267" r:id="rId10"/>
    <p:sldId id="268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90" r:id="rId31"/>
    <p:sldId id="291" r:id="rId32"/>
    <p:sldId id="288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258" r:id="rId66"/>
    <p:sldId id="324" r:id="rId67"/>
    <p:sldId id="325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1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8641"/>
            <a:ext cx="4330824" cy="525658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Century" pitchFamily="18" charset="0"/>
              </a:rPr>
              <a:t>100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 лет со дня рождения 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легендарного конструктора-оружейника 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r>
              <a:rPr lang="ru-RU" sz="3600" b="1" cap="all" dirty="0">
                <a:solidFill>
                  <a:srgbClr val="FF0000"/>
                </a:solidFill>
                <a:latin typeface="Century" pitchFamily="18" charset="0"/>
              </a:rPr>
              <a:t>Михаила Тимофеевича Калашникова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  <a:p>
            <a:pPr algn="ctr"/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8" name="Рисунок 7" descr="65527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04664"/>
            <a:ext cx="3624244" cy="516283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АК-400</a:t>
            </a:r>
          </a:p>
        </p:txBody>
      </p:sp>
      <p:pic>
        <p:nvPicPr>
          <p:cNvPr id="4" name="Содержимое 3" descr="novaya_model_avtomata_ak400_2-624x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82936" cy="496855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РПК</a:t>
            </a:r>
          </a:p>
        </p:txBody>
      </p:sp>
      <p:pic>
        <p:nvPicPr>
          <p:cNvPr id="4" name="Содержимое 3" descr="9fc12d0d22167ef3616c22e90b3fba0cf3b8a26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1396"/>
            <a:ext cx="7992888" cy="433899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охотничий самозарядный карабин «Сайга»</a:t>
            </a:r>
          </a:p>
        </p:txBody>
      </p:sp>
      <p:pic>
        <p:nvPicPr>
          <p:cNvPr id="4" name="Содержимое 3" descr="sayga-samozaryadnoe-ruzhe-6316-e144724533782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05349"/>
            <a:ext cx="8229600" cy="371566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475" y="1124744"/>
            <a:ext cx="8926317" cy="501983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Герб Зимбабве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4" name="Содержимое 3" descr="11860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124744"/>
            <a:ext cx="6001267" cy="53344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Герб Мозамбика</a:t>
            </a:r>
            <a:endParaRPr lang="ru-RU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4" name="Содержимое 3" descr="11860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382908"/>
            <a:ext cx="4392488" cy="488054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Флаг Мозамбика</a:t>
            </a:r>
          </a:p>
        </p:txBody>
      </p:sp>
      <p:pic>
        <p:nvPicPr>
          <p:cNvPr id="4" name="Содержимое 3" descr="mz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40" y="1274742"/>
            <a:ext cx="7274860" cy="485142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Герб Восточного Тимора</a:t>
            </a:r>
            <a:endParaRPr lang="ru-RU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4" name="Содержимое 3" descr="118608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1342901"/>
            <a:ext cx="5184576" cy="518457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Герб Буркина-Фасо с 1984 по 1997 гг.</a:t>
            </a:r>
            <a:endParaRPr lang="ru-RU" sz="3600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4" name="Содержимое 3" descr="11860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09298"/>
            <a:ext cx="5112568" cy="477173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эмблема ливанской группировки "</a:t>
            </a:r>
            <a:r>
              <a:rPr lang="ru-RU" sz="3600" b="1" dirty="0" err="1">
                <a:solidFill>
                  <a:srgbClr val="FF0000"/>
                </a:solidFill>
                <a:latin typeface="Century" pitchFamily="18" charset="0"/>
              </a:rPr>
              <a:t>Хезболла</a:t>
            </a:r>
            <a:r>
              <a:rPr lang="ru-RU" sz="3600" b="1" dirty="0">
                <a:solidFill>
                  <a:srgbClr val="FF0000"/>
                </a:solidFill>
                <a:latin typeface="Century" pitchFamily="18" charset="0"/>
              </a:rPr>
              <a:t>" </a:t>
            </a:r>
          </a:p>
        </p:txBody>
      </p:sp>
      <p:pic>
        <p:nvPicPr>
          <p:cNvPr id="4" name="Содержимое 3" descr="d40c8a4abb9982f0d81ead6fa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1486918"/>
            <a:ext cx="6408712" cy="480653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249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pPr algn="l"/>
            <a:r>
              <a:rPr lang="ru-RU" sz="4800" dirty="0">
                <a:solidFill>
                  <a:srgbClr val="FF0000"/>
                </a:solidFill>
                <a:latin typeface="Century" pitchFamily="18" charset="0"/>
              </a:rPr>
              <a:t>Биография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9566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84984"/>
            <a:ext cx="8229600" cy="28803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" pitchFamily="18" charset="0"/>
              </a:rPr>
              <a:t>Памятник АК-47 на пограничной заставе «Налычево» на Камчатке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k47_egypt_mon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Century" pitchFamily="18" charset="0"/>
              </a:rPr>
              <a:t>Памятник АК-47 в Египте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6739_1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6446" y="0"/>
            <a:ext cx="920044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Century" pitchFamily="18" charset="0"/>
              </a:rPr>
              <a:t>КНДР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lash81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296"/>
            <a:ext cx="9144000" cy="6869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Century" pitchFamily="18" charset="0"/>
              </a:rPr>
              <a:t>Судан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9adefbe3324c25c5d764dfb6f3e30d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32656"/>
            <a:ext cx="9143999" cy="619268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435280" cy="2880320"/>
          </a:xfrm>
        </p:spPr>
        <p:txBody>
          <a:bodyPr>
            <a:normAutofit/>
          </a:bodyPr>
          <a:lstStyle/>
          <a:p>
            <a:pPr algn="l"/>
            <a:r>
              <a:rPr lang="ru-RU" sz="7200" dirty="0">
                <a:solidFill>
                  <a:schemeClr val="bg1"/>
                </a:solidFill>
                <a:latin typeface="Century" pitchFamily="18" charset="0"/>
              </a:rPr>
              <a:t>Викторина</a:t>
            </a:r>
          </a:p>
        </p:txBody>
      </p:sp>
      <p:pic>
        <p:nvPicPr>
          <p:cNvPr id="5" name="Рисунок 4" descr="CkYleU1k0PA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836712"/>
            <a:ext cx="345638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pPr lvl="0"/>
            <a:br>
              <a:rPr lang="ru-RU" b="1" dirty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1 тур</a:t>
            </a:r>
            <a:br>
              <a:rPr lang="ru-RU" b="1" dirty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i="1" dirty="0">
                <a:solidFill>
                  <a:schemeClr val="bg1"/>
                </a:solidFill>
                <a:latin typeface="Century" pitchFamily="18" charset="0"/>
              </a:rPr>
              <a:t>1. Где и когда родился                       М. Т. Калашников?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endParaRPr lang="ru-RU" b="1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4248472"/>
          </a:xfrm>
        </p:spPr>
        <p:txBody>
          <a:bodyPr/>
          <a:lstStyle/>
          <a:p>
            <a:pPr lvl="0"/>
            <a:r>
              <a:rPr lang="ru-RU" i="1" dirty="0">
                <a:solidFill>
                  <a:schemeClr val="bg1"/>
                </a:solidFill>
                <a:latin typeface="Century" pitchFamily="18" charset="0"/>
              </a:rPr>
              <a:t>2. Когда  и почему семья Калашниковых была вынуждена уехать из родного села?</a:t>
            </a:r>
            <a:br>
              <a:rPr lang="ru-RU" dirty="0">
                <a:latin typeface="Century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68093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4104456"/>
          </a:xfrm>
        </p:spPr>
        <p:txBody>
          <a:bodyPr/>
          <a:lstStyle/>
          <a:p>
            <a:pPr lvl="0"/>
            <a:r>
              <a:rPr lang="ru-RU" i="1" dirty="0">
                <a:solidFill>
                  <a:schemeClr val="bg1"/>
                </a:solidFill>
                <a:latin typeface="Century" pitchFamily="18" charset="0"/>
              </a:rPr>
              <a:t>3. Склонность к каким  предметам  проявлял Калашников- школьник?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9121"/>
            <a:ext cx="8229600" cy="7920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0"/>
          </a:xfrm>
        </p:spPr>
        <p:txBody>
          <a:bodyPr>
            <a:norm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2 тур</a:t>
            </a:r>
            <a:br>
              <a:rPr lang="ru-RU" b="1" dirty="0">
                <a:solidFill>
                  <a:srgbClr val="FF0000"/>
                </a:solidFill>
                <a:latin typeface="Century" pitchFamily="18" charset="0"/>
              </a:rPr>
            </a:br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1. </a:t>
            </a:r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Сколько классов закончил Михаил Тимофеевич?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endParaRPr lang="ru-RU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1521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Century" pitchFamily="18" charset="0"/>
              </a:rPr>
              <a:t>Село Курья Алтайский край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9235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браунинг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032448"/>
          </a:xfrm>
        </p:spPr>
        <p:txBody>
          <a:bodyPr>
            <a:normAutofit/>
          </a:bodyPr>
          <a:lstStyle/>
          <a:p>
            <a:pPr lvl="0"/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2. Где впервые проявил М.Т.Калашников свои изобретательские способности?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pPr lvl="0"/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3. Какой вид оружия был первым изобретением Калашникова?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пистолет-пулемёт </a:t>
            </a:r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7794866" cy="2088232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3 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4968552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  <a:latin typeface="Century" pitchFamily="18" charset="0"/>
              </a:rPr>
              <a:t>1. В 1947 году в СССР был объявлен конкурс на создание автомата. В том конкурсе все конструкторы принимали участие под псевдонимами, чтобы работы известных оружейников и молодых жюри оценивало беспристрастно.</a:t>
            </a:r>
          </a:p>
          <a:p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Какой псевдоним взял себе Калашников?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  <a:p>
            <a:pPr algn="ctr"/>
            <a:r>
              <a:rPr lang="ru-RU" dirty="0" err="1">
                <a:solidFill>
                  <a:srgbClr val="FFFF00"/>
                </a:solidFill>
                <a:latin typeface="Century" pitchFamily="18" charset="0"/>
              </a:rPr>
              <a:t>Михтим</a:t>
            </a:r>
            <a:endParaRPr lang="ru-RU" dirty="0">
              <a:solidFill>
                <a:srgbClr val="FFFF00"/>
              </a:solidFill>
              <a:latin typeface="Century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Century" pitchFamily="18" charset="0"/>
              </a:rPr>
              <a:t>Калаш</a:t>
            </a:r>
            <a:endParaRPr lang="ru-RU" dirty="0">
              <a:solidFill>
                <a:srgbClr val="FFFF00"/>
              </a:solidFill>
              <a:latin typeface="Century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 Оружейник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3456384"/>
          </a:xfrm>
        </p:spPr>
        <p:txBody>
          <a:bodyPr>
            <a:normAutofit/>
          </a:bodyPr>
          <a:lstStyle/>
          <a:p>
            <a:r>
              <a:rPr lang="ru-RU" sz="4800" b="1" dirty="0" err="1">
                <a:solidFill>
                  <a:schemeClr val="bg1"/>
                </a:solidFill>
                <a:latin typeface="Century" pitchFamily="18" charset="0"/>
              </a:rPr>
              <a:t>Михтим</a:t>
            </a:r>
            <a:r>
              <a:rPr lang="ru-RU" sz="4800" b="1" dirty="0">
                <a:solidFill>
                  <a:schemeClr val="bg1"/>
                </a:solidFill>
                <a:latin typeface="Century" pitchFamily="18" charset="0"/>
              </a:rPr>
              <a:t> – </a:t>
            </a:r>
            <a:br>
              <a:rPr lang="ru-RU" sz="4800" b="1" dirty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sz="4800" b="1" dirty="0">
                <a:solidFill>
                  <a:schemeClr val="bg1"/>
                </a:solidFill>
                <a:latin typeface="Century" pitchFamily="18" charset="0"/>
              </a:rPr>
              <a:t>Михаил Тимофеевич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2. Калашников – автор и разработчик известного во всём мире АК-47, известного во всём мире автомата.    АК – это сокращение от «автомат Калашникова».           </a:t>
            </a:r>
          </a:p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А что обозначает 47? 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калибр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 год разработки 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год выпуска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Century" pitchFamily="18" charset="0"/>
              </a:rPr>
              <a:t>Полное название АК-47 – «7,62 миллиметра автомат Калашникова образца 1947 года». 1947 – год разработки. Также его часто называют просто "</a:t>
            </a:r>
            <a:r>
              <a:rPr lang="ru-RU" sz="3100" dirty="0" err="1">
                <a:latin typeface="Century" pitchFamily="18" charset="0"/>
              </a:rPr>
              <a:t>Калаш</a:t>
            </a:r>
            <a:r>
              <a:rPr lang="ru-RU" sz="3100" dirty="0">
                <a:latin typeface="Century" pitchFamily="18" charset="0"/>
              </a:rPr>
              <a:t>".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51457107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56" y="2204864"/>
            <a:ext cx="7919510" cy="4454725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170586"/>
          </a:xfrm>
        </p:spPr>
        <p:txBody>
          <a:bodyPr>
            <a:normAutofit/>
          </a:bodyPr>
          <a:lstStyle/>
          <a:p>
            <a:pPr lvl="0"/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3. Что получил М.Т.Калашников за своё изобретение?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  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  <a:latin typeface="Century" pitchFamily="18" charset="0"/>
              </a:rPr>
              <a:t>    </a:t>
            </a:r>
            <a:r>
              <a:rPr lang="ru-RU" sz="2800" dirty="0">
                <a:solidFill>
                  <a:srgbClr val="FFFF00"/>
                </a:solidFill>
                <a:latin typeface="Century" pitchFamily="18" charset="0"/>
              </a:rPr>
              <a:t>Золотая медаль "Серп и Молот", </a:t>
            </a:r>
            <a:br>
              <a:rPr lang="ru-RU" sz="2800" dirty="0">
                <a:solidFill>
                  <a:srgbClr val="FFFF00"/>
                </a:solidFill>
                <a:latin typeface="Century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Century" pitchFamily="18" charset="0"/>
              </a:rPr>
              <a:t> Орден "За заслуги перед Отечеством" 2-й степени,</a:t>
            </a:r>
            <a:br>
              <a:rPr lang="ru-RU" sz="2800" dirty="0">
                <a:solidFill>
                  <a:srgbClr val="FFFF00"/>
                </a:solidFill>
                <a:latin typeface="Century" pitchFamily="18" charset="0"/>
              </a:rPr>
            </a:br>
            <a:r>
              <a:rPr lang="ru-RU" sz="2800" dirty="0">
                <a:solidFill>
                  <a:srgbClr val="FFFF00"/>
                </a:solidFill>
                <a:latin typeface="Century" pitchFamily="18" charset="0"/>
              </a:rPr>
              <a:t> Сталинская премия первой степени                          </a:t>
            </a:r>
            <a:br>
              <a:rPr lang="ru-RU" sz="3100" dirty="0">
                <a:solidFill>
                  <a:srgbClr val="FFFF00"/>
                </a:solidFill>
              </a:rPr>
            </a:br>
            <a:endParaRPr lang="ru-RU" sz="31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Старшему сержанту М.Т.Калашникову в 1949 г. была присуждена </a:t>
            </a:r>
            <a:r>
              <a:rPr lang="ru-RU" b="1" dirty="0">
                <a:solidFill>
                  <a:schemeClr val="bg1"/>
                </a:solidFill>
                <a:latin typeface="Century" pitchFamily="18" charset="0"/>
              </a:rPr>
              <a:t>Сталинская премия первой степени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459885317814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5222"/>
            <a:ext cx="9144000" cy="6863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09120"/>
            <a:ext cx="8229600" cy="1872208"/>
          </a:xfrm>
        </p:spPr>
        <p:txBody>
          <a:bodyPr/>
          <a:lstStyle/>
          <a:p>
            <a:r>
              <a:rPr lang="ru-RU" i="1" dirty="0">
                <a:solidFill>
                  <a:schemeClr val="bg1"/>
                </a:solidFill>
                <a:latin typeface="Century" pitchFamily="18" charset="0"/>
              </a:rPr>
              <a:t>«Я первый пожму руку тому, кто сделает автомат лучше»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4 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/>
          <a:lstStyle/>
          <a:p>
            <a:pPr lvl="0"/>
            <a:r>
              <a:rPr lang="ru-RU" sz="2800" dirty="0">
                <a:solidFill>
                  <a:schemeClr val="bg1"/>
                </a:solidFill>
                <a:latin typeface="Century" pitchFamily="18" charset="0"/>
              </a:rPr>
              <a:t>1. В советское время </a:t>
            </a:r>
            <a:r>
              <a:rPr lang="ru-RU" sz="2800" b="1" dirty="0">
                <a:solidFill>
                  <a:schemeClr val="bg1"/>
                </a:solidFill>
                <a:latin typeface="Century" pitchFamily="18" charset="0"/>
              </a:rPr>
              <a:t>умение разбирать и собирать автомат Калашникова</a:t>
            </a:r>
            <a:r>
              <a:rPr lang="ru-RU" sz="2800" dirty="0">
                <a:solidFill>
                  <a:schemeClr val="bg1"/>
                </a:solidFill>
                <a:latin typeface="Century" pitchFamily="18" charset="0"/>
              </a:rPr>
              <a:t> входило в </a:t>
            </a:r>
            <a:r>
              <a:rPr lang="ru-RU" sz="2800" b="1" dirty="0">
                <a:solidFill>
                  <a:schemeClr val="bg1"/>
                </a:solidFill>
                <a:latin typeface="Century" pitchFamily="18" charset="0"/>
              </a:rPr>
              <a:t>минимум знаний</a:t>
            </a:r>
            <a:r>
              <a:rPr lang="ru-RU" sz="2800" dirty="0">
                <a:solidFill>
                  <a:schemeClr val="bg1"/>
                </a:solidFill>
                <a:latin typeface="Century" pitchFamily="18" charset="0"/>
              </a:rPr>
              <a:t>, получаемых на </a:t>
            </a:r>
            <a:r>
              <a:rPr lang="ru-RU" sz="2800" b="1" dirty="0">
                <a:solidFill>
                  <a:schemeClr val="bg1"/>
                </a:solidFill>
                <a:latin typeface="Century" pitchFamily="18" charset="0"/>
              </a:rPr>
              <a:t>уроках начальной военной подготовки</a:t>
            </a:r>
            <a:r>
              <a:rPr lang="ru-RU" sz="2800" dirty="0">
                <a:solidFill>
                  <a:schemeClr val="bg1"/>
                </a:solidFill>
                <a:latin typeface="Century" pitchFamily="18" charset="0"/>
              </a:rPr>
              <a:t>.                                                                                                                     </a:t>
            </a:r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За сколько секунд школьник должен был разобрать и собрать макет АК, чтобы получить «5»?          </a:t>
            </a:r>
            <a:r>
              <a:rPr lang="ru-RU" b="1" i="1" dirty="0">
                <a:latin typeface="Century" pitchFamily="18" charset="0"/>
              </a:rPr>
              <a:t>    </a:t>
            </a:r>
          </a:p>
          <a:p>
            <a:pPr lvl="0" algn="ctr"/>
            <a:r>
              <a:rPr lang="ru-RU" b="1" i="1" dirty="0">
                <a:solidFill>
                  <a:srgbClr val="FFFF00"/>
                </a:solidFill>
                <a:latin typeface="Century" pitchFamily="18" charset="0"/>
              </a:rPr>
              <a:t>   </a:t>
            </a:r>
            <a:r>
              <a:rPr lang="ru-RU" i="1" dirty="0">
                <a:solidFill>
                  <a:srgbClr val="FFFF00"/>
                </a:solidFill>
                <a:latin typeface="Century" pitchFamily="18" charset="0"/>
              </a:rPr>
              <a:t>18 / 30</a:t>
            </a:r>
          </a:p>
          <a:p>
            <a:pPr lvl="0" algn="ctr"/>
            <a:r>
              <a:rPr lang="ru-RU" i="1" dirty="0">
                <a:solidFill>
                  <a:srgbClr val="FFFF00"/>
                </a:solidFill>
                <a:latin typeface="Century" pitchFamily="18" charset="0"/>
              </a:rPr>
              <a:t> 15 / 25 </a:t>
            </a:r>
          </a:p>
          <a:p>
            <a:pPr lvl="0" algn="ctr"/>
            <a:r>
              <a:rPr lang="ru-RU" i="1" dirty="0">
                <a:solidFill>
                  <a:srgbClr val="FFFF00"/>
                </a:solidFill>
                <a:latin typeface="Century" pitchFamily="18" charset="0"/>
              </a:rPr>
              <a:t>35 / 50</a:t>
            </a:r>
            <a:endParaRPr lang="ru-RU" dirty="0">
              <a:solidFill>
                <a:srgbClr val="FFFF00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Нормативы оценки неполной разборки и сборки макета массогабаритного автомата Калашникова: 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Оценка время, с, разборка / сборка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"Отлично"                       18 / 30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"Хорошо"                         20 / 35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"Удовлетворительно"    25 / 40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lvl="0"/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2. Сколько выстрелов в минуту производит АК?</a:t>
            </a:r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       </a:t>
            </a:r>
          </a:p>
          <a:p>
            <a:pPr lvl="0"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 300</a:t>
            </a:r>
          </a:p>
          <a:p>
            <a:pPr lvl="0"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 600 </a:t>
            </a:r>
          </a:p>
          <a:p>
            <a:pPr lvl="0"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1000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3. Дальность</a:t>
            </a:r>
            <a:r>
              <a:rPr lang="ru-RU" b="1" dirty="0">
                <a:solidFill>
                  <a:schemeClr val="bg1"/>
                </a:solidFill>
                <a:latin typeface="Century" pitchFamily="18" charset="0"/>
              </a:rPr>
              <a:t>, </a:t>
            </a:r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до которой сохраняется убойное действие пули</a:t>
            </a:r>
            <a:r>
              <a:rPr lang="ru-RU" b="1" dirty="0">
                <a:solidFill>
                  <a:schemeClr val="bg1"/>
                </a:solidFill>
                <a:latin typeface="Century" pitchFamily="18" charset="0"/>
              </a:rPr>
              <a:t>?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 650м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 1350 м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 2550м</a:t>
            </a:r>
            <a:endParaRPr lang="ru-RU" dirty="0">
              <a:solidFill>
                <a:srgbClr val="FFFF00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5 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sz="3600" b="1" i="1" dirty="0">
                <a:solidFill>
                  <a:schemeClr val="bg1"/>
                </a:solidFill>
                <a:latin typeface="Century" pitchFamily="18" charset="0"/>
              </a:rPr>
              <a:t>1. Назовите главные качества автомата,  по словам самого конструктора.</a:t>
            </a:r>
            <a:endParaRPr lang="ru-RU" sz="3600" dirty="0">
              <a:solidFill>
                <a:schemeClr val="bg1"/>
              </a:solidFill>
              <a:latin typeface="Century" pitchFamily="18" charset="0"/>
            </a:endParaRP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простота и надёжность, 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цена и качество, </a:t>
            </a:r>
          </a:p>
          <a:p>
            <a:pPr algn="ctr"/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удобство и дизайн</a:t>
            </a:r>
          </a:p>
          <a:p>
            <a:endParaRPr lang="ru-RU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По словам самого конструктора, главными качествами его оружия являются </a:t>
            </a:r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"простота и надежность". </a:t>
            </a:r>
          </a:p>
          <a:p>
            <a:r>
              <a:rPr lang="ru-RU" i="1" dirty="0">
                <a:solidFill>
                  <a:schemeClr val="bg1"/>
                </a:solidFill>
                <a:latin typeface="Century" pitchFamily="18" charset="0"/>
              </a:rPr>
              <a:t>"Я создавал автомат, будучи сержантом, и постоянно помнил, что солдат академий не заканчивал", </a:t>
            </a:r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- говорил сам Калашников.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lvl="0"/>
            <a:r>
              <a:rPr lang="ru-RU" sz="3600" b="1" i="1" dirty="0">
                <a:solidFill>
                  <a:schemeClr val="bg1"/>
                </a:solidFill>
                <a:latin typeface="Century" pitchFamily="18" charset="0"/>
              </a:rPr>
              <a:t>2. На каком ижевском заводе была выпущена первая партия АК-47?</a:t>
            </a:r>
          </a:p>
          <a:p>
            <a:pPr lvl="0">
              <a:buNone/>
            </a:pPr>
            <a:endParaRPr lang="ru-RU" sz="3600" dirty="0">
              <a:solidFill>
                <a:schemeClr val="bg1"/>
              </a:solidFill>
              <a:latin typeface="Century" pitchFamily="18" charset="0"/>
            </a:endParaRPr>
          </a:p>
          <a:p>
            <a:r>
              <a:rPr lang="ru-RU" dirty="0" err="1">
                <a:solidFill>
                  <a:srgbClr val="FFFF00"/>
                </a:solidFill>
                <a:latin typeface="Century" pitchFamily="18" charset="0"/>
              </a:rPr>
              <a:t>Ижмаш</a:t>
            </a:r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,</a:t>
            </a:r>
          </a:p>
          <a:p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 Ижевский механический завод,</a:t>
            </a:r>
          </a:p>
          <a:p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Ижевский </a:t>
            </a:r>
            <a:r>
              <a:rPr lang="ru-RU" dirty="0" err="1">
                <a:solidFill>
                  <a:srgbClr val="FFFF00"/>
                </a:solidFill>
                <a:latin typeface="Century" pitchFamily="18" charset="0"/>
              </a:rPr>
              <a:t>мотозавод</a:t>
            </a:r>
            <a:endParaRPr lang="ru-RU" dirty="0">
              <a:solidFill>
                <a:srgbClr val="FFFF00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07342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Работу над своим легендарным автоматом Калашников начал на </a:t>
            </a:r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Ижевском </a:t>
            </a:r>
            <a:r>
              <a:rPr lang="ru-RU" b="1" dirty="0" err="1">
                <a:solidFill>
                  <a:srgbClr val="FFFF00"/>
                </a:solidFill>
                <a:latin typeface="Century" pitchFamily="18" charset="0"/>
              </a:rPr>
              <a:t>мотозаводе</a:t>
            </a:r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. </a:t>
            </a:r>
          </a:p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В 1948 году здесь была разработана техническая документация и выпущена первая опытная партия АК-47.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До конца дней Калашников был полон сил и энергии, но много лет у него были проблемы со слухом. </a:t>
            </a:r>
          </a:p>
          <a:p>
            <a:pPr lvl="0"/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Какова их причина?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  <a:p>
            <a:pPr>
              <a:buNone/>
            </a:pPr>
            <a:r>
              <a:rPr lang="ru-RU" dirty="0">
                <a:latin typeface="Century" pitchFamily="18" charset="0"/>
              </a:rPr>
              <a:t> </a:t>
            </a:r>
          </a:p>
          <a:p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возрастное заболевание, </a:t>
            </a:r>
          </a:p>
          <a:p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частое посещение тира и полигонных стрельб, </a:t>
            </a:r>
          </a:p>
          <a:p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последствие ранения на войне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Калашников из-за частого посещения тира и полигонных стрельб получил нарушение слуха, восстановить который не удалось впоследствии даже с помощью современной медицины.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9252" cy="5805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68960"/>
            <a:ext cx="8784976" cy="3528392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Century" pitchFamily="18" charset="0"/>
              </a:rPr>
              <a:t>«Я, наверное, конструировал бы технику, облегчающую тяжелый крестьянский труд. Отечественная война повернула меня в другую сторону. Немцы виноваты, что я стал военным конструктором»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05e4554702d86c08395ebbd10b2b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9076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2736304"/>
          </a:xfrm>
        </p:spPr>
        <p:txBody>
          <a:bodyPr>
            <a:normAutofit fontScale="90000"/>
          </a:bodyPr>
          <a:lstStyle/>
          <a:p>
            <a:pPr lvl="0"/>
            <a:r>
              <a:rPr lang="ru-RU" b="1" i="1" dirty="0">
                <a:solidFill>
                  <a:srgbClr val="FF0000"/>
                </a:solidFill>
                <a:latin typeface="Century" pitchFamily="18" charset="0"/>
              </a:rPr>
              <a:t>1.</a:t>
            </a:r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 Какой российский баскетболист, играя в NBA за "Юту Джаз" получил прозвище </a:t>
            </a:r>
            <a:r>
              <a:rPr lang="ru-RU" b="1" i="1" dirty="0">
                <a:solidFill>
                  <a:srgbClr val="FF0000"/>
                </a:solidFill>
                <a:latin typeface="Century" pitchFamily="18" charset="0"/>
              </a:rPr>
              <a:t>"АК-47"</a:t>
            </a:r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?</a:t>
            </a:r>
            <a:br>
              <a:rPr lang="ru-RU" dirty="0">
                <a:solidFill>
                  <a:schemeClr val="bg1"/>
                </a:solidFill>
                <a:latin typeface="Century" pitchFamily="18" charset="0"/>
              </a:rPr>
            </a:br>
            <a:endParaRPr lang="ru-RU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05e4554702d86c08395ebbd10b2b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33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6992"/>
            <a:ext cx="8229600" cy="194421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Андрей Кириленко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Century" pitchFamily="18" charset="0"/>
              </a:rPr>
              <a:t>2. Кому принадлежал этот АК?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5" name="Рисунок 4" descr="20260142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5112568" cy="3834426"/>
          </a:xfrm>
          <a:prstGeom prst="rect">
            <a:avLst/>
          </a:prstGeom>
        </p:spPr>
      </p:pic>
      <p:pic>
        <p:nvPicPr>
          <p:cNvPr id="7" name="Содержимое 6" descr="826439_17258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3094496"/>
            <a:ext cx="5220072" cy="3763504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olotoy-AK47-Saddama-Huseyna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2936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FF00"/>
                </a:solidFill>
                <a:latin typeface="Century" pitchFamily="18" charset="0"/>
              </a:rPr>
              <a:t>У бывшего президента Ирака Саддама Хусейна был позолоченный АК измененной конструкции.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k47_egypt_mon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351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164288" cy="5517232"/>
          </a:xfrm>
        </p:spPr>
        <p:txBody>
          <a:bodyPr>
            <a:normAutofit/>
          </a:bodyPr>
          <a:lstStyle/>
          <a:p>
            <a:pPr lvl="0" fontAlgn="base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3. Назовите страну, где в честь этого оружия возведен памятник.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k47_egypt_monu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8829" y="0"/>
            <a:ext cx="918282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408712" cy="351440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В Египте, на берегу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Синайского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entury" pitchFamily="18" charset="0"/>
              </a:rPr>
              <a:t> полуострова, установлен памятник автомату Калашникова.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7 тур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lvl="0"/>
            <a:r>
              <a:rPr lang="ru-RU" sz="2800" b="1" i="1" dirty="0">
                <a:latin typeface="Century" pitchFamily="18" charset="0"/>
              </a:rPr>
              <a:t>1. Назовите страны на гербах, которых изображён автомат Калашникова.</a:t>
            </a:r>
            <a:endParaRPr lang="ru-RU" sz="2800" dirty="0">
              <a:latin typeface="Century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118608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573016"/>
            <a:ext cx="2715210" cy="3016900"/>
          </a:xfrm>
          <a:prstGeom prst="rect">
            <a:avLst/>
          </a:prstGeom>
        </p:spPr>
      </p:pic>
      <p:pic>
        <p:nvPicPr>
          <p:cNvPr id="6" name="Рисунок 5" descr="11860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977680"/>
            <a:ext cx="2880320" cy="2880320"/>
          </a:xfrm>
          <a:prstGeom prst="rect">
            <a:avLst/>
          </a:prstGeom>
        </p:spPr>
      </p:pic>
      <p:pic>
        <p:nvPicPr>
          <p:cNvPr id="7" name="Рисунок 6" descr="118608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628800"/>
            <a:ext cx="2880320" cy="2688299"/>
          </a:xfrm>
          <a:prstGeom prst="rect">
            <a:avLst/>
          </a:prstGeom>
        </p:spPr>
      </p:pic>
      <p:pic>
        <p:nvPicPr>
          <p:cNvPr id="8" name="Рисунок 7" descr="118608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700808"/>
            <a:ext cx="3168352" cy="2816313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ru-RU" b="1" dirty="0">
                <a:latin typeface="Century" pitchFamily="18" charset="0"/>
              </a:rPr>
              <a:t>Зимбабве,</a:t>
            </a:r>
          </a:p>
          <a:p>
            <a:r>
              <a:rPr lang="ru-RU" b="1" dirty="0">
                <a:latin typeface="Century" pitchFamily="18" charset="0"/>
              </a:rPr>
              <a:t> Мозамбик,</a:t>
            </a:r>
          </a:p>
          <a:p>
            <a:r>
              <a:rPr lang="ru-RU" b="1" dirty="0">
                <a:latin typeface="Century" pitchFamily="18" charset="0"/>
              </a:rPr>
              <a:t> Восточный Тимор,</a:t>
            </a:r>
          </a:p>
          <a:p>
            <a:r>
              <a:rPr lang="ru-RU" b="1" dirty="0">
                <a:latin typeface="Century" pitchFamily="18" charset="0"/>
              </a:rPr>
              <a:t> </a:t>
            </a:r>
            <a:r>
              <a:rPr lang="ru-RU" b="1" dirty="0" err="1">
                <a:latin typeface="Century" pitchFamily="18" charset="0"/>
              </a:rPr>
              <a:t>Буркино-Фасо</a:t>
            </a:r>
            <a:endParaRPr lang="ru-RU" b="1" dirty="0">
              <a:latin typeface="Century" pitchFamily="18" charset="0"/>
            </a:endParaRPr>
          </a:p>
        </p:txBody>
      </p:sp>
      <p:pic>
        <p:nvPicPr>
          <p:cNvPr id="4" name="Рисунок 3" descr="11860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151237" cy="2801100"/>
          </a:xfrm>
          <a:prstGeom prst="rect">
            <a:avLst/>
          </a:prstGeom>
        </p:spPr>
      </p:pic>
      <p:pic>
        <p:nvPicPr>
          <p:cNvPr id="5" name="Рисунок 4" descr="118608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284984"/>
            <a:ext cx="2721902" cy="3024336"/>
          </a:xfrm>
          <a:prstGeom prst="rect">
            <a:avLst/>
          </a:prstGeom>
        </p:spPr>
      </p:pic>
      <p:pic>
        <p:nvPicPr>
          <p:cNvPr id="6" name="Рисунок 5" descr="118608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068960"/>
            <a:ext cx="3079229" cy="2873947"/>
          </a:xfrm>
          <a:prstGeom prst="rect">
            <a:avLst/>
          </a:prstGeom>
        </p:spPr>
      </p:pic>
      <p:pic>
        <p:nvPicPr>
          <p:cNvPr id="7" name="Рисунок 6" descr="118608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58208"/>
            <a:ext cx="2699792" cy="269979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65618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>
                <a:solidFill>
                  <a:schemeClr val="bg1"/>
                </a:solidFill>
              </a:rPr>
              <a:t> 3. </a:t>
            </a:r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У какого государства изображение АК присутствует не только на гербе, но и на флаге?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i="1" dirty="0">
                <a:solidFill>
                  <a:srgbClr val="FFFF00"/>
                </a:solidFill>
                <a:latin typeface="Century" pitchFamily="18" charset="0"/>
              </a:rPr>
              <a:t>3. Назовите компьютерные игры, в которых автомат Калашникова является виртуальным оружием.</a:t>
            </a:r>
            <a:endParaRPr lang="ru-RU" sz="3600" dirty="0">
              <a:solidFill>
                <a:srgbClr val="FFFF00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5d7f6d1337812a7f135b92f7c566fb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62900"/>
            <a:ext cx="4320480" cy="6489974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394720" cy="528945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entury" pitchFamily="18" charset="0"/>
              </a:rPr>
              <a:t>Старший сержант Михаил Калашников   во время работы над проектом автомата АК-47, 1947 г.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Autofit/>
          </a:bodyPr>
          <a:lstStyle/>
          <a:p>
            <a:pPr lvl="0"/>
            <a:r>
              <a:rPr lang="ru-RU" sz="3200" dirty="0">
                <a:latin typeface="Century" pitchFamily="18" charset="0"/>
              </a:rPr>
              <a:t>1. Продолжите фразу : </a:t>
            </a:r>
            <a:r>
              <a:rPr lang="ru-RU" sz="3200" b="1" i="1" dirty="0">
                <a:latin typeface="Century" pitchFamily="18" charset="0"/>
              </a:rPr>
              <a:t>«Я первый пожму руку тому, …  Но пока так и стою …»</a:t>
            </a:r>
            <a:br>
              <a:rPr lang="ru-RU" sz="3200" dirty="0">
                <a:latin typeface="Century" pitchFamily="18" charset="0"/>
              </a:rPr>
            </a:br>
            <a:endParaRPr lang="ru-RU" sz="3200" dirty="0">
              <a:latin typeface="Centur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31223173958_kalashnikov_640x360_ap_nocre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" y="1484784"/>
            <a:ext cx="9144024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Century" pitchFamily="18" charset="0"/>
              </a:rPr>
              <a:t>«Я первый пожму руку тому, </a:t>
            </a:r>
            <a:r>
              <a:rPr lang="ru-RU" sz="4000" b="1" dirty="0">
                <a:solidFill>
                  <a:schemeClr val="bg1"/>
                </a:solidFill>
                <a:latin typeface="Century" pitchFamily="18" charset="0"/>
              </a:rPr>
              <a:t>кто сделает лучше</a:t>
            </a:r>
            <a:r>
              <a:rPr lang="ru-RU" sz="4000" dirty="0">
                <a:solidFill>
                  <a:schemeClr val="bg1"/>
                </a:solidFill>
                <a:latin typeface="Century" pitchFamily="18" charset="0"/>
              </a:rPr>
              <a:t>. Но пока так и стою </a:t>
            </a:r>
            <a:r>
              <a:rPr lang="ru-RU" sz="4000" b="1" dirty="0">
                <a:solidFill>
                  <a:schemeClr val="bg1"/>
                </a:solidFill>
                <a:latin typeface="Century" pitchFamily="18" charset="0"/>
              </a:rPr>
              <a:t>с протянутой рукой</a:t>
            </a:r>
            <a:r>
              <a:rPr lang="ru-RU" sz="4000" dirty="0">
                <a:solidFill>
                  <a:schemeClr val="bg1"/>
                </a:solidFill>
                <a:latin typeface="Century" pitchFamily="18" charset="0"/>
              </a:rPr>
              <a:t>».</a:t>
            </a:r>
          </a:p>
          <a:p>
            <a:pPr algn="ctr"/>
            <a:r>
              <a:rPr lang="ru-RU" sz="4000" dirty="0">
                <a:solidFill>
                  <a:schemeClr val="bg1"/>
                </a:solidFill>
                <a:latin typeface="Century" pitchFamily="18" charset="0"/>
              </a:rPr>
              <a:t>М.Т.Калашников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212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4005064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Продолжите фразу:</a:t>
            </a:r>
            <a:r>
              <a:rPr lang="ru-RU" b="1" i="1" dirty="0">
                <a:solidFill>
                  <a:srgbClr val="FFFF00"/>
                </a:solidFill>
                <a:latin typeface="Century" pitchFamily="18" charset="0"/>
              </a:rPr>
              <a:t> «Я, наверное, конструировал бы технику, облегчающую тяжелый крестьянский труд.  …(?)...  повернула меня в другую сторону. …(?) ..  виноваты, что я стал военным конструктором»</a:t>
            </a:r>
            <a:endParaRPr lang="ru-RU" b="1" dirty="0">
              <a:solidFill>
                <a:srgbClr val="FFFF00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«Я, наверное, конструировал бы технику, облегчающую тяжелый крестьянский труд. Отечественная война повернула меня в другую сторону. Немцы виноваты, что я стал военным конструктором»</a:t>
            </a:r>
            <a:endParaRPr lang="ru-RU" b="1" dirty="0">
              <a:solidFill>
                <a:schemeClr val="bg1"/>
              </a:solidFill>
              <a:latin typeface="Century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М.Т.Калашников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76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881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656184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Продолжите фразу: </a:t>
            </a:r>
            <a:r>
              <a:rPr lang="ru-RU" b="1" i="1" dirty="0">
                <a:solidFill>
                  <a:srgbClr val="FFFF00"/>
                </a:solidFill>
                <a:latin typeface="Century" pitchFamily="18" charset="0"/>
              </a:rPr>
              <a:t>«Я изобрёл автомат не для убийства людей, а …».</a:t>
            </a:r>
            <a:endParaRPr lang="ru-RU" b="1" dirty="0">
              <a:solidFill>
                <a:srgbClr val="FFFF00"/>
              </a:solidFill>
              <a:latin typeface="Century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Century" pitchFamily="18" charset="0"/>
              </a:rPr>
              <a:t>Легендарный российский оружейник Михаил Калашников говорил, что всю жизнь изобретал оружие для защиты, а не для убийства: "</a:t>
            </a:r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Я спокойно сплю, потому что всегда создавал оружие для защиты. Это политики не могут договориться и используют его для убийства".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  <a:latin typeface="Century" pitchFamily="18" charset="0"/>
              </a:rPr>
              <a:t>Конкурс капитанов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entury" pitchFamily="18" charset="0"/>
              </a:rPr>
              <a:t>Эссе 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  <a:p>
            <a:r>
              <a:rPr lang="ru-RU" b="1" i="1" dirty="0">
                <a:solidFill>
                  <a:schemeClr val="bg1"/>
                </a:solidFill>
                <a:latin typeface="Century" pitchFamily="18" charset="0"/>
              </a:rPr>
              <a:t>«Я изобрёл автомат не для убийства людей, а для защиты своего Отечества»</a:t>
            </a:r>
            <a:endParaRPr lang="ru-RU" b="1" dirty="0">
              <a:solidFill>
                <a:schemeClr val="bg1"/>
              </a:solidFill>
              <a:latin typeface="Century" pitchFamily="18" charset="0"/>
            </a:endParaRPr>
          </a:p>
          <a:p>
            <a:pPr algn="r"/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М.Т.Калашников</a:t>
            </a:r>
          </a:p>
          <a:p>
            <a:pPr>
              <a:buNone/>
            </a:pPr>
            <a:r>
              <a:rPr lang="ru-RU" b="1" dirty="0">
                <a:solidFill>
                  <a:schemeClr val="bg1"/>
                </a:solidFill>
                <a:latin typeface="Century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Century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Century" pitchFamily="18" charset="0"/>
              </a:rPr>
              <a:t>Высказать свою точку зрения на эту проблему.</a:t>
            </a:r>
          </a:p>
          <a:p>
            <a:r>
              <a:rPr lang="ru-RU" dirty="0">
                <a:solidFill>
                  <a:srgbClr val="FFFF00"/>
                </a:solidFill>
                <a:latin typeface="Century" pitchFamily="18" charset="0"/>
              </a:rPr>
              <a:t>Подведение итогов</a:t>
            </a:r>
          </a:p>
          <a:p>
            <a:pPr>
              <a:buNone/>
            </a:pPr>
            <a:r>
              <a:rPr lang="ru-RU" dirty="0">
                <a:solidFill>
                  <a:srgbClr val="FFFF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АК-47</a:t>
            </a:r>
          </a:p>
        </p:txBody>
      </p:sp>
      <p:pic>
        <p:nvPicPr>
          <p:cNvPr id="7" name="Содержимое 6" descr="AK-47_type_II_Part_DM-ST-89-0113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26" y="1916832"/>
            <a:ext cx="8794912" cy="331236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rohCKJXgAATYT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299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Century" pitchFamily="18" charset="0"/>
              </a:rPr>
              <a:t>АК-400</a:t>
            </a:r>
          </a:p>
        </p:txBody>
      </p:sp>
      <p:pic>
        <p:nvPicPr>
          <p:cNvPr id="4" name="Содержимое 3" descr="14650413435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17976" cy="49251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784</Words>
  <Application>Microsoft Office PowerPoint</Application>
  <PresentationFormat>Экран (4:3)</PresentationFormat>
  <Paragraphs>112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1" baseType="lpstr">
      <vt:lpstr>Arial</vt:lpstr>
      <vt:lpstr>Calibri</vt:lpstr>
      <vt:lpstr>Century</vt:lpstr>
      <vt:lpstr>Тема Office</vt:lpstr>
      <vt:lpstr>Презентация PowerPoint</vt:lpstr>
      <vt:lpstr>Биография</vt:lpstr>
      <vt:lpstr>Село Курья Алтайский край</vt:lpstr>
      <vt:lpstr>«Я первый пожму руку тому, кто сделает автомат лучше»</vt:lpstr>
      <vt:lpstr>«Я, наверное, конструировал бы технику, облегчающую тяжелый крестьянский труд. Отечественная война повернула меня в другую сторону. Немцы виноваты, что я стал военным конструктором»  </vt:lpstr>
      <vt:lpstr>Презентация PowerPoint</vt:lpstr>
      <vt:lpstr>АК-47</vt:lpstr>
      <vt:lpstr>Презентация PowerPoint</vt:lpstr>
      <vt:lpstr>АК-400</vt:lpstr>
      <vt:lpstr>АК-400</vt:lpstr>
      <vt:lpstr>РПК</vt:lpstr>
      <vt:lpstr>охотничий самозарядный карабин «Сайга»</vt:lpstr>
      <vt:lpstr>Презентация PowerPoint</vt:lpstr>
      <vt:lpstr>Герб Зимбабве</vt:lpstr>
      <vt:lpstr>Герб Мозамбика</vt:lpstr>
      <vt:lpstr>Флаг Мозамбика</vt:lpstr>
      <vt:lpstr>Герб Восточного Тимора</vt:lpstr>
      <vt:lpstr>Герб Буркина-Фасо с 1984 по 1997 гг.</vt:lpstr>
      <vt:lpstr>эмблема ливанской группировки "Хезболла" </vt:lpstr>
      <vt:lpstr>Памятник АК-47 на пограничной заставе «Налычево» на Камчатке</vt:lpstr>
      <vt:lpstr>Памятник АК-47 в Египте</vt:lpstr>
      <vt:lpstr>КНДР</vt:lpstr>
      <vt:lpstr>Судан</vt:lpstr>
      <vt:lpstr>Презентация PowerPoint</vt:lpstr>
      <vt:lpstr>Викторина</vt:lpstr>
      <vt:lpstr> 1 тур 1. Где и когда родился                       М. Т. Калашников? </vt:lpstr>
      <vt:lpstr>2. Когда  и почему семья Калашниковых была вынуждена уехать из родного села? </vt:lpstr>
      <vt:lpstr>3. Склонность к каким  предметам  проявлял Калашников- школьник? </vt:lpstr>
      <vt:lpstr>2 тур 1. Сколько классов закончил Михаил Тимофеевич? </vt:lpstr>
      <vt:lpstr>браунинг</vt:lpstr>
      <vt:lpstr>2. Где впервые проявил М.Т.Калашников свои изобретательские способности? </vt:lpstr>
      <vt:lpstr>3. Какой вид оружия был первым изобретением Калашникова? </vt:lpstr>
      <vt:lpstr>пистолет-пулемёт </vt:lpstr>
      <vt:lpstr>3 тур</vt:lpstr>
      <vt:lpstr>Михтим –  Михаил Тимофеевич</vt:lpstr>
      <vt:lpstr>Презентация PowerPoint</vt:lpstr>
      <vt:lpstr>Полное название АК-47 – «7,62 миллиметра автомат Калашникова образца 1947 года». 1947 – год разработки. Также его часто называют просто "Калаш". </vt:lpstr>
      <vt:lpstr>3. Что получил М.Т.Калашников за своё изобретение?           Золотая медаль "Серп и Молот",   Орден "За заслуги перед Отечеством" 2-й степени,  Сталинская премия первой степени                           </vt:lpstr>
      <vt:lpstr>Старшему сержанту М.Т.Калашникову в 1949 г. была присуждена Сталинская премия первой степени</vt:lpstr>
      <vt:lpstr>4 тур</vt:lpstr>
      <vt:lpstr>Презентация PowerPoint</vt:lpstr>
      <vt:lpstr>Презентация PowerPoint</vt:lpstr>
      <vt:lpstr>Презентация PowerPoint</vt:lpstr>
      <vt:lpstr>5 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Какой российский баскетболист, играя в NBA за "Юту Джаз" получил прозвище "АК-47"? </vt:lpstr>
      <vt:lpstr>Андрей Кириленко </vt:lpstr>
      <vt:lpstr>2. Кому принадлежал этот АК?</vt:lpstr>
      <vt:lpstr>У бывшего президента Ирака Саддама Хусейна был позолоченный АК измененной конструкции. </vt:lpstr>
      <vt:lpstr>3. Назовите страну, где в честь этого оружия возведен памятник.   </vt:lpstr>
      <vt:lpstr>В Египте, на берегу Синайского полуострова, установлен памятник автомату Калашникова. </vt:lpstr>
      <vt:lpstr>7 тур</vt:lpstr>
      <vt:lpstr>Презентация PowerPoint</vt:lpstr>
      <vt:lpstr>Презентация PowerPoint</vt:lpstr>
      <vt:lpstr>Презентация PowerPoint</vt:lpstr>
      <vt:lpstr>1. Продолжите фразу : «Я первый пожму руку тому, …  Но пока так и стою …»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капитанов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Никита Гужанков</cp:lastModifiedBy>
  <cp:revision>117</cp:revision>
  <dcterms:created xsi:type="dcterms:W3CDTF">2019-03-30T10:39:18Z</dcterms:created>
  <dcterms:modified xsi:type="dcterms:W3CDTF">2022-04-13T18:48:16Z</dcterms:modified>
</cp:coreProperties>
</file>