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3"/>
  </p:notesMasterIdLst>
  <p:sldIdLst>
    <p:sldId id="257" r:id="rId2"/>
    <p:sldId id="307" r:id="rId3"/>
    <p:sldId id="303" r:id="rId4"/>
    <p:sldId id="260" r:id="rId5"/>
    <p:sldId id="267" r:id="rId6"/>
    <p:sldId id="262" r:id="rId7"/>
    <p:sldId id="263" r:id="rId8"/>
    <p:sldId id="269" r:id="rId9"/>
    <p:sldId id="320" r:id="rId10"/>
    <p:sldId id="276" r:id="rId11"/>
    <p:sldId id="317" r:id="rId12"/>
    <p:sldId id="277" r:id="rId13"/>
    <p:sldId id="319" r:id="rId14"/>
    <p:sldId id="270" r:id="rId15"/>
    <p:sldId id="323" r:id="rId16"/>
    <p:sldId id="322" r:id="rId17"/>
    <p:sldId id="331" r:id="rId18"/>
    <p:sldId id="310" r:id="rId19"/>
    <p:sldId id="329" r:id="rId20"/>
    <p:sldId id="311" r:id="rId21"/>
    <p:sldId id="330" r:id="rId22"/>
    <p:sldId id="327" r:id="rId23"/>
    <p:sldId id="312" r:id="rId24"/>
    <p:sldId id="273" r:id="rId25"/>
    <p:sldId id="309" r:id="rId26"/>
    <p:sldId id="324" r:id="rId27"/>
    <p:sldId id="281" r:id="rId28"/>
    <p:sldId id="283" r:id="rId29"/>
    <p:sldId id="304" r:id="rId30"/>
    <p:sldId id="272" r:id="rId31"/>
    <p:sldId id="274" r:id="rId32"/>
    <p:sldId id="315" r:id="rId33"/>
    <p:sldId id="314" r:id="rId34"/>
    <p:sldId id="316" r:id="rId35"/>
    <p:sldId id="285" r:id="rId36"/>
    <p:sldId id="286" r:id="rId37"/>
    <p:sldId id="287" r:id="rId38"/>
    <p:sldId id="288" r:id="rId39"/>
    <p:sldId id="305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28" r:id="rId49"/>
    <p:sldId id="300" r:id="rId50"/>
    <p:sldId id="299" r:id="rId51"/>
    <p:sldId id="30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7" autoAdjust="0"/>
  </p:normalViewPr>
  <p:slideViewPr>
    <p:cSldViewPr>
      <p:cViewPr varScale="1">
        <p:scale>
          <a:sx n="39" d="100"/>
          <a:sy n="3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9BAD5-B46F-4732-A855-A2BA1CCB09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38421-5FEA-4206-8048-21B4DE31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38421-5FEA-4206-8048-21B4DE31786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9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ша\Desktop\для визитки\фоны\image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Мастер-класс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DE3B02-3478-4B22-A29F-68FECE5F2B78}"/>
              </a:ext>
            </a:extLst>
          </p:cNvPr>
          <p:cNvSpPr/>
          <p:nvPr/>
        </p:nvSpPr>
        <p:spPr>
          <a:xfrm>
            <a:off x="457200" y="2890391"/>
            <a:ext cx="78592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                        Тараканова Марина Анатольевна, </a:t>
            </a:r>
          </a:p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</a:rPr>
              <a:t>                              учитель начальных классов,</a:t>
            </a:r>
          </a:p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</a:rPr>
              <a:t>                                МБОУ СОШ № 16 городского</a:t>
            </a:r>
          </a:p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</a:rPr>
              <a:t>                                     округа Кинешма.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F1A7E-3F2C-43AA-B993-2286311FF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60" y="251698"/>
            <a:ext cx="2285240" cy="30469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A5349E-F782-4A55-A456-A36846ECA1A5}"/>
              </a:ext>
            </a:extLst>
          </p:cNvPr>
          <p:cNvSpPr/>
          <p:nvPr/>
        </p:nvSpPr>
        <p:spPr>
          <a:xfrm>
            <a:off x="611560" y="1435717"/>
            <a:ext cx="6246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«Технология ТРИЗ – как средство формирования творческих способностей учащихся».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073C1049-F327-471B-9A7C-F35E6922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“Создай паспорт” 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 (русский язык, математика, окружающий мир, литература).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50577"/>
            <a:ext cx="7596336" cy="5301208"/>
          </a:xfrm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Обязательно создаем паспорт литературного героя.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bg1"/>
                </a:solidFill>
              </a:rPr>
              <a:t>     Например, вот такой паспорт можно создать,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bg1"/>
                </a:solidFill>
              </a:rPr>
              <a:t>        изучая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bg1"/>
                </a:solidFill>
              </a:rPr>
              <a:t>    произведение А.П. Чехова«Белолобый»: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Имя – волчиха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Автор (создатель) – А.П. Чехов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Прописка – рассказ для детей А.П. Чехова«Белолобый»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Где живет – в лесу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Чем занимается  – оберегает волчат, охотится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Особые приметы –хорошая заботливая мать, умная, добрая, больная, старая, потеряла чутьё, мнительная, пыталась добыть пищу своим малышам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bg1"/>
                </a:solidFill>
              </a:rPr>
              <a:t> отношение к ней автора- сочувствие, жалость, сопереживание.       </a:t>
            </a:r>
          </a:p>
        </p:txBody>
      </p:sp>
      <p:pic>
        <p:nvPicPr>
          <p:cNvPr id="4" name="Picture 2" descr="D:\картинки\ЗВЕРЯТА\1\-image035-jpg_xtbkea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896" y="1484784"/>
            <a:ext cx="218686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253B6074-9085-48E1-A3E4-36E3F6EC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76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37C2766-58A3-43AB-AFC5-FFB0EFD1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643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F9EE808-6FAF-4AA0-A88F-C9E5BD859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10653"/>
              </p:ext>
            </p:extLst>
          </p:nvPr>
        </p:nvGraphicFramePr>
        <p:xfrm>
          <a:off x="755576" y="1124744"/>
          <a:ext cx="7560840" cy="504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8440">
                  <a:extLst>
                    <a:ext uri="{9D8B030D-6E8A-4147-A177-3AD203B41FA5}">
                      <a16:colId xmlns:a16="http://schemas.microsoft.com/office/drawing/2014/main" val="515780260"/>
                    </a:ext>
                  </a:extLst>
                </a:gridCol>
                <a:gridCol w="4812400">
                  <a:extLst>
                    <a:ext uri="{9D8B030D-6E8A-4147-A177-3AD203B41FA5}">
                      <a16:colId xmlns:a16="http://schemas.microsoft.com/office/drawing/2014/main" val="3661744883"/>
                    </a:ext>
                  </a:extLst>
                </a:gridCol>
              </a:tblGrid>
              <a:tr h="730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Имя сказочного героя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Лиса                     Волк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302126"/>
                  </a:ext>
                </a:extLst>
              </a:tr>
              <a:tr h="54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Создатель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867154"/>
                  </a:ext>
                </a:extLst>
              </a:tr>
              <a:tr h="82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Прописка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625066"/>
                  </a:ext>
                </a:extLst>
              </a:tr>
              <a:tr h="82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Внешний вид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8866"/>
                  </a:ext>
                </a:extLst>
              </a:tr>
              <a:tr h="730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первые встречается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368930"/>
                  </a:ext>
                </a:extLst>
              </a:tr>
              <a:tr h="54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Личные качества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697225"/>
                  </a:ext>
                </a:extLst>
              </a:tr>
              <a:tr h="82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Заветное лечение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56019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528C94-D439-450B-8FFB-27B605547609}"/>
              </a:ext>
            </a:extLst>
          </p:cNvPr>
          <p:cNvSpPr/>
          <p:nvPr/>
        </p:nvSpPr>
        <p:spPr>
          <a:xfrm>
            <a:off x="2672862" y="267286"/>
            <a:ext cx="4563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«Создай паспорт»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0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B1345172-DD45-4709-8AE5-0EE1F75D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Саша\Desktop\для визитки\фоны\35 (Текстура, фон, бумага, subtle, =macro-lov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42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Создайте «паспорт»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обобщения по любой теме</a:t>
            </a:r>
          </a:p>
        </p:txBody>
      </p:sp>
      <p:pic>
        <p:nvPicPr>
          <p:cNvPr id="18434" name="Picture 2" descr="C:\Users\Саша\Desktop\длямастер-класса\3-ejdetika-dlya-detej-razvitie-pamyati-i-vnimaniy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102" y="1600200"/>
            <a:ext cx="67677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28889"/>
              </p:ext>
            </p:extLst>
          </p:nvPr>
        </p:nvGraphicFramePr>
        <p:xfrm>
          <a:off x="0" y="836711"/>
          <a:ext cx="9144000" cy="463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217">
                <a:tc>
                  <a:txBody>
                    <a:bodyPr/>
                    <a:lstStyle/>
                    <a:p>
                      <a:r>
                        <a:rPr lang="ru-RU" dirty="0"/>
                        <a:t>Названия приемов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Цель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91">
                <a:tc gridSpan="2"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0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«Да-</a:t>
                      </a:r>
                      <a:r>
                        <a:rPr lang="ru-RU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нетка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сужения поиска посредством задавания вопросов, на которые можно отвечать «да-нет».</a:t>
                      </a:r>
                      <a:endParaRPr lang="ru-RU" sz="2800" dirty="0"/>
                    </a:p>
                    <a:p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632">
                <a:tc gridSpan="2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44932"/>
              </p:ext>
            </p:extLst>
          </p:nvPr>
        </p:nvGraphicFramePr>
        <p:xfrm>
          <a:off x="0" y="0"/>
          <a:ext cx="9324528" cy="928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116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Названия приемов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2841"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Морфологический ящик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Предполагает в основном использование личной аналогии, что развивает умение рассматривать объекты и ситуации с различных точек зрения, менять точку зрения на обычные объекты с помощью заданных педагогом условий, 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формирует системно-диалектическое мышление, самостоятельность учащихся и углубляет их предметные знания.</a:t>
                      </a: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83430"/>
              </p:ext>
            </p:extLst>
          </p:nvPr>
        </p:nvGraphicFramePr>
        <p:xfrm>
          <a:off x="971601" y="1124744"/>
          <a:ext cx="6639192" cy="3805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9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Имя сказочного героя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Баба-Яга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Где живет?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Волшебные свойства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умеет делать?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кого похож?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кем дружит?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каких сказках встречается?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8562" y="2437380"/>
            <a:ext cx="9988963" cy="8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7667"/>
              </p:ext>
            </p:extLst>
          </p:nvPr>
        </p:nvGraphicFramePr>
        <p:xfrm>
          <a:off x="971601" y="1124744"/>
          <a:ext cx="6639192" cy="3805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9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Имя сказочного героя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Баба-Яга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Где живет?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лесах, в избушке –на – курьих ножках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Волшебные свойства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Колдовать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умеет делать?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Летать на метле, летать в ступе, превращать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кого похож?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старушку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кем дружит?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Леший, Кощей Бессмертный, Кикимора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каких сказках встречается?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8562" y="2437380"/>
            <a:ext cx="9988963" cy="8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8562" y="2437380"/>
            <a:ext cx="9988963" cy="8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7493BAE-0EAD-467B-BA58-56FF20595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69861"/>
              </p:ext>
            </p:extLst>
          </p:nvPr>
        </p:nvGraphicFramePr>
        <p:xfrm>
          <a:off x="0" y="830996"/>
          <a:ext cx="9144002" cy="5456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626">
                  <a:extLst>
                    <a:ext uri="{9D8B030D-6E8A-4147-A177-3AD203B41FA5}">
                      <a16:colId xmlns:a16="http://schemas.microsoft.com/office/drawing/2014/main" val="1540704624"/>
                    </a:ext>
                  </a:extLst>
                </a:gridCol>
                <a:gridCol w="1609459">
                  <a:extLst>
                    <a:ext uri="{9D8B030D-6E8A-4147-A177-3AD203B41FA5}">
                      <a16:colId xmlns:a16="http://schemas.microsoft.com/office/drawing/2014/main" val="3971417480"/>
                    </a:ext>
                  </a:extLst>
                </a:gridCol>
                <a:gridCol w="1424300">
                  <a:extLst>
                    <a:ext uri="{9D8B030D-6E8A-4147-A177-3AD203B41FA5}">
                      <a16:colId xmlns:a16="http://schemas.microsoft.com/office/drawing/2014/main" val="1560497822"/>
                    </a:ext>
                  </a:extLst>
                </a:gridCol>
                <a:gridCol w="1566729">
                  <a:extLst>
                    <a:ext uri="{9D8B030D-6E8A-4147-A177-3AD203B41FA5}">
                      <a16:colId xmlns:a16="http://schemas.microsoft.com/office/drawing/2014/main" val="4242567395"/>
                    </a:ext>
                  </a:extLst>
                </a:gridCol>
                <a:gridCol w="1666429">
                  <a:extLst>
                    <a:ext uri="{9D8B030D-6E8A-4147-A177-3AD203B41FA5}">
                      <a16:colId xmlns:a16="http://schemas.microsoft.com/office/drawing/2014/main" val="356794787"/>
                    </a:ext>
                  </a:extLst>
                </a:gridCol>
                <a:gridCol w="1609459">
                  <a:extLst>
                    <a:ext uri="{9D8B030D-6E8A-4147-A177-3AD203B41FA5}">
                      <a16:colId xmlns:a16="http://schemas.microsoft.com/office/drawing/2014/main" val="2714241424"/>
                    </a:ext>
                  </a:extLst>
                </a:gridCol>
              </a:tblGrid>
              <a:tr h="83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Герои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Злодеи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Цели или желания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Волшебные предметы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Превращения героев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Волшебные места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9406521"/>
                  </a:ext>
                </a:extLst>
              </a:tr>
              <a:tr h="83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Алёнушка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Баба-Яга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Вернуть домой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Шапка-невидимка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комара, муху, шмеля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Страна Лжецов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0768614"/>
                  </a:ext>
                </a:extLst>
              </a:tr>
              <a:tr h="126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Гулливер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Кощей Бессмертный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Достать живую воду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Волшебная палочка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 льва, мышь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Королевство Кривых Зеркал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9827709"/>
                  </a:ext>
                </a:extLst>
              </a:tr>
              <a:tr h="126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Айболит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Бармалей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Найти волшебный предмет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Цветик-семицветик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карлика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Лилипутия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4013605"/>
                  </a:ext>
                </a:extLst>
              </a:tr>
              <a:tr h="83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Красная Шапочка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Мачеха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Вылечить друга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Скатерть-самобранка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козлёночка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Изумрудный город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8302010"/>
                  </a:ext>
                </a:extLst>
              </a:tr>
              <a:tr h="404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Золушка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Леший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Спасти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Огниво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Страна Чудес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89264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761F28B-1297-4FF5-9DB0-B8E7B807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62" y="3161359"/>
            <a:ext cx="101624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53535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2925AB-0A8F-499D-8E2B-BE592E2CC759}"/>
              </a:ext>
            </a:extLst>
          </p:cNvPr>
          <p:cNvSpPr/>
          <p:nvPr/>
        </p:nvSpPr>
        <p:spPr>
          <a:xfrm>
            <a:off x="1619672" y="0"/>
            <a:ext cx="56891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Салат из сказок</a:t>
            </a:r>
          </a:p>
        </p:txBody>
      </p:sp>
    </p:spTree>
    <p:extLst>
      <p:ext uri="{BB962C8B-B14F-4D97-AF65-F5344CB8AC3E}">
        <p14:creationId xmlns:p14="http://schemas.microsoft.com/office/powerpoint/2010/main" val="6385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19E24D6-62C3-485D-9B84-B842D44B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-8090"/>
            <a:ext cx="6120681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помощи 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Морфологического ящика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решим логическую задачу: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 Маши три куклы: с рыжими, светлыми и чёрными волосами. Маша назвала их: Белянка, Лисичка и Чернушка, но так, что цвет волос и имя не совпадают. Как зовут каждую куклу, если кукла со светлыми волосами – Чернушка?</a:t>
            </a:r>
          </a:p>
          <a:p>
            <a:r>
              <a:rPr lang="ru-RU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34324E-F526-4395-ACA8-7D645126A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86278"/>
              </p:ext>
            </p:extLst>
          </p:nvPr>
        </p:nvGraphicFramePr>
        <p:xfrm>
          <a:off x="179512" y="3645024"/>
          <a:ext cx="8951204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423">
                  <a:extLst>
                    <a:ext uri="{9D8B030D-6E8A-4147-A177-3AD203B41FA5}">
                      <a16:colId xmlns:a16="http://schemas.microsoft.com/office/drawing/2014/main" val="649553023"/>
                    </a:ext>
                  </a:extLst>
                </a:gridCol>
                <a:gridCol w="1769105">
                  <a:extLst>
                    <a:ext uri="{9D8B030D-6E8A-4147-A177-3AD203B41FA5}">
                      <a16:colId xmlns:a16="http://schemas.microsoft.com/office/drawing/2014/main" val="349398662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248505547"/>
                    </a:ext>
                  </a:extLst>
                </a:gridCol>
                <a:gridCol w="1750404">
                  <a:extLst>
                    <a:ext uri="{9D8B030D-6E8A-4147-A177-3AD203B41FA5}">
                      <a16:colId xmlns:a16="http://schemas.microsoft.com/office/drawing/2014/main" val="2805496274"/>
                    </a:ext>
                  </a:extLst>
                </a:gridCol>
              </a:tblGrid>
              <a:tr h="7570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Куклы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Цвет волос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13134"/>
                  </a:ext>
                </a:extLst>
              </a:tr>
              <a:tr h="548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Светлые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Рыжие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Черные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443490"/>
                  </a:ext>
                </a:extLst>
              </a:tr>
              <a:tr h="54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Белянка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428225"/>
                  </a:ext>
                </a:extLst>
              </a:tr>
              <a:tr h="54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Чернушка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371085"/>
                  </a:ext>
                </a:extLst>
              </a:tr>
              <a:tr h="54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Лисичка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96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12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19E24D6-62C3-485D-9B84-B842D44B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44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-192756"/>
            <a:ext cx="6120681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помощи 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Морфологического ящика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решим логическую задачу: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У Маши три куклы: с рыжими, светлыми и чёрными волосами. Маша назвала их: Белянка, Лисичка и Чернушка, но так, что цвет волос и имя не совпадают. Как зовут каждую куклу, если кукла со светлыми волосами – Чернушка?</a:t>
            </a:r>
          </a:p>
          <a:p>
            <a:r>
              <a:rPr lang="ru-RU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34324E-F526-4395-ACA8-7D645126A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1951"/>
              </p:ext>
            </p:extLst>
          </p:nvPr>
        </p:nvGraphicFramePr>
        <p:xfrm>
          <a:off x="395536" y="3904454"/>
          <a:ext cx="8496945" cy="262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018">
                  <a:extLst>
                    <a:ext uri="{9D8B030D-6E8A-4147-A177-3AD203B41FA5}">
                      <a16:colId xmlns:a16="http://schemas.microsoft.com/office/drawing/2014/main" val="649553023"/>
                    </a:ext>
                  </a:extLst>
                </a:gridCol>
                <a:gridCol w="1896716">
                  <a:extLst>
                    <a:ext uri="{9D8B030D-6E8A-4147-A177-3AD203B41FA5}">
                      <a16:colId xmlns:a16="http://schemas.microsoft.com/office/drawing/2014/main" val="3493986622"/>
                    </a:ext>
                  </a:extLst>
                </a:gridCol>
                <a:gridCol w="2068821">
                  <a:extLst>
                    <a:ext uri="{9D8B030D-6E8A-4147-A177-3AD203B41FA5}">
                      <a16:colId xmlns:a16="http://schemas.microsoft.com/office/drawing/2014/main" val="1248505547"/>
                    </a:ext>
                  </a:extLst>
                </a:gridCol>
                <a:gridCol w="1699390">
                  <a:extLst>
                    <a:ext uri="{9D8B030D-6E8A-4147-A177-3AD203B41FA5}">
                      <a16:colId xmlns:a16="http://schemas.microsoft.com/office/drawing/2014/main" val="2805496274"/>
                    </a:ext>
                  </a:extLst>
                </a:gridCol>
              </a:tblGrid>
              <a:tr h="52417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Куклы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Цвет волос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13134"/>
                  </a:ext>
                </a:extLst>
              </a:tr>
              <a:tr h="524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Светлые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Рыжие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Черные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443490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Белянка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428225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Чернушка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371085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Лисичка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96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4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ша\Desktop\для визитки\фоны\image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Мастер-класс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DE3B02-3478-4B22-A29F-68FECE5F2B78}"/>
              </a:ext>
            </a:extLst>
          </p:cNvPr>
          <p:cNvSpPr/>
          <p:nvPr/>
        </p:nvSpPr>
        <p:spPr>
          <a:xfrm>
            <a:off x="457200" y="2890391"/>
            <a:ext cx="78592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"Вечно изобретать, пробовать, совершенствовать и совершенствоваться - вот единственный курс учительской жизни".</a:t>
            </a:r>
          </a:p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                        К. Д. Ушинский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3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19E24D6-62C3-485D-9B84-B842D44B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07745"/>
              </p:ext>
            </p:extLst>
          </p:nvPr>
        </p:nvGraphicFramePr>
        <p:xfrm>
          <a:off x="755576" y="3466745"/>
          <a:ext cx="7920880" cy="2554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9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Друзья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Цвет волос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Белые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Рыжие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Черные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Белов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Чернов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Рыжов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49871"/>
            <a:ext cx="7776864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</a:t>
            </a:r>
            <a:r>
              <a:rPr kumimoji="0" lang="ru-RU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морфологический ящик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этой задачи. При помощи 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Морфологического ящика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решим логическую задачу: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кафе встретились три друга: скульптор Белов, скрипач Чернов и художник Рыжов. "Замечательно, что один из нас имеет белые, один черные и один рыжие волосы, но ни у одного из нас нет волос того цвета, на который указывает его фамилия", - заметил черноволосый. "Ты прав", - сказал Белов.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цвет волос у художника?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19E24D6-62C3-485D-9B84-B842D44B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18160"/>
              </p:ext>
            </p:extLst>
          </p:nvPr>
        </p:nvGraphicFramePr>
        <p:xfrm>
          <a:off x="611561" y="3238952"/>
          <a:ext cx="8064896" cy="2782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4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Друзья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Цвет волос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Белые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Рыжие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Черные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Белов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Чернов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+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-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Рыжов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+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3" y="249871"/>
            <a:ext cx="864096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</a:t>
            </a:r>
            <a:r>
              <a:rPr kumimoji="0" lang="ru-RU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морфологический ящик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этой задачи. При помощи 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Морфологического ящика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решим логическую задачу: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кафе встретились три друга: скульптор Белов, скрипач Чернов и художник Рыжов. "Замечательно, что один из нас имеет белые, один черные и один рыжие волосы, но ни у одного из нас нет волос того цвета, на который указывает его фамилия", - заметил черноволосый. "Ты прав", - сказал Белов.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цвет волос у художника?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3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8562" y="2437380"/>
            <a:ext cx="9988963" cy="8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9996"/>
              </p:ext>
            </p:extLst>
          </p:nvPr>
        </p:nvGraphicFramePr>
        <p:xfrm>
          <a:off x="0" y="1412776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45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                 Название приёма: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Цель: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318">
                <a:tc>
                  <a:txBody>
                    <a:bodyPr/>
                    <a:lstStyle/>
                    <a:p>
                      <a:r>
                        <a:rPr lang="ru-RU" sz="3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Триз</a:t>
                      </a:r>
                      <a:r>
                        <a:rPr lang="ru-RU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-загадки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Позволяет  научить сочинять загадки каждого ребенка по заданному алгоритму.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253B6074-9085-48E1-A3E4-36E3F6EC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2CA172-86B4-4AE7-B498-A17600B81940}"/>
              </a:ext>
            </a:extLst>
          </p:cNvPr>
          <p:cNvSpPr/>
          <p:nvPr/>
        </p:nvSpPr>
        <p:spPr>
          <a:xfrm>
            <a:off x="886265" y="332656"/>
            <a:ext cx="8654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Придумайте загадку про расческу, арбуз: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C5D2C02-4065-444F-A70E-F52CA162F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95006"/>
              </p:ext>
            </p:extLst>
          </p:nvPr>
        </p:nvGraphicFramePr>
        <p:xfrm>
          <a:off x="395537" y="1484784"/>
          <a:ext cx="7215256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7251">
                  <a:extLst>
                    <a:ext uri="{9D8B030D-6E8A-4147-A177-3AD203B41FA5}">
                      <a16:colId xmlns:a16="http://schemas.microsoft.com/office/drawing/2014/main" val="707155820"/>
                    </a:ext>
                  </a:extLst>
                </a:gridCol>
                <a:gridCol w="3608005">
                  <a:extLst>
                    <a:ext uri="{9D8B030D-6E8A-4147-A177-3AD203B41FA5}">
                      <a16:colId xmlns:a16="http://schemas.microsoft.com/office/drawing/2014/main" val="291679286"/>
                    </a:ext>
                  </a:extLst>
                </a:gridCol>
              </a:tblGrid>
              <a:tr h="359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На что похоже?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Чем отличается?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059559"/>
                  </a:ext>
                </a:extLst>
              </a:tr>
              <a:tr h="359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65358"/>
                  </a:ext>
                </a:extLst>
              </a:tr>
              <a:tr h="71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292504"/>
                  </a:ext>
                </a:extLst>
              </a:tr>
              <a:tr h="71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684091"/>
                  </a:ext>
                </a:extLst>
              </a:tr>
              <a:tr h="71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968154"/>
                  </a:ext>
                </a:extLst>
              </a:tr>
              <a:tr h="71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947683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C37C2766-58A3-43AB-AFC5-FFB0EFD1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643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F2B27ED7-363A-4991-BBD4-E2CEAC03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599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3445764"/>
          <a:ext cx="6077585" cy="1187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что похоже?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Чем отличается?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обруч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нельзя крутить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с дырочками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сыр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 стекол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45077"/>
              </p:ext>
            </p:extLst>
          </p:nvPr>
        </p:nvGraphicFramePr>
        <p:xfrm>
          <a:off x="467544" y="2564904"/>
          <a:ext cx="8208911" cy="343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Какой?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Что такое же?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огромный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но, не подъемный кран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страшный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но, не приведение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опасный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но, не огонь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дикий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но, не волк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96552" y="-1035496"/>
            <a:ext cx="8856984" cy="343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Сочинение загадок, используя признаки предметов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Динозавр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F2B27ED7-363A-4991-BBD4-E2CEAC03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599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-963488"/>
            <a:ext cx="7488832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Системный лифт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6A725-AE37-4B12-991E-F8278023F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/>
                </a:solidFill>
              </a:rPr>
              <a:t> «Класс →первый этаж → школа → улица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   Виноградова → город Кинешма→  Ивановская область→ Российская Федерация → материк Евразия → Северное полушарие → планета Земля → Солнечная система».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3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8562" y="2437380"/>
            <a:ext cx="9988963" cy="8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85476"/>
              </p:ext>
            </p:extLst>
          </p:nvPr>
        </p:nvGraphicFramePr>
        <p:xfrm>
          <a:off x="0" y="1412776"/>
          <a:ext cx="9144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45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                 Название приёма: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Цель: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Системный лифт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 модель строится во время прохождения нового материала, добавляя каждый раз что-то новое, помогает актуализировать и систематизировать знания учащихся.</a:t>
                      </a:r>
                    </a:p>
                    <a:p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CBE027DF-18CC-4C17-9D49-FBE90519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3200" b="1" dirty="0"/>
              <a:t>Смоделируйте свойства твердых тел, жидкостей и газов: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771903" cy="625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274A3736-380A-466F-B2BF-A4FBE9A8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Системный лифт по русскому языку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Текст</a:t>
            </a:r>
          </a:p>
          <a:p>
            <a:r>
              <a:rPr lang="ru-RU" dirty="0">
                <a:solidFill>
                  <a:schemeClr val="bg1"/>
                </a:solidFill>
              </a:rPr>
              <a:t>предложение</a:t>
            </a:r>
          </a:p>
          <a:p>
            <a:r>
              <a:rPr lang="ru-RU" dirty="0">
                <a:solidFill>
                  <a:schemeClr val="bg1"/>
                </a:solidFill>
              </a:rPr>
              <a:t>словосочетание </a:t>
            </a:r>
          </a:p>
          <a:p>
            <a:r>
              <a:rPr lang="ru-RU" dirty="0">
                <a:solidFill>
                  <a:schemeClr val="bg1"/>
                </a:solidFill>
              </a:rPr>
              <a:t>слово</a:t>
            </a:r>
          </a:p>
          <a:p>
            <a:r>
              <a:rPr lang="ru-RU" dirty="0">
                <a:solidFill>
                  <a:schemeClr val="bg1"/>
                </a:solidFill>
              </a:rPr>
              <a:t> корень     </a:t>
            </a:r>
            <a:r>
              <a:rPr lang="ru-RU" b="1" dirty="0">
                <a:solidFill>
                  <a:schemeClr val="bg1"/>
                </a:solidFill>
              </a:rPr>
              <a:t>-герой-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0" y="-430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r>
              <a:rPr lang="ru-RU" i="1" u="sng" dirty="0">
                <a:solidFill>
                  <a:schemeClr val="bg1"/>
                </a:solidFill>
              </a:rPr>
              <a:t>герой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 -храбрый и мужественный человек.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i="1" dirty="0">
                <a:solidFill>
                  <a:schemeClr val="bg1"/>
                </a:solidFill>
              </a:rPr>
              <a:t>Бесстрашный герой совершил подвиг 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  - Мы читали книгу о героях. В годы войны было совершено много героических поступков. Мы будем помнить подвиг наших людей в ВОВ.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301208"/>
            <a:ext cx="8075240" cy="824955"/>
          </a:xfrm>
        </p:spPr>
        <p:txBody>
          <a:bodyPr/>
          <a:lstStyle/>
          <a:p>
            <a:pPr>
              <a:buNone/>
            </a:pPr>
            <a:r>
              <a:rPr lang="ru-RU" dirty="0"/>
              <a:t>         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9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ша\Desktop\для визитки\фоны\image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6042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Кагальницкая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Азовского района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164C96-0BBE-4334-82F5-D0B4F10F16FF}"/>
              </a:ext>
            </a:extLst>
          </p:cNvPr>
          <p:cNvSpPr/>
          <p:nvPr/>
        </p:nvSpPr>
        <p:spPr>
          <a:xfrm>
            <a:off x="611559" y="0"/>
            <a:ext cx="853243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М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- мудрость, приобретается с годами.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активность, в ней сила, здоровье, успех.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- счастье, А.С. Макаренко писал: "Научить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человека быть счастливым нельзя, но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воспитать его так, чтобы он был счастливым –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 можно!"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Т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- творчество, ведь, чтобы озарять светом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других, нужно носить солнце в себе.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- единство, только в единстве учитель – ученик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- родитель можно добиться всех поставленных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целей, создать атмосферу доверия и ситуацию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успеха.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результат, я хочу видеть своих учеников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уверенными, умело выбирающими свой путь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       в жизни.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81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DD4F0C6A-4A5F-49A3-88B4-8FF52DA8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116631"/>
            <a:ext cx="8229600" cy="93610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Устройство конструктора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bg1"/>
                </a:solidFill>
              </a:rPr>
              <a:t>«было» (первое состояние объекта);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1"/>
                </a:solidFill>
              </a:rPr>
              <a:t>«стало» (второе состояние объекта);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1"/>
                </a:solidFill>
              </a:rPr>
              <a:t>«что изменилось» (указывается имя признака и направление изменения значений).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1"/>
                </a:solidFill>
              </a:rPr>
              <a:t>Конструктор будет иметь вид:</a:t>
            </a:r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471487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Стало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Изменилось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BD851AA4-8DFE-4960-8C56-01948282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F5378D-2B86-4D71-9C11-E86EF1B29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38089"/>
              </p:ext>
            </p:extLst>
          </p:nvPr>
        </p:nvGraphicFramePr>
        <p:xfrm>
          <a:off x="-13284" y="0"/>
          <a:ext cx="9144001" cy="7702990"/>
        </p:xfrm>
        <a:graphic>
          <a:graphicData uri="http://schemas.openxmlformats.org/drawingml/2006/table">
            <a:tbl>
              <a:tblPr firstRow="1" firstCol="1" bandRow="1"/>
              <a:tblGrid>
                <a:gridCol w="3099316">
                  <a:extLst>
                    <a:ext uri="{9D8B030D-6E8A-4147-A177-3AD203B41FA5}">
                      <a16:colId xmlns:a16="http://schemas.microsoft.com/office/drawing/2014/main" val="1083770274"/>
                    </a:ext>
                  </a:extLst>
                </a:gridCol>
                <a:gridCol w="3021869">
                  <a:extLst>
                    <a:ext uri="{9D8B030D-6E8A-4147-A177-3AD203B41FA5}">
                      <a16:colId xmlns:a16="http://schemas.microsoft.com/office/drawing/2014/main" val="3481589546"/>
                    </a:ext>
                  </a:extLst>
                </a:gridCol>
                <a:gridCol w="3022816">
                  <a:extLst>
                    <a:ext uri="{9D8B030D-6E8A-4147-A177-3AD203B41FA5}">
                      <a16:colId xmlns:a16="http://schemas.microsoft.com/office/drawing/2014/main" val="145735305"/>
                    </a:ext>
                  </a:extLst>
                </a:gridCol>
              </a:tblGrid>
              <a:tr h="38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Что изменилось</a:t>
                      </a:r>
                      <a:endParaRPr lang="ru-RU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188660"/>
                  </a:ext>
                </a:extLst>
              </a:tr>
              <a:tr h="2123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леса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46426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красивый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красивые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2178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бежит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бегут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6629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601E09-2D92-43A2-844B-E4CF732D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47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BD851AA4-8DFE-4960-8C56-01948282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F5378D-2B86-4D71-9C11-E86EF1B29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60175"/>
              </p:ext>
            </p:extLst>
          </p:nvPr>
        </p:nvGraphicFramePr>
        <p:xfrm>
          <a:off x="-13284" y="0"/>
          <a:ext cx="9144001" cy="7182779"/>
        </p:xfrm>
        <a:graphic>
          <a:graphicData uri="http://schemas.openxmlformats.org/drawingml/2006/table">
            <a:tbl>
              <a:tblPr firstRow="1" firstCol="1" bandRow="1"/>
              <a:tblGrid>
                <a:gridCol w="3099316">
                  <a:extLst>
                    <a:ext uri="{9D8B030D-6E8A-4147-A177-3AD203B41FA5}">
                      <a16:colId xmlns:a16="http://schemas.microsoft.com/office/drawing/2014/main" val="1083770274"/>
                    </a:ext>
                  </a:extLst>
                </a:gridCol>
                <a:gridCol w="3021869">
                  <a:extLst>
                    <a:ext uri="{9D8B030D-6E8A-4147-A177-3AD203B41FA5}">
                      <a16:colId xmlns:a16="http://schemas.microsoft.com/office/drawing/2014/main" val="3481589546"/>
                    </a:ext>
                  </a:extLst>
                </a:gridCol>
                <a:gridCol w="3022816">
                  <a:extLst>
                    <a:ext uri="{9D8B030D-6E8A-4147-A177-3AD203B41FA5}">
                      <a16:colId xmlns:a16="http://schemas.microsoft.com/office/drawing/2014/main" val="145735305"/>
                    </a:ext>
                  </a:extLst>
                </a:gridCol>
              </a:tblGrid>
              <a:tr h="38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изменилось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188660"/>
                  </a:ext>
                </a:extLst>
              </a:tr>
              <a:tr h="2123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 форма единственного числа. Стала форма множественного числа.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46426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красивый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красивые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2178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бежит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бегут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6629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601E09-2D92-43A2-844B-E4CF732D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47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9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BD851AA4-8DFE-4960-8C56-01948282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F5378D-2B86-4D71-9C11-E86EF1B29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87445"/>
              </p:ext>
            </p:extLst>
          </p:nvPr>
        </p:nvGraphicFramePr>
        <p:xfrm>
          <a:off x="-13284" y="0"/>
          <a:ext cx="9144001" cy="7182779"/>
        </p:xfrm>
        <a:graphic>
          <a:graphicData uri="http://schemas.openxmlformats.org/drawingml/2006/table">
            <a:tbl>
              <a:tblPr firstRow="1" firstCol="1" bandRow="1"/>
              <a:tblGrid>
                <a:gridCol w="3099316">
                  <a:extLst>
                    <a:ext uri="{9D8B030D-6E8A-4147-A177-3AD203B41FA5}">
                      <a16:colId xmlns:a16="http://schemas.microsoft.com/office/drawing/2014/main" val="1083770274"/>
                    </a:ext>
                  </a:extLst>
                </a:gridCol>
                <a:gridCol w="3021869">
                  <a:extLst>
                    <a:ext uri="{9D8B030D-6E8A-4147-A177-3AD203B41FA5}">
                      <a16:colId xmlns:a16="http://schemas.microsoft.com/office/drawing/2014/main" val="3481589546"/>
                    </a:ext>
                  </a:extLst>
                </a:gridCol>
                <a:gridCol w="3022816">
                  <a:extLst>
                    <a:ext uri="{9D8B030D-6E8A-4147-A177-3AD203B41FA5}">
                      <a16:colId xmlns:a16="http://schemas.microsoft.com/office/drawing/2014/main" val="145735305"/>
                    </a:ext>
                  </a:extLst>
                </a:gridCol>
              </a:tblGrid>
              <a:tr h="38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изменилось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188660"/>
                  </a:ext>
                </a:extLst>
              </a:tr>
              <a:tr h="2123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 форма единственного числа. Стала форма множественного числа.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46426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красивый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красивые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 форма единственного числа.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Стала форма множественного числа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2178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бежит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бегут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6629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601E09-2D92-43A2-844B-E4CF732D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47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0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BD851AA4-8DFE-4960-8C56-01948282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F5378D-2B86-4D71-9C11-E86EF1B29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36188"/>
              </p:ext>
            </p:extLst>
          </p:nvPr>
        </p:nvGraphicFramePr>
        <p:xfrm>
          <a:off x="-13284" y="0"/>
          <a:ext cx="9144001" cy="7182779"/>
        </p:xfrm>
        <a:graphic>
          <a:graphicData uri="http://schemas.openxmlformats.org/drawingml/2006/table">
            <a:tbl>
              <a:tblPr firstRow="1" firstCol="1" bandRow="1"/>
              <a:tblGrid>
                <a:gridCol w="3099316">
                  <a:extLst>
                    <a:ext uri="{9D8B030D-6E8A-4147-A177-3AD203B41FA5}">
                      <a16:colId xmlns:a16="http://schemas.microsoft.com/office/drawing/2014/main" val="1083770274"/>
                    </a:ext>
                  </a:extLst>
                </a:gridCol>
                <a:gridCol w="3021869">
                  <a:extLst>
                    <a:ext uri="{9D8B030D-6E8A-4147-A177-3AD203B41FA5}">
                      <a16:colId xmlns:a16="http://schemas.microsoft.com/office/drawing/2014/main" val="3481589546"/>
                    </a:ext>
                  </a:extLst>
                </a:gridCol>
                <a:gridCol w="3022816">
                  <a:extLst>
                    <a:ext uri="{9D8B030D-6E8A-4147-A177-3AD203B41FA5}">
                      <a16:colId xmlns:a16="http://schemas.microsoft.com/office/drawing/2014/main" val="145735305"/>
                    </a:ext>
                  </a:extLst>
                </a:gridCol>
              </a:tblGrid>
              <a:tr h="38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изменилось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188660"/>
                  </a:ext>
                </a:extLst>
              </a:tr>
              <a:tr h="2123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 форма единственного числа. Стала форма множественного числа.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46426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красивый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красивые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 форма единственного числа.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Стала форма множественного числа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2178"/>
                  </a:ext>
                </a:extLst>
              </a:tr>
              <a:tr h="230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бежит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бегут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 форма единственного числа.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Стала форма множественного числа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6629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601E09-2D92-43A2-844B-E4CF732D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47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91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33A77DEF-9F2D-4890-83D0-732E68A5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2"/>
            <a:ext cx="9144000" cy="6858000"/>
          </a:xfrm>
          <a:prstGeom prst="rect">
            <a:avLst/>
          </a:prstGeom>
          <a:noFill/>
        </p:spPr>
      </p:pic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Творчество -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такая деятельность людей, которая приводит к получению нового и оригинального продукта;</a:t>
            </a:r>
          </a:p>
          <a:p>
            <a:pPr>
              <a:defRPr/>
            </a:pP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</a:rPr>
              <a:t>это созидание, порождающее духовные и материальные ценности.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7AE3A5DB-1C41-41FD-883E-747E3F42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7906072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bg1"/>
                </a:solidFill>
              </a:rPr>
              <a:t>Замените выделенные слова синонимами</a:t>
            </a:r>
          </a:p>
        </p:txBody>
      </p:sp>
      <p:sp>
        <p:nvSpPr>
          <p:cNvPr id="72707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420888"/>
            <a:ext cx="8568952" cy="40939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	</a:t>
            </a:r>
            <a:r>
              <a:rPr lang="ru-RU" b="1" i="1" dirty="0">
                <a:solidFill>
                  <a:schemeClr val="bg1"/>
                </a:solidFill>
              </a:rPr>
              <a:t>В сентябре у нас стоит </a:t>
            </a:r>
            <a:r>
              <a:rPr lang="ru-RU" b="1" i="1" dirty="0">
                <a:solidFill>
                  <a:srgbClr val="FFFF00"/>
                </a:solidFill>
              </a:rPr>
              <a:t>хорошая</a:t>
            </a:r>
            <a:r>
              <a:rPr lang="ru-RU" b="1" i="1" dirty="0">
                <a:solidFill>
                  <a:schemeClr val="bg1"/>
                </a:solidFill>
              </a:rPr>
              <a:t> погода. </a:t>
            </a:r>
            <a:r>
              <a:rPr lang="ru-RU" b="1" i="1" dirty="0">
                <a:solidFill>
                  <a:srgbClr val="FFFF00"/>
                </a:solidFill>
              </a:rPr>
              <a:t>Дождливых</a:t>
            </a:r>
            <a:r>
              <a:rPr lang="ru-RU" b="1" i="1" dirty="0">
                <a:solidFill>
                  <a:schemeClr val="bg1"/>
                </a:solidFill>
              </a:rPr>
              <a:t> дней почти не бывает.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Весело</a:t>
            </a:r>
            <a:r>
              <a:rPr lang="ru-RU" b="1" i="1" dirty="0">
                <a:solidFill>
                  <a:schemeClr val="bg1"/>
                </a:solidFill>
              </a:rPr>
              <a:t> светит солнце. </a:t>
            </a:r>
            <a:r>
              <a:rPr lang="ru-RU" b="1" i="1" dirty="0">
                <a:solidFill>
                  <a:srgbClr val="FFFF00"/>
                </a:solidFill>
              </a:rPr>
              <a:t>Золотом</a:t>
            </a:r>
            <a:r>
              <a:rPr lang="ru-RU" b="1" i="1" dirty="0">
                <a:solidFill>
                  <a:schemeClr val="bg1"/>
                </a:solidFill>
              </a:rPr>
              <a:t> горят деревья. Казалось, что они </a:t>
            </a:r>
            <a:r>
              <a:rPr lang="ru-RU" b="1" i="1" dirty="0">
                <a:solidFill>
                  <a:srgbClr val="FFFF00"/>
                </a:solidFill>
              </a:rPr>
              <a:t>собираются</a:t>
            </a:r>
            <a:r>
              <a:rPr lang="ru-RU" b="1" i="1" dirty="0">
                <a:solidFill>
                  <a:schemeClr val="bg1"/>
                </a:solidFill>
              </a:rPr>
              <a:t> на весёлое торжество и надевают свои наряды. В воздухе </a:t>
            </a:r>
            <a:r>
              <a:rPr lang="ru-RU" b="1" i="1" dirty="0">
                <a:solidFill>
                  <a:srgbClr val="FFFF00"/>
                </a:solidFill>
              </a:rPr>
              <a:t>ощущается</a:t>
            </a:r>
            <a:r>
              <a:rPr lang="ru-RU" b="1" i="1" dirty="0">
                <a:solidFill>
                  <a:schemeClr val="bg1"/>
                </a:solidFill>
              </a:rPr>
              <a:t> какая-то особая, бодрящая свежесть.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	</a:t>
            </a:r>
            <a:endParaRPr lang="ru-RU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6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FBF16965-7389-4872-BFE1-B3C1DB5A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</a:rPr>
              <a:t>Исправьте предложения: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892480" cy="4583981"/>
          </a:xfrm>
        </p:spPr>
        <p:txBody>
          <a:bodyPr/>
          <a:lstStyle/>
          <a:p>
            <a:pPr eaLnBrk="1" hangingPunct="1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Ёж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смотался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в клубок. </a:t>
            </a:r>
          </a:p>
          <a:p>
            <a:pPr eaLnBrk="1" hangingPunct="1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Я уже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ездил н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а самолёте. </a:t>
            </a:r>
          </a:p>
          <a:p>
            <a:pPr eaLnBrk="1" hangingPunct="1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Мы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готовились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встречать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 пернатых птиц. </a:t>
            </a:r>
          </a:p>
          <a:p>
            <a:pPr eaLnBrk="1" hangingPunct="1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Речка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замёрзла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 льдом. </a:t>
            </a:r>
          </a:p>
          <a:p>
            <a:pPr eaLnBrk="1" hangingPunct="1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Меня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пробудил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 мой папа. 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E113EFCD-B30C-4D55-AFD6-7526D9D7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</a:rPr>
              <a:t>Вставьте словарные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Не велик  . . .          , да краснеет нос. </a:t>
            </a:r>
          </a:p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   .  .  .              любит чистоту. </a:t>
            </a:r>
          </a:p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Чужбина — калина, родина — .  .  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400" b="1" dirty="0">
                <a:solidFill>
                  <a:schemeClr val="bg1"/>
                </a:solidFill>
              </a:rPr>
              <a:t>                                 </a:t>
            </a:r>
          </a:p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   .  .  .               человек добро помнит. </a:t>
            </a:r>
          </a:p>
          <a:p>
            <a:pPr eaLnBrk="1" hangingPunct="1">
              <a:buFont typeface="Wingdings" pitchFamily="2" charset="2"/>
              <a:buNone/>
            </a:pPr>
            <a:endParaRPr lang="ru-RU" sz="2600" b="1" dirty="0">
              <a:solidFill>
                <a:srgbClr val="FFFF00"/>
              </a:solidFill>
            </a:endParaRPr>
          </a:p>
          <a:p>
            <a:pPr eaLnBrk="1" hangingPunct="1"/>
            <a:endParaRPr lang="ru-RU" sz="2600" dirty="0">
              <a:solidFill>
                <a:srgbClr val="FFFF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9750" y="2924175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. . . . . 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1188" y="357346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 . . . . .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E113EFCD-B30C-4D55-AFD6-7526D9D7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387424"/>
            <a:ext cx="9144000" cy="6858000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</a:rPr>
              <a:t>Вставьте словарные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Не велик  . . .          , да краснеет нос. </a:t>
            </a:r>
          </a:p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   .  .  .              любит чистоту. </a:t>
            </a:r>
          </a:p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Чужбина — калина, родина — .  .  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400" b="1" dirty="0">
                <a:solidFill>
                  <a:schemeClr val="bg1"/>
                </a:solidFill>
              </a:rPr>
              <a:t>                                 </a:t>
            </a:r>
          </a:p>
          <a:p>
            <a:pPr eaLnBrk="1" hangingPunct="1"/>
            <a:r>
              <a:rPr lang="ru-RU" sz="3400" b="1" dirty="0">
                <a:solidFill>
                  <a:schemeClr val="bg1"/>
                </a:solidFill>
              </a:rPr>
              <a:t>   .  .  .               человек добро помнит. </a:t>
            </a:r>
          </a:p>
          <a:p>
            <a:pPr eaLnBrk="1" hangingPunct="1">
              <a:buFont typeface="Wingdings" pitchFamily="2" charset="2"/>
              <a:buNone/>
            </a:pPr>
            <a:endParaRPr lang="ru-RU" sz="2600" b="1" dirty="0">
              <a:solidFill>
                <a:srgbClr val="FFFF00"/>
              </a:solidFill>
            </a:endParaRPr>
          </a:p>
          <a:p>
            <a:pPr eaLnBrk="1" hangingPunct="1"/>
            <a:endParaRPr lang="ru-RU" sz="2600" dirty="0">
              <a:solidFill>
                <a:srgbClr val="FFFF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14563" y="164306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Calibri" pitchFamily="34" charset="0"/>
              </a:rPr>
              <a:t>мороз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28625" y="2286000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  <a:latin typeface="Calibri" pitchFamily="34" charset="0"/>
              </a:rPr>
              <a:t>Посуда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9750" y="2924175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 . . . . 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1188" y="357346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 . . . . .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143625" y="2857500"/>
            <a:ext cx="2232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3300"/>
                </a:solidFill>
                <a:latin typeface="Calibri" pitchFamily="34" charset="0"/>
              </a:rPr>
              <a:t>    </a:t>
            </a:r>
            <a:r>
              <a:rPr lang="ru-RU" sz="3600" b="1" dirty="0">
                <a:solidFill>
                  <a:srgbClr val="FFFF00"/>
                </a:solidFill>
                <a:latin typeface="Calibri" pitchFamily="34" charset="0"/>
              </a:rPr>
              <a:t>малина 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57188" y="414337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  <a:latin typeface="Calibri" pitchFamily="34" charset="0"/>
              </a:rPr>
              <a:t>Русский</a:t>
            </a:r>
          </a:p>
        </p:txBody>
      </p:sp>
    </p:spTree>
    <p:extLst>
      <p:ext uri="{BB962C8B-B14F-4D97-AF65-F5344CB8AC3E}">
        <p14:creationId xmlns:p14="http://schemas.microsoft.com/office/powerpoint/2010/main" val="6440001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для визитки\фоны\000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«Технология ТРИЗ – как средство формирования творческих способностей учащихся»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45736"/>
            <a:ext cx="4572000" cy="33055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ru-RU" sz="3600" b="1" dirty="0">
              <a:solidFill>
                <a:srgbClr val="FFFF0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FF00"/>
                </a:solidFill>
              </a:rPr>
              <a:t>Теория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FF00"/>
                </a:solidFill>
              </a:rPr>
              <a:t>Решения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FF00"/>
                </a:solidFill>
              </a:rPr>
              <a:t>Изобретательских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FF00"/>
                </a:solidFill>
              </a:rPr>
              <a:t>Задач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45736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6600"/>
                </a:solidFill>
              </a:rPr>
              <a:t>                      ТРИЗ</a:t>
            </a:r>
            <a:endParaRPr lang="ru-RU" sz="40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42134DE4-DD1C-4780-89CB-96EB3B1D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</a:rPr>
              <a:t>Вставить прилагательные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i="1" dirty="0">
                <a:solidFill>
                  <a:schemeClr val="bg1"/>
                </a:solidFill>
              </a:rPr>
              <a:t>Незаметно прошло (      ) лето. По небу поплыли (    ) тучи. Как сквозь сито, засеял из них (    ) дождь. На поверхности луж плавают(       ) листья. В кустах готовится к зиме (         ) ежик. Он натаскал в ямку траву, листья, мох, устроил себе (    ) гнездо. Ветер шуршит (  ) листьями. Всю землю скоро покроет (     ) снег.</a:t>
            </a:r>
          </a:p>
          <a:p>
            <a:pPr eaLnBrk="1" hangingPunct="1"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23046672-C9BC-4CEB-A9BE-31B63521D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</a:rPr>
              <a:t>Что на что похоже? </a:t>
            </a:r>
            <a:br>
              <a:rPr lang="ru-RU" sz="5400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800"/>
            <a:ext cx="5292080" cy="4586263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bg1"/>
                </a:solidFill>
              </a:rPr>
              <a:t>настольная лампа на </a:t>
            </a:r>
          </a:p>
          <a:p>
            <a:pPr eaLnBrk="1" hangingPunct="1"/>
            <a:r>
              <a:rPr lang="ru-RU" sz="3600" b="1" dirty="0">
                <a:solidFill>
                  <a:schemeClr val="bg1"/>
                </a:solidFill>
              </a:rPr>
              <a:t>тыква на ... </a:t>
            </a:r>
          </a:p>
          <a:p>
            <a:pPr eaLnBrk="1" hangingPunct="1"/>
            <a:r>
              <a:rPr lang="ru-RU" sz="3600" b="1" dirty="0">
                <a:solidFill>
                  <a:schemeClr val="bg1"/>
                </a:solidFill>
              </a:rPr>
              <a:t>арбуз на …</a:t>
            </a:r>
          </a:p>
          <a:p>
            <a:pPr eaLnBrk="1" hangingPunct="1"/>
            <a:r>
              <a:rPr lang="ru-RU" sz="3600" b="1" dirty="0">
                <a:solidFill>
                  <a:schemeClr val="bg1"/>
                </a:solidFill>
              </a:rPr>
              <a:t>люстра на ... </a:t>
            </a:r>
          </a:p>
          <a:p>
            <a:pPr eaLnBrk="1" hangingPunct="1"/>
            <a:r>
              <a:rPr lang="ru-RU" sz="3600" b="1" dirty="0">
                <a:solidFill>
                  <a:schemeClr val="bg1"/>
                </a:solidFill>
              </a:rPr>
              <a:t>утюг на …</a:t>
            </a:r>
          </a:p>
          <a:p>
            <a:pPr eaLnBrk="1" hangingPunct="1"/>
            <a:endParaRPr lang="ru-RU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54F587BE-B0A7-4020-8674-1F7B5F23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5521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Чем мечтают стать некоторые предметы? </a:t>
            </a:r>
            <a:br>
              <a:rPr lang="ru-RU" b="1" dirty="0">
                <a:solidFill>
                  <a:srgbClr val="FF3300"/>
                </a:solidFill>
                <a:latin typeface="Times New Roman" pitchFamily="18" charset="0"/>
              </a:rPr>
            </a:br>
            <a:endParaRPr lang="ru-RU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686300"/>
          </a:xfrm>
        </p:spPr>
        <p:txBody>
          <a:bodyPr/>
          <a:lstStyle/>
          <a:p>
            <a:pPr eaLnBrk="1" hangingPunct="1"/>
            <a:r>
              <a:rPr lang="ru-RU" sz="4400" b="1" dirty="0">
                <a:solidFill>
                  <a:schemeClr val="bg1"/>
                </a:solidFill>
              </a:rPr>
              <a:t>веник мечтает стать ... </a:t>
            </a:r>
          </a:p>
          <a:p>
            <a:pPr eaLnBrk="1" hangingPunct="1"/>
            <a:r>
              <a:rPr lang="ru-RU" sz="4400" b="1" dirty="0">
                <a:solidFill>
                  <a:schemeClr val="bg1"/>
                </a:solidFill>
              </a:rPr>
              <a:t>мыльный пузырь ... </a:t>
            </a:r>
          </a:p>
          <a:p>
            <a:pPr eaLnBrk="1" hangingPunct="1"/>
            <a:r>
              <a:rPr lang="ru-RU" sz="4400" b="1" dirty="0">
                <a:solidFill>
                  <a:schemeClr val="bg1"/>
                </a:solidFill>
              </a:rPr>
              <a:t>перышко ... </a:t>
            </a:r>
          </a:p>
          <a:p>
            <a:pPr eaLnBrk="1" hangingPunct="1"/>
            <a:r>
              <a:rPr lang="ru-RU" sz="4400" b="1" dirty="0">
                <a:solidFill>
                  <a:schemeClr val="bg1"/>
                </a:solidFill>
              </a:rPr>
              <a:t>огородное чучело ... </a:t>
            </a:r>
          </a:p>
          <a:p>
            <a:pPr eaLnBrk="1" hangingPunct="1"/>
            <a:r>
              <a:rPr lang="ru-RU" sz="4400" b="1" dirty="0">
                <a:solidFill>
                  <a:schemeClr val="bg1"/>
                </a:solidFill>
              </a:rPr>
              <a:t>снежная баба ...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26EB0A4E-66AF-46E0-B287-61D8ACB5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036496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900" b="1" i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</a:rPr>
              <a:t>Игра «Сочините последнюю строчку в стихотворении»</a:t>
            </a:r>
            <a:br>
              <a:rPr lang="ru-RU" sz="48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75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79912" y="1700808"/>
            <a:ext cx="4464496" cy="43924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7300" dirty="0"/>
              <a:t>	</a:t>
            </a:r>
            <a:r>
              <a:rPr lang="ru-RU" sz="7300" b="1" dirty="0">
                <a:solidFill>
                  <a:schemeClr val="bg1"/>
                </a:solidFill>
                <a:latin typeface="Times New Roman" pitchFamily="18" charset="0"/>
              </a:rPr>
              <a:t>Сел на ветку </a:t>
            </a:r>
            <a:r>
              <a:rPr lang="ru-RU" sz="7300" b="1" dirty="0" err="1">
                <a:solidFill>
                  <a:schemeClr val="bg1"/>
                </a:solidFill>
                <a:latin typeface="Times New Roman" pitchFamily="18" charset="0"/>
              </a:rPr>
              <a:t>снегирек</a:t>
            </a:r>
            <a:r>
              <a:rPr lang="ru-RU" sz="73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>
                <a:solidFill>
                  <a:schemeClr val="bg1"/>
                </a:solidFill>
                <a:latin typeface="Times New Roman" pitchFamily="18" charset="0"/>
              </a:rPr>
              <a:t>	Брызнул дождик - он промок,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>
                <a:solidFill>
                  <a:schemeClr val="bg1"/>
                </a:solidFill>
                <a:latin typeface="Times New Roman" pitchFamily="18" charset="0"/>
              </a:rPr>
              <a:t>	Ветерок, подуй слегка,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>
                <a:solidFill>
                  <a:schemeClr val="bg1"/>
                </a:solidFill>
                <a:latin typeface="Times New Roman" pitchFamily="18" charset="0"/>
              </a:rPr>
              <a:t>	(Обсуши нам …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9876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3643313"/>
            <a:ext cx="4786312" cy="1801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/>
              <a:t>	</a:t>
            </a:r>
            <a:endParaRPr lang="ru-RU" sz="2000" dirty="0">
              <a:solidFill>
                <a:srgbClr val="A50021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43438" y="5373688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A50021"/>
              </a:solidFill>
            </a:endParaRPr>
          </a:p>
        </p:txBody>
      </p:sp>
      <p:pic>
        <p:nvPicPr>
          <p:cNvPr id="19458" name="Picture 2" descr="C:\Users\Саша\Desktop\длямастер-класс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456384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425B19B9-FCB7-4177-9D90-E2D92F72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err="1">
                <a:solidFill>
                  <a:schemeClr val="bg1"/>
                </a:solidFill>
                <a:latin typeface="Times New Roman" pitchFamily="18" charset="0"/>
              </a:rPr>
              <a:t>Синквейн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Это стихотворение, состоящее из 5 строк, в котором человек высказывает свое отношение к чему-либо, кому-либо. </a:t>
            </a:r>
          </a:p>
          <a:p>
            <a:pPr eaLnBrk="1" hangingPunct="1">
              <a:defRPr/>
            </a:pP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</a:rPr>
              <a:t>Синквейн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требует синтеза информации и материала в кратких выражениях</a:t>
            </a:r>
          </a:p>
          <a:p>
            <a:pPr eaLnBrk="1" hangingPunct="1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Эти 5 строк сочиняют по особым правилам, в строгом порядке.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07279A4-E5E6-4DC1-817A-A712B985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196752"/>
            <a:ext cx="8382000" cy="51611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1 строка - ключевое слово, определяющее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</a:rPr>
              <a:t>синквейн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2 строка – два прилагательных, характеризующие данное понятие.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3 строка – три глагола, описывающие действия в рамках 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4 строка – фраза из нескольких слов, показывающая отношение к теме.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5 строка- обычно одно слово, вывод, в котором человек выражает свои чувства связанные с данным понятием</a:t>
            </a:r>
          </a:p>
          <a:p>
            <a:pPr eaLnBrk="1" hangingPunct="1">
              <a:lnSpc>
                <a:spcPct val="80000"/>
              </a:lnSpc>
            </a:pP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73BBF4FD-DD28-40C8-ADE3-A1E88388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16" y="152400"/>
            <a:ext cx="9144000" cy="68580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</a:rPr>
              <a:t>Пример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истина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 вечная, удивительная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  бежит, волнует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   загадочная неизвестность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   истина - поиск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19E24D6-62C3-485D-9B84-B842D44B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Составьте </a:t>
            </a:r>
            <a:r>
              <a:rPr lang="ru-RU" dirty="0" err="1">
                <a:solidFill>
                  <a:schemeClr val="bg1"/>
                </a:solidFill>
              </a:rPr>
              <a:t>синквейн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B8118-844E-4DF8-AF98-C03A32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6" y="1548370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МИР                                    ВОЙНА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19E24D6-62C3-485D-9B84-B842D44B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Составьте </a:t>
            </a:r>
            <a:r>
              <a:rPr lang="ru-RU" dirty="0" err="1">
                <a:solidFill>
                  <a:schemeClr val="bg1"/>
                </a:solidFill>
              </a:rPr>
              <a:t>синквейн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B8118-844E-4DF8-AF98-C03A32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548370"/>
            <a:ext cx="4248472" cy="542626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ВОЙНА</a:t>
            </a: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r>
              <a:rPr lang="ru-RU" sz="4600" b="1" i="1" dirty="0">
                <a:solidFill>
                  <a:srgbClr val="FFFF00"/>
                </a:solidFill>
              </a:rPr>
              <a:t>1.   жестокая, страшная</a:t>
            </a:r>
            <a:endParaRPr lang="ru-RU" sz="4600" b="1" dirty="0">
              <a:solidFill>
                <a:srgbClr val="FFFF00"/>
              </a:solidFill>
            </a:endParaRPr>
          </a:p>
          <a:p>
            <a:pPr lvl="0"/>
            <a:r>
              <a:rPr lang="ru-RU" sz="4600" b="1" i="1" dirty="0">
                <a:solidFill>
                  <a:srgbClr val="FFFF00"/>
                </a:solidFill>
              </a:rPr>
              <a:t>2.    разрушает, убивает, не щадит</a:t>
            </a:r>
            <a:endParaRPr lang="ru-RU" sz="4600" b="1" dirty="0">
              <a:solidFill>
                <a:srgbClr val="FFFF00"/>
              </a:solidFill>
            </a:endParaRPr>
          </a:p>
          <a:p>
            <a:pPr lvl="0"/>
            <a:r>
              <a:rPr lang="ru-RU" sz="4600" b="1" i="1" dirty="0">
                <a:solidFill>
                  <a:srgbClr val="FFFF00"/>
                </a:solidFill>
              </a:rPr>
              <a:t>3.   унесла жизни более 27 миллионов человек</a:t>
            </a:r>
            <a:endParaRPr lang="ru-RU" sz="4600" b="1" dirty="0">
              <a:solidFill>
                <a:srgbClr val="FFFF00"/>
              </a:solidFill>
            </a:endParaRPr>
          </a:p>
          <a:p>
            <a:pPr lvl="0"/>
            <a:r>
              <a:rPr lang="ru-RU" sz="4600" b="1" i="1" dirty="0">
                <a:solidFill>
                  <a:srgbClr val="FFFF00"/>
                </a:solidFill>
              </a:rPr>
              <a:t>4.    Герои</a:t>
            </a:r>
            <a:endParaRPr lang="ru-RU" sz="4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04864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светлый, хрупкий</a:t>
            </a:r>
            <a:endParaRPr lang="ru-RU" sz="3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радует, ликует, торжествует</a:t>
            </a:r>
            <a:endParaRPr lang="ru-RU" sz="3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Голубь мира кружит над землёй.</a:t>
            </a:r>
            <a:endParaRPr lang="ru-RU" sz="3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Согласие.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340769"/>
            <a:ext cx="4778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     МИР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64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940C740A-5A0F-4BA9-94DF-9500A51C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2636911"/>
          <a:ext cx="8291264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Название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Технология…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Автор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Родина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206">
                <a:tc>
                  <a:txBody>
                    <a:bodyPr/>
                    <a:lstStyle/>
                    <a:p>
                      <a:r>
                        <a:rPr lang="ru-RU" dirty="0"/>
                        <a:t>Приёмы </a:t>
                      </a:r>
                    </a:p>
                    <a:p>
                      <a:r>
                        <a:rPr lang="ru-RU" dirty="0"/>
                        <a:t>Что даёт ученику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Что даёт учителю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Рефлексия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Составление паспорта технологии ТРИЗ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BC239430-378D-43FE-9504-510590C5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ТРИЗ-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908720"/>
            <a:ext cx="5134780" cy="5339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3900" b="1" i="1" dirty="0">
                <a:solidFill>
                  <a:schemeClr val="bg1"/>
                </a:solidFill>
              </a:rPr>
              <a:t>Теория Решения Изобретательских Задач</a:t>
            </a:r>
            <a:r>
              <a:rPr lang="ru-RU" sz="3900" b="1" dirty="0">
                <a:solidFill>
                  <a:schemeClr val="bg1"/>
                </a:solidFill>
              </a:rPr>
              <a:t>, разработана</a:t>
            </a:r>
          </a:p>
          <a:p>
            <a:pPr>
              <a:buNone/>
            </a:pPr>
            <a:r>
              <a:rPr lang="ru-RU" sz="3900" b="1" dirty="0">
                <a:solidFill>
                  <a:schemeClr val="bg1"/>
                </a:solidFill>
              </a:rPr>
              <a:t>    в СССР  </a:t>
            </a:r>
            <a:r>
              <a:rPr lang="ru-RU" sz="3900" b="1">
                <a:solidFill>
                  <a:schemeClr val="bg1"/>
                </a:solidFill>
              </a:rPr>
              <a:t>в 1956 </a:t>
            </a:r>
            <a:r>
              <a:rPr lang="ru-RU" sz="3900" b="1" dirty="0">
                <a:solidFill>
                  <a:schemeClr val="bg1"/>
                </a:solidFill>
              </a:rPr>
              <a:t>году.</a:t>
            </a:r>
          </a:p>
          <a:p>
            <a:pPr>
              <a:buNone/>
            </a:pPr>
            <a:r>
              <a:rPr lang="ru-RU" sz="3900" b="1" dirty="0">
                <a:solidFill>
                  <a:schemeClr val="bg1"/>
                </a:solidFill>
              </a:rPr>
              <a:t>   Автор ТРИЗ- </a:t>
            </a:r>
          </a:p>
          <a:p>
            <a:pPr>
              <a:buNone/>
            </a:pPr>
            <a:r>
              <a:rPr lang="ru-RU" sz="3900" b="1" dirty="0">
                <a:solidFill>
                  <a:srgbClr val="FFFF00"/>
                </a:solidFill>
              </a:rPr>
              <a:t>    </a:t>
            </a:r>
            <a:r>
              <a:rPr lang="ru-RU" sz="4700" b="1" dirty="0">
                <a:solidFill>
                  <a:schemeClr val="bg1"/>
                </a:solidFill>
              </a:rPr>
              <a:t>Генрих </a:t>
            </a:r>
            <a:r>
              <a:rPr lang="ru-RU" sz="4700" b="1" dirty="0" err="1">
                <a:solidFill>
                  <a:schemeClr val="bg1"/>
                </a:solidFill>
              </a:rPr>
              <a:t>Саулович</a:t>
            </a:r>
            <a:r>
              <a:rPr lang="ru-RU" sz="4700" b="1" dirty="0">
                <a:solidFill>
                  <a:schemeClr val="bg1"/>
                </a:solidFill>
              </a:rPr>
              <a:t>    </a:t>
            </a:r>
            <a:r>
              <a:rPr lang="ru-RU" sz="4700" b="1" dirty="0" err="1">
                <a:solidFill>
                  <a:schemeClr val="bg1"/>
                </a:solidFill>
              </a:rPr>
              <a:t>Альтшуллер</a:t>
            </a:r>
            <a:endParaRPr lang="ru-RU" sz="47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AFFC6-AAD8-4812-86E7-C70CB4980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92" y="1170236"/>
            <a:ext cx="3693344" cy="507749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000404.jpg">
            <a:extLst>
              <a:ext uri="{FF2B5EF4-FFF2-40B4-BE49-F238E27FC236}">
                <a16:creationId xmlns:a16="http://schemas.microsoft.com/office/drawing/2014/main" id="{16320053-C3A6-4F91-AE7F-073A3F57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0298" cy="54868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Рефлексия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Составление паспорта технологии ТРИЗ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7783289" cy="4853008"/>
          </a:xfrm>
        </p:spPr>
        <p:txBody>
          <a:bodyPr/>
          <a:lstStyle/>
          <a:p>
            <a:pPr lvl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87745"/>
              </p:ext>
            </p:extLst>
          </p:nvPr>
        </p:nvGraphicFramePr>
        <p:xfrm>
          <a:off x="13284" y="963005"/>
          <a:ext cx="9144000" cy="596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385">
                <a:tc>
                  <a:txBody>
                    <a:bodyPr/>
                    <a:lstStyle/>
                    <a:p>
                      <a:r>
                        <a:rPr lang="ru-RU" dirty="0"/>
                        <a:t>Название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Технология решения изобретательских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ru-RU" dirty="0"/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Генрих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Саулович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Альтшуллер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ru-RU" dirty="0"/>
                        <a:t>Родина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СССР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090">
                <a:tc>
                  <a:txBody>
                    <a:bodyPr/>
                    <a:lstStyle/>
                    <a:p>
                      <a:r>
                        <a:rPr lang="ru-RU" dirty="0"/>
                        <a:t>Приемы технологии ТРИЗ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«мозговой штурм», «системный лифт», создай паспорт,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«Элемент – имя признака – значение признака», сочинение загадок,  «Морфологический ящик» и др.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4442">
                <a:tc>
                  <a:txBody>
                    <a:bodyPr/>
                    <a:lstStyle/>
                    <a:p>
                      <a:r>
                        <a:rPr lang="ru-RU" dirty="0"/>
                        <a:t>Что дает ученику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Помогает интеллектуальному развитию (умение анализировать, сравнивать, обобщать, грамотно и системно мыслить), творческому развитию (умение фантазировать, находить оригинальные решения), личностному становлению (решать противоречия, находить выход из проблемных ситуаций). Способствует развитию у детей компетентности, инициативности, самостоятельности, креативности и коммуникативности.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0333">
                <a:tc>
                  <a:txBody>
                    <a:bodyPr/>
                    <a:lstStyle/>
                    <a:p>
                      <a:r>
                        <a:rPr lang="ru-RU" dirty="0"/>
                        <a:t>Что даёт учителю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ТРИЗ вооружает мышление учителя набором инструментов по решению проблем;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творческие способности учителя, гибкость и системность мышления;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воспитывает готовность к восприятию нового;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профессиональный рост.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h.foto.radikal.ru/0709/1b/d877de6dc0e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5" y="2967335"/>
            <a:ext cx="746945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сотрудничество!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6429" y="3933056"/>
            <a:ext cx="6851142" cy="252028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Развитие интереса к предметам;</a:t>
            </a:r>
          </a:p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Овладение новым способом решения задач;</a:t>
            </a:r>
          </a:p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формирование и развитие способностей учащихся, необходимых для выполнения творческой деятельности.</a:t>
            </a:r>
          </a:p>
          <a:p>
            <a:pPr algn="ctr"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804248" y="5013176"/>
            <a:ext cx="2159000" cy="1366837"/>
          </a:xfrm>
          <a:prstGeom prst="cloudCallout">
            <a:avLst>
              <a:gd name="adj1" fmla="val -25074"/>
              <a:gd name="adj2" fmla="val 33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0" y="1124744"/>
            <a:ext cx="2159000" cy="1366837"/>
          </a:xfrm>
          <a:prstGeom prst="cloudCallout">
            <a:avLst>
              <a:gd name="adj1" fmla="val -25074"/>
              <a:gd name="adj2" fmla="val 33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696"/>
            <a:ext cx="8686800" cy="5433467"/>
          </a:xfrm>
          <a:prstGeom prst="cloudCallout">
            <a:avLst>
              <a:gd name="adj1" fmla="val -31861"/>
              <a:gd name="adj2" fmla="val 187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У педагога, использующего </a:t>
            </a:r>
            <a:r>
              <a:rPr lang="ru-RU" sz="3600" b="1" i="1" dirty="0">
                <a:solidFill>
                  <a:srgbClr val="FF6600"/>
                </a:solidFill>
              </a:rPr>
              <a:t>ТРИЗ</a:t>
            </a:r>
            <a:r>
              <a:rPr lang="ru-RU" sz="3600" b="1" i="1" dirty="0">
                <a:solidFill>
                  <a:srgbClr val="FFFF00"/>
                </a:solidFill>
              </a:rPr>
              <a:t>, дети занимаются с увлечением и без перегрузок осваивают новые знания, развивают речь и мышление</a:t>
            </a:r>
          </a:p>
          <a:p>
            <a:pPr algn="ctr"/>
            <a:endParaRPr lang="ru-RU" sz="3600" dirty="0"/>
          </a:p>
        </p:txBody>
      </p:sp>
      <p:pic>
        <p:nvPicPr>
          <p:cNvPr id="5" name="Picture 46" descr="ёж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67544" y="692696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ёж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020272" y="4365104"/>
            <a:ext cx="1736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teacher_clipart_8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45013"/>
            <a:ext cx="27860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25" y="4786313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ТРИЗ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8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629175"/>
              </p:ext>
            </p:extLst>
          </p:nvPr>
        </p:nvGraphicFramePr>
        <p:xfrm>
          <a:off x="0" y="1539240"/>
          <a:ext cx="9144000" cy="572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006">
                <a:tc>
                  <a:txBody>
                    <a:bodyPr/>
                    <a:lstStyle/>
                    <a:p>
                      <a:r>
                        <a:rPr lang="ru-RU" dirty="0"/>
                        <a:t>Названия приемов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Цель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905">
                <a:tc>
                  <a:txBody>
                    <a:bodyPr/>
                    <a:lstStyle/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решения изобретательных задач</a:t>
                      </a:r>
                    </a:p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Приём </a:t>
                      </a:r>
                    </a:p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 Хорошо-плохо».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него входит противоречие, приемы разрешения противоречий. Этапы решения противоречий:</a:t>
                      </a:r>
                    </a:p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Умение увидеть, выявить противоречие</a:t>
                      </a:r>
                    </a:p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Формулирование противоречия</a:t>
                      </a:r>
                    </a:p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« </a:t>
                      </a:r>
                      <a:r>
                        <a:rPr lang="ru-RU" sz="28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действие  есть  «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 </a:t>
                      </a:r>
                      <a:r>
                        <a:rPr lang="ru-RU" sz="28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имеем «+»,  </a:t>
                      </a:r>
                      <a:r>
                        <a:rPr lang="ru-RU" sz="28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«-».  Преодоление противоречия</a:t>
                      </a:r>
                    </a:p>
                    <a:p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46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84253"/>
              </p:ext>
            </p:extLst>
          </p:nvPr>
        </p:nvGraphicFramePr>
        <p:xfrm>
          <a:off x="0" y="548679"/>
          <a:ext cx="9144000" cy="658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49">
                <a:tc>
                  <a:txBody>
                    <a:bodyPr/>
                    <a:lstStyle/>
                    <a:p>
                      <a:r>
                        <a:rPr lang="ru-RU" dirty="0"/>
                        <a:t>Названия приемов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Цель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49">
                <a:tc gridSpan="2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121"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«Создай паспорт»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739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8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2398</Words>
  <Application>Microsoft Office PowerPoint</Application>
  <PresentationFormat>Экран (4:3)</PresentationFormat>
  <Paragraphs>522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Calibri</vt:lpstr>
      <vt:lpstr>Constantia</vt:lpstr>
      <vt:lpstr>Tahoma</vt:lpstr>
      <vt:lpstr>Times New Roman</vt:lpstr>
      <vt:lpstr>Wingdings</vt:lpstr>
      <vt:lpstr>Wingdings 2</vt:lpstr>
      <vt:lpstr>Тема Office</vt:lpstr>
      <vt:lpstr>Мастер-класс</vt:lpstr>
      <vt:lpstr>Мастер-класс</vt:lpstr>
      <vt:lpstr>Презентация PowerPoint</vt:lpstr>
      <vt:lpstr>«Технология ТРИЗ – как средство формирования творческих способностей учащихся»</vt:lpstr>
      <vt:lpstr>ТРИЗ-</vt:lpstr>
      <vt:lpstr>Цели:</vt:lpstr>
      <vt:lpstr>Презентация PowerPoint</vt:lpstr>
      <vt:lpstr>Презентация PowerPoint</vt:lpstr>
      <vt:lpstr>Презентация PowerPoint</vt:lpstr>
      <vt:lpstr>Модель “Создай паспорт” 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 (русский язык, математика, окружающий мир, литература).</vt:lpstr>
      <vt:lpstr>Презентация PowerPoint</vt:lpstr>
      <vt:lpstr>Создайте «паспорт»  для обобщения по любой теме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Смоделируйте свойства твердых тел, жидкостей и газов:</vt:lpstr>
      <vt:lpstr>Системный лифт по русскому языку</vt:lpstr>
      <vt:lpstr>      герой  -храбрый и мужественный человек. -Бесстрашный герой совершил подвиг .   - Мы читали книгу о героях. В годы войны было совершено много героических поступков. Мы будем помнить подвиг наших людей в ВОВ.   </vt:lpstr>
      <vt:lpstr> События Устройство конструктора 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Творчество -</vt:lpstr>
      <vt:lpstr>Замените выделенные слова синонимами</vt:lpstr>
      <vt:lpstr>Исправьте предложения:</vt:lpstr>
      <vt:lpstr>Вставьте словарные слова</vt:lpstr>
      <vt:lpstr>Вставьте словарные слова</vt:lpstr>
      <vt:lpstr>Вставить прилагательные</vt:lpstr>
      <vt:lpstr>Что на что похоже?  </vt:lpstr>
      <vt:lpstr>Чем мечтают стать некоторые предметы?  </vt:lpstr>
      <vt:lpstr> Игра «Сочините последнюю строчку в стихотворении» </vt:lpstr>
      <vt:lpstr>Синквейн</vt:lpstr>
      <vt:lpstr>Презентация PowerPoint</vt:lpstr>
      <vt:lpstr> Пример</vt:lpstr>
      <vt:lpstr>Составьте синквейн</vt:lpstr>
      <vt:lpstr>Составьте синквейн</vt:lpstr>
      <vt:lpstr>Рефлексия  Составление паспорта технологии ТРИЗ</vt:lpstr>
      <vt:lpstr> Рефлексия  Составление паспорта технологии ТРИЗ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Asus</cp:lastModifiedBy>
  <cp:revision>68</cp:revision>
  <dcterms:created xsi:type="dcterms:W3CDTF">2014-02-16T16:09:31Z</dcterms:created>
  <dcterms:modified xsi:type="dcterms:W3CDTF">2020-03-23T17:04:59Z</dcterms:modified>
</cp:coreProperties>
</file>