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9" r:id="rId3"/>
    <p:sldId id="283" r:id="rId4"/>
    <p:sldId id="279" r:id="rId5"/>
    <p:sldId id="282" r:id="rId6"/>
    <p:sldId id="259" r:id="rId7"/>
    <p:sldId id="260" r:id="rId8"/>
    <p:sldId id="273" r:id="rId9"/>
    <p:sldId id="274" r:id="rId10"/>
    <p:sldId id="277" r:id="rId11"/>
    <p:sldId id="256" r:id="rId12"/>
    <p:sldId id="258" r:id="rId13"/>
    <p:sldId id="286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264CD-75DD-466A-82E1-BA2755F1E9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46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7148F-A8A2-422C-8E8D-A30C66149966}" type="slidenum">
              <a:rPr lang="ru-RU"/>
              <a:pPr/>
              <a:t>1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0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F1082-4E1B-4235-A53D-0AF02999F922}" type="slidenum">
              <a:rPr lang="ru-RU"/>
              <a:pPr/>
              <a:t>6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35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517E5-847D-4AE9-BCAF-E2AAC3833E82}" type="slidenum">
              <a:rPr lang="ru-RU"/>
              <a:pPr/>
              <a:t>7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7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8369A-27A8-41A4-9466-7BCFBD78FDAA}" type="slidenum">
              <a:rPr lang="ru-RU"/>
              <a:pPr/>
              <a:t>8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8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BA567-2ADD-419D-A990-69F2ADBECEBB}" type="slidenum">
              <a:rPr lang="ru-RU"/>
              <a:pPr/>
              <a:t>9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7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3E396-CAAD-40A2-9AF3-6A1171E68A47}" type="slidenum">
              <a:rPr lang="ru-RU"/>
              <a:pPr/>
              <a:t>10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87B5E-9823-4D2E-9837-9EC74B9575E1}" type="slidenum">
              <a:rPr lang="ru-RU"/>
              <a:pPr/>
              <a:t>11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9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15AF7-D065-4E8A-9BB1-52BB1CBE664D}" type="slidenum">
              <a:rPr lang="ru-RU"/>
              <a:pPr/>
              <a:t>12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9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C4869-53AA-424B-BC96-7D54ABDCD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ED0E-6667-4DED-89BB-542A7FBD3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F29C0-09A0-4BAE-A9DF-95EAFD3FFF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98CF2-0778-48E2-B2D5-1A22F4218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8690-8BDD-4D08-BC1E-124CE7A9D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2F14-048F-48A0-B53F-EB6C11F69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5130C-0840-4A7F-9525-B9FF986DCA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A82D-8145-46DE-B32C-1BC6178537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8CFCF-B5B6-4B0D-8F29-97134DEC1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28CC-4D91-487D-8B46-5153F1738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CE38-E11C-4E4D-9403-C5924ED2FC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ECE224-D637-47DE-9D62-CCA346997A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3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13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0ZCly4b4J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528" y="30211"/>
            <a:ext cx="9144000" cy="6884988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59338" y="2060575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[</a:t>
            </a:r>
            <a:r>
              <a:rPr lang="ru-RU" sz="3600"/>
              <a:t>С</a:t>
            </a:r>
            <a:r>
              <a:rPr lang="en-US" sz="3600"/>
              <a:t>]</a:t>
            </a:r>
            <a:r>
              <a:rPr lang="ru-RU" sz="3600"/>
              <a:t> - </a:t>
            </a:r>
            <a:r>
              <a:rPr lang="en-US" sz="3600"/>
              <a:t>[</a:t>
            </a:r>
            <a:r>
              <a:rPr lang="ru-RU" sz="3600"/>
              <a:t>Ш</a:t>
            </a:r>
            <a:r>
              <a:rPr lang="en-US" sz="3600"/>
              <a:t>]</a:t>
            </a:r>
            <a:r>
              <a:rPr lang="en-US"/>
              <a:t> </a:t>
            </a:r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19250" y="1557338"/>
            <a:ext cx="1831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i="1"/>
              <a:t>   Учимся </a:t>
            </a:r>
          </a:p>
          <a:p>
            <a:r>
              <a:rPr lang="ru-RU" sz="2400" i="1"/>
              <a:t>различать </a:t>
            </a:r>
          </a:p>
          <a:p>
            <a:r>
              <a:rPr lang="ru-RU" sz="2400" i="1"/>
              <a:t>    звуки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981" y="3241644"/>
            <a:ext cx="2318363" cy="2278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3" y="3175344"/>
            <a:ext cx="2210164" cy="265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484438" y="6308725"/>
            <a:ext cx="4300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Каким словом закончить предложение? Выбери картинку.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836613"/>
            <a:ext cx="27352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ус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4076700"/>
            <a:ext cx="2476500" cy="990600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35013" y="2578100"/>
            <a:ext cx="414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У папы длинные…</a:t>
            </a:r>
          </a:p>
        </p:txBody>
      </p:sp>
      <p:sp>
        <p:nvSpPr>
          <p:cNvPr id="4813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165850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2492375"/>
            <a:ext cx="9302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/>
              <a:t>В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2205038"/>
            <a:ext cx="21256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4663" y="2924175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/>
              <a:t>росли</a:t>
            </a:r>
          </a:p>
        </p:txBody>
      </p:sp>
      <p:pic>
        <p:nvPicPr>
          <p:cNvPr id="2055" name="Picture 7" descr="груша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420938"/>
            <a:ext cx="1033463" cy="1338262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388350" y="2565400"/>
            <a:ext cx="374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/>
              <a:t>.</a:t>
            </a:r>
          </a:p>
        </p:txBody>
      </p:sp>
      <p:sp>
        <p:nvSpPr>
          <p:cNvPr id="205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650" y="6165850"/>
            <a:ext cx="1042988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555875" y="6381750"/>
            <a:ext cx="430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Прочитай предложение, вставляя слова вместо картинок.</a:t>
            </a:r>
          </a:p>
        </p:txBody>
      </p:sp>
      <p:pic>
        <p:nvPicPr>
          <p:cNvPr id="2059" name="Picture 11" descr="груша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2781300"/>
            <a:ext cx="1033463" cy="133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2708275"/>
            <a:ext cx="862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/>
              <a:t>В</a:t>
            </a:r>
          </a:p>
        </p:txBody>
      </p:sp>
      <p:pic>
        <p:nvPicPr>
          <p:cNvPr id="7173" name="Picture 5" descr="шкаф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2133600"/>
            <a:ext cx="1260475" cy="180022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067175" y="2997200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/>
              <a:t>висит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1844675"/>
            <a:ext cx="10747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812088" y="2997200"/>
            <a:ext cx="354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/>
              <a:t>.</a:t>
            </a:r>
          </a:p>
        </p:txBody>
      </p:sp>
      <p:sp>
        <p:nvSpPr>
          <p:cNvPr id="71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12088" y="6237288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339975" y="6381750"/>
            <a:ext cx="430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Прочитай предложение, вставляя слова вместо картинок.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фон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5292725" y="836613"/>
            <a:ext cx="2592388" cy="1474787"/>
          </a:xfrm>
          <a:prstGeom prst="wedgeRoundRectCallout">
            <a:avLst>
              <a:gd name="adj1" fmla="val -47796"/>
              <a:gd name="adj2" fmla="val 58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58375" name="Picture 7" descr="j86509_1257280459[1]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836613"/>
            <a:ext cx="1381125" cy="1381125"/>
          </a:xfrm>
          <a:prstGeom prst="rect">
            <a:avLst/>
          </a:prstGeom>
          <a:noFill/>
        </p:spPr>
      </p:pic>
      <p:sp>
        <p:nvSpPr>
          <p:cNvPr id="58376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24750" y="5373688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320528"/>
            <a:ext cx="3210299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фон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3779838" y="1844675"/>
            <a:ext cx="3240087" cy="1152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Молодцы!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36912"/>
            <a:ext cx="5940152" cy="270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2233414" cy="2053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143489"/>
            <a:ext cx="1945382" cy="1788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964180"/>
            <a:ext cx="1441326" cy="1325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4709408"/>
            <a:ext cx="2091153" cy="1922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14" y="636850"/>
            <a:ext cx="2588518" cy="2588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63" y="1770935"/>
            <a:ext cx="2228478" cy="2228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32" y="4035737"/>
            <a:ext cx="1868438" cy="18684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39" y="4738570"/>
            <a:ext cx="1868438" cy="18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Согласный твердый С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3240087" cy="3240087"/>
          </a:xfrm>
          <a:prstGeom prst="rect">
            <a:avLst/>
          </a:prstGeom>
          <a:noFill/>
        </p:spPr>
      </p:pic>
      <p:pic>
        <p:nvPicPr>
          <p:cNvPr id="55301" name="Picture 5" descr="Синий круж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3789363"/>
            <a:ext cx="935037" cy="828675"/>
          </a:xfrm>
          <a:prstGeom prst="rect">
            <a:avLst/>
          </a:prstGeom>
          <a:noFill/>
        </p:spPr>
      </p:pic>
      <p:pic>
        <p:nvPicPr>
          <p:cNvPr id="55303" name="Picture 7" descr="глухо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3789363"/>
            <a:ext cx="863600" cy="784225"/>
          </a:xfrm>
          <a:prstGeom prst="rect">
            <a:avLst/>
          </a:prstGeom>
          <a:noFill/>
        </p:spPr>
      </p:pic>
      <p:pic>
        <p:nvPicPr>
          <p:cNvPr id="55304" name="Picture 8" descr="Согласны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573463"/>
            <a:ext cx="1152525" cy="1016000"/>
          </a:xfrm>
          <a:prstGeom prst="rect">
            <a:avLst/>
          </a:prstGeom>
          <a:noFill/>
        </p:spPr>
      </p:pic>
      <p:pic>
        <p:nvPicPr>
          <p:cNvPr id="55306" name="Picture 10" descr="Согласны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500438"/>
            <a:ext cx="1152525" cy="1016000"/>
          </a:xfrm>
          <a:prstGeom prst="rect">
            <a:avLst/>
          </a:prstGeom>
          <a:noFill/>
        </p:spPr>
      </p:pic>
      <p:pic>
        <p:nvPicPr>
          <p:cNvPr id="55307" name="Picture 11" descr="глухо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3716338"/>
            <a:ext cx="863600" cy="784225"/>
          </a:xfrm>
          <a:prstGeom prst="rect">
            <a:avLst/>
          </a:prstGeom>
          <a:noFill/>
        </p:spPr>
      </p:pic>
      <p:pic>
        <p:nvPicPr>
          <p:cNvPr id="55308" name="Picture 12" descr="Синий круж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3716338"/>
            <a:ext cx="935038" cy="828675"/>
          </a:xfrm>
          <a:prstGeom prst="rect">
            <a:avLst/>
          </a:prstGeom>
          <a:noFill/>
        </p:spPr>
      </p:pic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042988" y="5373688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Звук </a:t>
            </a:r>
            <a:r>
              <a:rPr lang="en-US" sz="1200"/>
              <a:t>[</a:t>
            </a:r>
            <a:r>
              <a:rPr lang="ru-RU" sz="1200"/>
              <a:t>С</a:t>
            </a:r>
            <a:r>
              <a:rPr lang="en-US" sz="1200"/>
              <a:t>]</a:t>
            </a:r>
            <a:r>
              <a:rPr lang="ru-RU" sz="1200"/>
              <a:t>:</a:t>
            </a:r>
          </a:p>
          <a:p>
            <a:r>
              <a:rPr lang="ru-RU" sz="1200"/>
              <a:t>- согласный (его нельзя пропеть);</a:t>
            </a:r>
          </a:p>
          <a:p>
            <a:r>
              <a:rPr lang="ru-RU" sz="1200"/>
              <a:t>- глухой;</a:t>
            </a:r>
          </a:p>
          <a:p>
            <a:r>
              <a:rPr lang="ru-RU" sz="1200"/>
              <a:t>- твердый.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5435600" y="5373688"/>
            <a:ext cx="2574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Звук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:</a:t>
            </a:r>
          </a:p>
          <a:p>
            <a:r>
              <a:rPr lang="ru-RU" sz="1200"/>
              <a:t>- согласный (его нельзя пропеть);</a:t>
            </a:r>
          </a:p>
          <a:p>
            <a:r>
              <a:rPr lang="ru-RU" sz="1200"/>
              <a:t>- глухой;</a:t>
            </a:r>
          </a:p>
          <a:p>
            <a:r>
              <a:rPr lang="ru-RU" sz="1200"/>
              <a:t>- твердый.</a:t>
            </a:r>
          </a:p>
        </p:txBody>
      </p:sp>
      <p:pic>
        <p:nvPicPr>
          <p:cNvPr id="55311" name="Picture 15" descr="Согласный твердый С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33375"/>
            <a:ext cx="3240088" cy="3240088"/>
          </a:xfrm>
          <a:prstGeom prst="rect">
            <a:avLst/>
          </a:prstGeom>
          <a:noFill/>
        </p:spPr>
      </p:pic>
      <p:pic>
        <p:nvPicPr>
          <p:cNvPr id="55312" name="Picture 16" descr="звук С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038350"/>
            <a:ext cx="863600" cy="814388"/>
          </a:xfrm>
          <a:prstGeom prst="rect">
            <a:avLst/>
          </a:prstGeom>
          <a:noFill/>
        </p:spPr>
      </p:pic>
      <p:pic>
        <p:nvPicPr>
          <p:cNvPr id="55313" name="Picture 17" descr="звук Ш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966913"/>
            <a:ext cx="863600" cy="81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улыб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96975"/>
            <a:ext cx="2592388" cy="2592388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971550" y="5661025"/>
            <a:ext cx="3089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Артикуляция звука </a:t>
            </a:r>
            <a:r>
              <a:rPr lang="en-US" sz="1200"/>
              <a:t>[C]</a:t>
            </a:r>
            <a:r>
              <a:rPr lang="ru-RU" sz="1200"/>
              <a:t>:</a:t>
            </a:r>
          </a:p>
          <a:p>
            <a:r>
              <a:rPr lang="ru-RU" sz="1200"/>
              <a:t>- губы в улыбке, </a:t>
            </a:r>
          </a:p>
          <a:p>
            <a:r>
              <a:rPr lang="ru-RU" sz="1200"/>
              <a:t>- зубы сближены или сомкнуты,</a:t>
            </a:r>
          </a:p>
          <a:p>
            <a:r>
              <a:rPr lang="ru-RU" sz="1200"/>
              <a:t>- кончик языка упирается в нижние зубы.</a:t>
            </a:r>
          </a:p>
        </p:txBody>
      </p:sp>
      <p:pic>
        <p:nvPicPr>
          <p:cNvPr id="51208" name="Picture 8" descr="трубоч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125538"/>
            <a:ext cx="2736850" cy="2736850"/>
          </a:xfrm>
          <a:prstGeom prst="rect">
            <a:avLst/>
          </a:prstGeom>
          <a:noFill/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076825" y="5661025"/>
            <a:ext cx="34718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Артикуляция звука </a:t>
            </a:r>
            <a:r>
              <a:rPr lang="en-US" sz="1200"/>
              <a:t>[</a:t>
            </a:r>
            <a:r>
              <a:rPr lang="ru-RU" sz="1200"/>
              <a:t>Ш</a:t>
            </a:r>
            <a:r>
              <a:rPr lang="en-US" sz="1200"/>
              <a:t>]</a:t>
            </a:r>
            <a:r>
              <a:rPr lang="ru-RU" sz="1200"/>
              <a:t>:</a:t>
            </a:r>
          </a:p>
          <a:p>
            <a:r>
              <a:rPr lang="ru-RU" sz="1200"/>
              <a:t>- губы выдвинуты вперёд и округлены, </a:t>
            </a:r>
          </a:p>
          <a:p>
            <a:r>
              <a:rPr lang="ru-RU" sz="1200"/>
              <a:t>- зубы сближены,</a:t>
            </a:r>
          </a:p>
          <a:p>
            <a:r>
              <a:rPr lang="ru-RU" sz="1200"/>
              <a:t>- кончик языка поднят к передней части нёба, </a:t>
            </a:r>
          </a:p>
          <a:p>
            <a:r>
              <a:rPr lang="ru-RU" sz="1200"/>
              <a:t>  язык в форме «чашечки» .</a:t>
            </a:r>
          </a:p>
        </p:txBody>
      </p:sp>
      <p:pic>
        <p:nvPicPr>
          <p:cNvPr id="51210" name="Picture 10" descr="звук Ш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4076700"/>
            <a:ext cx="1511300" cy="1425575"/>
          </a:xfrm>
          <a:prstGeom prst="rect">
            <a:avLst/>
          </a:prstGeom>
          <a:noFill/>
        </p:spPr>
      </p:pic>
      <p:pic>
        <p:nvPicPr>
          <p:cNvPr id="51211" name="Picture 11" descr="звук С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4076700"/>
            <a:ext cx="1439863" cy="13589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113" y="1196975"/>
            <a:ext cx="2679794" cy="293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00808"/>
            <a:ext cx="3280876" cy="2852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01008"/>
            <a:ext cx="3119701" cy="27799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59366"/>
            <a:ext cx="3152949" cy="308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434455"/>
            <a:ext cx="20161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9026" y="829447"/>
            <a:ext cx="147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29325" y="4531030"/>
            <a:ext cx="20526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19691" y="4566733"/>
            <a:ext cx="16557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с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838" y="2781300"/>
            <a:ext cx="1512887" cy="15128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034" y="1866526"/>
            <a:ext cx="249289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5060" y="4108740"/>
            <a:ext cx="2160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8903" y="4869160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36056" y="409655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54246" y="384572"/>
            <a:ext cx="1289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ш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9700" y="2528094"/>
            <a:ext cx="1441450" cy="144145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2708920"/>
            <a:ext cx="3755652" cy="196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627313" y="6453188"/>
            <a:ext cx="430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Каким словом закончить предложение? Выбери картинку.</a:t>
            </a:r>
            <a:endParaRPr lang="ru-RU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5650" y="3068638"/>
            <a:ext cx="382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Даша играет с …</a:t>
            </a:r>
          </a:p>
        </p:txBody>
      </p:sp>
      <p:pic>
        <p:nvPicPr>
          <p:cNvPr id="39942" name="Picture 6" descr="миска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125538"/>
            <a:ext cx="3132138" cy="2108200"/>
          </a:xfrm>
          <a:prstGeom prst="rect">
            <a:avLst/>
          </a:prstGeom>
          <a:noFill/>
        </p:spPr>
      </p:pic>
      <p:pic>
        <p:nvPicPr>
          <p:cNvPr id="39943" name="Picture 7" descr="миш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3716338"/>
            <a:ext cx="2408237" cy="2530475"/>
          </a:xfrm>
          <a:prstGeom prst="rect">
            <a:avLst/>
          </a:prstGeom>
          <a:noFill/>
        </p:spPr>
      </p:pic>
      <p:sp>
        <p:nvSpPr>
          <p:cNvPr id="399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484438" y="6453188"/>
            <a:ext cx="4300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/>
              <a:t>Каким словом закончить предложение? Выбери картинку.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750" y="2997200"/>
            <a:ext cx="458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В сарае протекает…</a:t>
            </a:r>
          </a:p>
        </p:txBody>
      </p:sp>
      <p:pic>
        <p:nvPicPr>
          <p:cNvPr id="41990" name="Picture 6" descr="сканирование0018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 l="7442" t="11298" r="52016" b="72038"/>
          <a:stretch>
            <a:fillRect/>
          </a:stretch>
        </p:blipFill>
        <p:spPr bwMode="auto">
          <a:xfrm>
            <a:off x="5219700" y="1341438"/>
            <a:ext cx="3311525" cy="1890712"/>
          </a:xfrm>
          <a:prstGeom prst="rect">
            <a:avLst/>
          </a:prstGeom>
          <a:noFill/>
        </p:spPr>
      </p:pic>
      <p:pic>
        <p:nvPicPr>
          <p:cNvPr id="41991" name="Picture 7" descr="сканирование0018"/>
          <p:cNvPicPr>
            <a:picLocks noChangeAspect="1" noChangeArrowheads="1"/>
          </p:cNvPicPr>
          <p:nvPr/>
        </p:nvPicPr>
        <p:blipFill>
          <a:blip r:embed="rId3" cstate="email">
            <a:lum contrast="24000"/>
          </a:blip>
          <a:srcRect l="59677" t="11298" r="15363" b="72038"/>
          <a:stretch>
            <a:fillRect/>
          </a:stretch>
        </p:blipFill>
        <p:spPr bwMode="auto">
          <a:xfrm>
            <a:off x="5364163" y="3860800"/>
            <a:ext cx="2520950" cy="2339975"/>
          </a:xfrm>
          <a:prstGeom prst="rect">
            <a:avLst/>
          </a:prstGeom>
          <a:noFill/>
        </p:spPr>
      </p:pic>
      <p:sp>
        <p:nvSpPr>
          <p:cNvPr id="4199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165850"/>
            <a:ext cx="10429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175</Words>
  <Application>Microsoft Office PowerPoint</Application>
  <PresentationFormat>Экран (4:3)</PresentationFormat>
  <Paragraphs>44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Учетная запись Майкрософт</cp:lastModifiedBy>
  <cp:revision>29</cp:revision>
  <dcterms:created xsi:type="dcterms:W3CDTF">2010-08-28T17:10:33Z</dcterms:created>
  <dcterms:modified xsi:type="dcterms:W3CDTF">2022-01-29T10:09:35Z</dcterms:modified>
</cp:coreProperties>
</file>