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2" r:id="rId11"/>
    <p:sldId id="266" r:id="rId12"/>
    <p:sldId id="268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E9FF"/>
    <a:srgbClr val="EBE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14" y="-5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71800" y="1772816"/>
            <a:ext cx="5700468" cy="286816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Умножение и деление круглых десятков и сотен на однозначное число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6016" y="5229200"/>
            <a:ext cx="4034658" cy="1101248"/>
          </a:xfrm>
        </p:spPr>
        <p:txBody>
          <a:bodyPr/>
          <a:lstStyle/>
          <a:p>
            <a:r>
              <a:rPr lang="ru-RU" dirty="0" smtClean="0"/>
              <a:t>Гваладзе Татьяна Сергеевна, учитель математики</a:t>
            </a:r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411760" y="188640"/>
            <a:ext cx="6732240" cy="1101248"/>
          </a:xfrm>
          <a:prstGeom prst="rect">
            <a:avLst/>
          </a:prstGeom>
        </p:spPr>
        <p:txBody>
          <a:bodyPr vert="horz" lIns="45720" tIns="0" rIns="45720" bIns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tabLst/>
              <a:defRPr/>
            </a:pPr>
            <a:r>
              <a:rPr lang="ru-RU" sz="2200" b="1" noProof="0" dirty="0" smtClean="0">
                <a:solidFill>
                  <a:srgbClr val="FFFFFF"/>
                </a:solidFill>
              </a:rPr>
              <a:t>к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азенное общеобразовательное учреждение Омской области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«Нововаршавская адаптивная школа-интернат»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Какие числа называются круглыми?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Числа, которые заканчиваются нулем, называются круглыми.</a:t>
            </a:r>
          </a:p>
          <a:p>
            <a:pPr>
              <a:buNone/>
            </a:pPr>
            <a:r>
              <a:rPr lang="ru-RU" dirty="0" smtClean="0"/>
              <a:t>Например:</a:t>
            </a:r>
          </a:p>
          <a:p>
            <a:r>
              <a:rPr lang="ru-RU" dirty="0" smtClean="0"/>
              <a:t>40, 80, 30, 10, 60  - это круглые десятки;</a:t>
            </a:r>
          </a:p>
          <a:p>
            <a:r>
              <a:rPr lang="ru-RU" dirty="0" smtClean="0"/>
              <a:t>100, 200, 700, 500 – это круглые сотни.</a:t>
            </a:r>
            <a:endParaRPr lang="ru-RU" dirty="0"/>
          </a:p>
        </p:txBody>
      </p:sp>
      <p:pic>
        <p:nvPicPr>
          <p:cNvPr id="1026" name="Picture 2" descr="https://img.favpng.com/8/8/11/nolik-animated-film-clip-art-stock-photography-png-favpng-uMWaa3PkMPTDFBQDwaETmLx0U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994" r="21798"/>
          <a:stretch>
            <a:fillRect/>
          </a:stretch>
        </p:blipFill>
        <p:spPr bwMode="auto">
          <a:xfrm>
            <a:off x="6156176" y="3636704"/>
            <a:ext cx="1944216" cy="31046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Вспомним умножение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71800" y="1609416"/>
            <a:ext cx="4924400" cy="484632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5*8 = 40</a:t>
            </a:r>
          </a:p>
          <a:p>
            <a:r>
              <a:rPr lang="ru-RU" sz="4000" dirty="0" smtClean="0"/>
              <a:t>3*4 = 12</a:t>
            </a:r>
          </a:p>
          <a:p>
            <a:r>
              <a:rPr lang="ru-RU" sz="4000" dirty="0" smtClean="0"/>
              <a:t>7*6 = 42 </a:t>
            </a:r>
          </a:p>
          <a:p>
            <a:r>
              <a:rPr lang="ru-RU" sz="4000" dirty="0" smtClean="0"/>
              <a:t>4*2 = 8</a:t>
            </a:r>
          </a:p>
          <a:p>
            <a:r>
              <a:rPr lang="ru-RU" sz="4000" dirty="0" smtClean="0"/>
              <a:t>4*5 = 20</a:t>
            </a:r>
          </a:p>
          <a:p>
            <a:r>
              <a:rPr lang="ru-RU" sz="4000" dirty="0" smtClean="0"/>
              <a:t>3*3 = 9</a:t>
            </a:r>
            <a:endParaRPr lang="ru-RU" sz="4000" dirty="0"/>
          </a:p>
        </p:txBody>
      </p:sp>
      <p:pic>
        <p:nvPicPr>
          <p:cNvPr id="15362" name="Picture 2" descr="https://avatars.mds.yandex.net/get-pdb/1927558/56f4a40c-4d7e-4db7-8b03-0a618361b39b/s1200"/>
          <p:cNvPicPr>
            <a:picLocks noChangeAspect="1" noChangeArrowheads="1"/>
          </p:cNvPicPr>
          <p:nvPr/>
        </p:nvPicPr>
        <p:blipFill>
          <a:blip r:embed="rId2" cstate="print"/>
          <a:srcRect l="26786" t="23214" r="25000" b="25000"/>
          <a:stretch>
            <a:fillRect/>
          </a:stretch>
        </p:blipFill>
        <p:spPr bwMode="auto">
          <a:xfrm>
            <a:off x="179511" y="2492896"/>
            <a:ext cx="2882803" cy="3096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Теперь тоже самое только с круглыми десятками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1609416"/>
            <a:ext cx="4420344" cy="4846320"/>
          </a:xfrm>
        </p:spPr>
        <p:txBody>
          <a:bodyPr/>
          <a:lstStyle/>
          <a:p>
            <a:r>
              <a:rPr lang="ru-RU" sz="4000" dirty="0" smtClean="0"/>
              <a:t>5</a:t>
            </a:r>
            <a:r>
              <a:rPr lang="ru-RU" sz="4000" b="1" dirty="0" smtClean="0">
                <a:solidFill>
                  <a:srgbClr val="0070C0"/>
                </a:solidFill>
              </a:rPr>
              <a:t>0</a:t>
            </a:r>
            <a:r>
              <a:rPr lang="ru-RU" sz="4000" dirty="0" smtClean="0"/>
              <a:t>*8 = 40</a:t>
            </a:r>
            <a:r>
              <a:rPr lang="ru-RU" sz="4400" b="1" dirty="0" smtClean="0">
                <a:solidFill>
                  <a:srgbClr val="0070C0"/>
                </a:solidFill>
              </a:rPr>
              <a:t>0</a:t>
            </a:r>
            <a:endParaRPr lang="ru-RU" sz="4000" b="1" dirty="0" smtClean="0">
              <a:solidFill>
                <a:srgbClr val="0070C0"/>
              </a:solidFill>
            </a:endParaRPr>
          </a:p>
          <a:p>
            <a:r>
              <a:rPr lang="ru-RU" sz="4000" dirty="0" smtClean="0"/>
              <a:t>3</a:t>
            </a:r>
            <a:r>
              <a:rPr lang="ru-RU" sz="4000" b="1" dirty="0" smtClean="0">
                <a:solidFill>
                  <a:srgbClr val="0070C0"/>
                </a:solidFill>
              </a:rPr>
              <a:t>0</a:t>
            </a:r>
            <a:r>
              <a:rPr lang="ru-RU" sz="4000" dirty="0" smtClean="0"/>
              <a:t>*4 = 12</a:t>
            </a:r>
            <a:r>
              <a:rPr lang="ru-RU" sz="4000" b="1" dirty="0" smtClean="0">
                <a:solidFill>
                  <a:srgbClr val="0070C0"/>
                </a:solidFill>
              </a:rPr>
              <a:t>0</a:t>
            </a:r>
            <a:endParaRPr lang="ru-RU" sz="4000" dirty="0" smtClean="0"/>
          </a:p>
          <a:p>
            <a:r>
              <a:rPr lang="ru-RU" sz="4000" dirty="0" smtClean="0"/>
              <a:t>7</a:t>
            </a:r>
            <a:r>
              <a:rPr lang="ru-RU" sz="4000" b="1" dirty="0" smtClean="0">
                <a:solidFill>
                  <a:srgbClr val="0070C0"/>
                </a:solidFill>
              </a:rPr>
              <a:t>0</a:t>
            </a:r>
            <a:r>
              <a:rPr lang="ru-RU" sz="4000" dirty="0" smtClean="0"/>
              <a:t>*6 = 42</a:t>
            </a:r>
            <a:r>
              <a:rPr lang="ru-RU" sz="4000" b="1" dirty="0" smtClean="0">
                <a:solidFill>
                  <a:srgbClr val="0070C0"/>
                </a:solidFill>
              </a:rPr>
              <a:t>0</a:t>
            </a:r>
            <a:r>
              <a:rPr lang="ru-RU" sz="4000" dirty="0" smtClean="0"/>
              <a:t> </a:t>
            </a:r>
          </a:p>
          <a:p>
            <a:r>
              <a:rPr lang="ru-RU" sz="4000" dirty="0" smtClean="0"/>
              <a:t>4</a:t>
            </a:r>
            <a:r>
              <a:rPr lang="ru-RU" sz="4000" b="1" dirty="0" smtClean="0">
                <a:solidFill>
                  <a:srgbClr val="0070C0"/>
                </a:solidFill>
              </a:rPr>
              <a:t>0</a:t>
            </a:r>
            <a:r>
              <a:rPr lang="ru-RU" sz="4000" dirty="0" smtClean="0"/>
              <a:t>*2 = 8</a:t>
            </a:r>
            <a:r>
              <a:rPr lang="ru-RU" sz="4000" b="1" dirty="0" smtClean="0">
                <a:solidFill>
                  <a:srgbClr val="0070C0"/>
                </a:solidFill>
              </a:rPr>
              <a:t>0</a:t>
            </a:r>
            <a:endParaRPr lang="ru-RU" sz="4000" dirty="0" smtClean="0"/>
          </a:p>
          <a:p>
            <a:r>
              <a:rPr lang="ru-RU" sz="4000" dirty="0" smtClean="0"/>
              <a:t>4</a:t>
            </a:r>
            <a:r>
              <a:rPr lang="ru-RU" sz="4000" b="1" dirty="0" smtClean="0">
                <a:solidFill>
                  <a:srgbClr val="0070C0"/>
                </a:solidFill>
              </a:rPr>
              <a:t>0</a:t>
            </a:r>
            <a:r>
              <a:rPr lang="ru-RU" sz="4000" dirty="0" smtClean="0"/>
              <a:t>*5 = 20</a:t>
            </a:r>
            <a:r>
              <a:rPr lang="ru-RU" sz="4000" b="1" dirty="0" smtClean="0">
                <a:solidFill>
                  <a:srgbClr val="0070C0"/>
                </a:solidFill>
              </a:rPr>
              <a:t>0</a:t>
            </a:r>
            <a:endParaRPr lang="ru-RU" sz="4000" dirty="0" smtClean="0"/>
          </a:p>
          <a:p>
            <a:r>
              <a:rPr lang="ru-RU" sz="4000" dirty="0" smtClean="0"/>
              <a:t>3</a:t>
            </a:r>
            <a:r>
              <a:rPr lang="ru-RU" sz="4000" b="1" dirty="0" smtClean="0">
                <a:solidFill>
                  <a:srgbClr val="0070C0"/>
                </a:solidFill>
              </a:rPr>
              <a:t>0</a:t>
            </a:r>
            <a:r>
              <a:rPr lang="ru-RU" sz="4000" dirty="0" smtClean="0"/>
              <a:t>*3 = 9</a:t>
            </a:r>
            <a:r>
              <a:rPr lang="ru-RU" sz="4000" b="1" dirty="0" smtClean="0">
                <a:solidFill>
                  <a:srgbClr val="0070C0"/>
                </a:solidFill>
              </a:rPr>
              <a:t>0</a:t>
            </a:r>
            <a:endParaRPr lang="ru-RU" sz="4000" dirty="0" smtClean="0"/>
          </a:p>
          <a:p>
            <a:endParaRPr lang="ru-RU" dirty="0"/>
          </a:p>
        </p:txBody>
      </p:sp>
      <p:pic>
        <p:nvPicPr>
          <p:cNvPr id="28674" name="Picture 2" descr="https://avatars.mds.yandex.net/get-pdb/964669/0de9b98e-7e2b-4dac-b472-3db5f8903a96/s1200?webp=false"/>
          <p:cNvPicPr>
            <a:picLocks noChangeAspect="1" noChangeArrowheads="1"/>
          </p:cNvPicPr>
          <p:nvPr/>
        </p:nvPicPr>
        <p:blipFill>
          <a:blip r:embed="rId2" cstate="print"/>
          <a:srcRect l="15556" r="17778"/>
          <a:stretch>
            <a:fillRect/>
          </a:stretch>
        </p:blipFill>
        <p:spPr bwMode="auto">
          <a:xfrm>
            <a:off x="683568" y="2204864"/>
            <a:ext cx="2160240" cy="3240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Попробуем умножать сотни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15816" y="1609416"/>
            <a:ext cx="4780384" cy="484632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1</a:t>
            </a:r>
            <a:r>
              <a:rPr lang="ru-RU" sz="4400" b="1" dirty="0" smtClean="0">
                <a:solidFill>
                  <a:srgbClr val="0070C0"/>
                </a:solidFill>
              </a:rPr>
              <a:t>00</a:t>
            </a:r>
            <a:r>
              <a:rPr lang="ru-RU" sz="4000" dirty="0" smtClean="0"/>
              <a:t>*4 = 4</a:t>
            </a:r>
            <a:r>
              <a:rPr lang="ru-RU" sz="4000" b="1" dirty="0" smtClean="0">
                <a:solidFill>
                  <a:srgbClr val="0070C0"/>
                </a:solidFill>
              </a:rPr>
              <a:t>00</a:t>
            </a:r>
            <a:endParaRPr lang="ru-RU" sz="4000" dirty="0" smtClean="0"/>
          </a:p>
          <a:p>
            <a:r>
              <a:rPr lang="ru-RU" sz="4000" dirty="0" smtClean="0"/>
              <a:t>3</a:t>
            </a:r>
            <a:r>
              <a:rPr lang="ru-RU" sz="4000" b="1" dirty="0" smtClean="0">
                <a:solidFill>
                  <a:srgbClr val="0070C0"/>
                </a:solidFill>
              </a:rPr>
              <a:t>00</a:t>
            </a:r>
            <a:r>
              <a:rPr lang="ru-RU" sz="4000" dirty="0" smtClean="0"/>
              <a:t>*5 = 15</a:t>
            </a:r>
            <a:r>
              <a:rPr lang="ru-RU" sz="4000" b="1" dirty="0" smtClean="0">
                <a:solidFill>
                  <a:srgbClr val="0070C0"/>
                </a:solidFill>
              </a:rPr>
              <a:t>00</a:t>
            </a:r>
            <a:endParaRPr lang="ru-RU" sz="4000" dirty="0" smtClean="0"/>
          </a:p>
          <a:p>
            <a:r>
              <a:rPr lang="ru-RU" sz="4000" dirty="0" smtClean="0"/>
              <a:t>7</a:t>
            </a:r>
            <a:r>
              <a:rPr lang="ru-RU" sz="4000" b="1" dirty="0" smtClean="0">
                <a:solidFill>
                  <a:srgbClr val="0070C0"/>
                </a:solidFill>
              </a:rPr>
              <a:t>00</a:t>
            </a:r>
            <a:r>
              <a:rPr lang="ru-RU" sz="4000" dirty="0" smtClean="0"/>
              <a:t>*2 = 14</a:t>
            </a:r>
            <a:r>
              <a:rPr lang="ru-RU" sz="4000" b="1" dirty="0" smtClean="0">
                <a:solidFill>
                  <a:srgbClr val="0070C0"/>
                </a:solidFill>
              </a:rPr>
              <a:t>00</a:t>
            </a:r>
            <a:endParaRPr lang="ru-RU" sz="4000" dirty="0" smtClean="0"/>
          </a:p>
          <a:p>
            <a:r>
              <a:rPr lang="ru-RU" sz="4000" dirty="0" smtClean="0"/>
              <a:t>5</a:t>
            </a:r>
            <a:r>
              <a:rPr lang="ru-RU" sz="4000" b="1" dirty="0" smtClean="0">
                <a:solidFill>
                  <a:srgbClr val="0070C0"/>
                </a:solidFill>
              </a:rPr>
              <a:t>00</a:t>
            </a:r>
            <a:r>
              <a:rPr lang="ru-RU" sz="4000" dirty="0" smtClean="0"/>
              <a:t>*7 = 35</a:t>
            </a:r>
            <a:r>
              <a:rPr lang="ru-RU" sz="4000" b="1" dirty="0" smtClean="0">
                <a:solidFill>
                  <a:srgbClr val="0070C0"/>
                </a:solidFill>
              </a:rPr>
              <a:t>00</a:t>
            </a:r>
            <a:endParaRPr lang="ru-RU" sz="4000" dirty="0" smtClean="0"/>
          </a:p>
          <a:p>
            <a:r>
              <a:rPr lang="ru-RU" sz="4000" dirty="0" smtClean="0"/>
              <a:t>4</a:t>
            </a:r>
            <a:r>
              <a:rPr lang="ru-RU" sz="4000" b="1" dirty="0" smtClean="0">
                <a:solidFill>
                  <a:srgbClr val="0070C0"/>
                </a:solidFill>
              </a:rPr>
              <a:t>00</a:t>
            </a:r>
            <a:r>
              <a:rPr lang="ru-RU" sz="4000" dirty="0" smtClean="0"/>
              <a:t>*4 = 16</a:t>
            </a:r>
            <a:r>
              <a:rPr lang="ru-RU" sz="4000" b="1" dirty="0" smtClean="0">
                <a:solidFill>
                  <a:srgbClr val="0070C0"/>
                </a:solidFill>
              </a:rPr>
              <a:t>00</a:t>
            </a:r>
            <a:endParaRPr lang="ru-RU" sz="4000" dirty="0" smtClean="0"/>
          </a:p>
          <a:p>
            <a:r>
              <a:rPr lang="ru-RU" sz="4000" dirty="0" smtClean="0"/>
              <a:t>9</a:t>
            </a:r>
            <a:r>
              <a:rPr lang="ru-RU" sz="4000" b="1" dirty="0" smtClean="0">
                <a:solidFill>
                  <a:srgbClr val="0070C0"/>
                </a:solidFill>
              </a:rPr>
              <a:t>00</a:t>
            </a:r>
            <a:r>
              <a:rPr lang="ru-RU" sz="4000" dirty="0" smtClean="0"/>
              <a:t>*3 = 27</a:t>
            </a:r>
            <a:r>
              <a:rPr lang="ru-RU" sz="4000" b="1" dirty="0" smtClean="0">
                <a:solidFill>
                  <a:srgbClr val="0070C0"/>
                </a:solidFill>
              </a:rPr>
              <a:t>00</a:t>
            </a:r>
            <a:endParaRPr lang="ru-RU" sz="4000" dirty="0"/>
          </a:p>
        </p:txBody>
      </p:sp>
      <p:pic>
        <p:nvPicPr>
          <p:cNvPr id="29698" name="Picture 2" descr="https://yt3.ggpht.com/a/AGF-l78UN1y--p6gDBa8wQKyLqVqzT-vbGDF3dJL4Q=s900-c-k-c0xffffffff-no-rj-mo"/>
          <p:cNvPicPr>
            <a:picLocks noChangeAspect="1" noChangeArrowheads="1"/>
          </p:cNvPicPr>
          <p:nvPr/>
        </p:nvPicPr>
        <p:blipFill>
          <a:blip r:embed="rId2" cstate="print"/>
          <a:srcRect l="25850" r="16367"/>
          <a:stretch>
            <a:fillRect/>
          </a:stretch>
        </p:blipFill>
        <p:spPr bwMode="auto">
          <a:xfrm>
            <a:off x="251520" y="1662012"/>
            <a:ext cx="2592288" cy="44862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Правило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83768" y="1609416"/>
            <a:ext cx="5212432" cy="48463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ЗАПОМНИ!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22" name="Picture 2" descr="https://yt3.ggpht.com/a/AGF-l7_ab8bmJL1NHAGbrbg_SUfNvRYmKCAZD7wtdA=s800-c-k-c0xffffffff-no-rj-m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84784"/>
            <a:ext cx="2160240" cy="216024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2555776" y="2492896"/>
            <a:ext cx="5472608" cy="2952328"/>
          </a:xfrm>
          <a:prstGeom prst="roundRect">
            <a:avLst/>
          </a:prstGeom>
          <a:solidFill>
            <a:srgbClr val="EBE60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ЧТОБЫ УМНОЖИТЬ КРУГЛОЕ ЧИСЛО НА ОДНОЗНАЧНОЕ ЧИСЛО, НАДО УМНОЖИТЬ ЧИСЛА НЕ ГЛЯДЯ НА НУЛИ, А ЗАТЕМ ПРИПИСАТЬ К РЕЗУЛЬТАТУ СТОЛЬКО НУЛЕЙ СКОЛЬКО ИХ БЫЛО У КРУГЛОГО ЧИСЛА.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ДЕЛЕНИЕ ЧИСЕЛ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1609416"/>
            <a:ext cx="4276328" cy="484632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21:3 = 7</a:t>
            </a:r>
          </a:p>
          <a:p>
            <a:r>
              <a:rPr lang="ru-RU" sz="4400" dirty="0" smtClean="0"/>
              <a:t>56:7 = 8</a:t>
            </a:r>
          </a:p>
          <a:p>
            <a:r>
              <a:rPr lang="ru-RU" sz="4400" dirty="0" smtClean="0"/>
              <a:t>48:8 = 6</a:t>
            </a:r>
          </a:p>
          <a:p>
            <a:r>
              <a:rPr lang="ru-RU" sz="4400" dirty="0" smtClean="0"/>
              <a:t>6:2 = 3</a:t>
            </a:r>
          </a:p>
          <a:p>
            <a:r>
              <a:rPr lang="ru-RU" sz="4400" dirty="0" smtClean="0"/>
              <a:t>18:6 = 3</a:t>
            </a:r>
          </a:p>
          <a:p>
            <a:r>
              <a:rPr lang="ru-RU" sz="4400" dirty="0" smtClean="0"/>
              <a:t>63:9 = 7</a:t>
            </a:r>
            <a:endParaRPr lang="ru-RU" sz="4400" dirty="0"/>
          </a:p>
        </p:txBody>
      </p:sp>
      <p:pic>
        <p:nvPicPr>
          <p:cNvPr id="32770" name="Picture 2" descr="https://vignette.wikia.nocookie.net/fiksikiarchives/images/6/6e/%D0%9D%D0%BE%D0%BB%D0%B8%D0%BA_%D0%A4%D0%B8%D0%BB%D1%8C%D0%BC.png/revision/latest/scale-to-width-down/700?cb=20190215132433&amp;path-prefix=ru"/>
          <p:cNvPicPr>
            <a:picLocks noChangeAspect="1" noChangeArrowheads="1"/>
          </p:cNvPicPr>
          <p:nvPr/>
        </p:nvPicPr>
        <p:blipFill>
          <a:blip r:embed="rId2" cstate="print"/>
          <a:srcRect l="15261" r="13521"/>
          <a:stretch>
            <a:fillRect/>
          </a:stretch>
        </p:blipFill>
        <p:spPr bwMode="auto">
          <a:xfrm>
            <a:off x="323528" y="2276872"/>
            <a:ext cx="3024336" cy="42466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КРУГЛЫЕ ДЕСЯТКИ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467544" y="1609416"/>
            <a:ext cx="3528392" cy="4846320"/>
          </a:xfrm>
        </p:spPr>
        <p:txBody>
          <a:bodyPr>
            <a:normAutofit fontScale="92500" lnSpcReduction="10000"/>
          </a:bodyPr>
          <a:lstStyle/>
          <a:p>
            <a:r>
              <a:rPr lang="ru-RU" sz="4400" dirty="0" smtClean="0"/>
              <a:t>21</a:t>
            </a:r>
            <a:r>
              <a:rPr lang="ru-RU" sz="4800" b="1" dirty="0" smtClean="0">
                <a:solidFill>
                  <a:srgbClr val="0070C0"/>
                </a:solidFill>
              </a:rPr>
              <a:t>0</a:t>
            </a:r>
            <a:r>
              <a:rPr lang="ru-RU" sz="4400" dirty="0" smtClean="0"/>
              <a:t>:3 = 7</a:t>
            </a:r>
            <a:r>
              <a:rPr lang="ru-RU" sz="5400" b="1" dirty="0" smtClean="0">
                <a:solidFill>
                  <a:srgbClr val="0070C0"/>
                </a:solidFill>
              </a:rPr>
              <a:t>0</a:t>
            </a:r>
            <a:endParaRPr lang="ru-RU" sz="4400" b="1" dirty="0" smtClean="0">
              <a:solidFill>
                <a:srgbClr val="0070C0"/>
              </a:solidFill>
            </a:endParaRPr>
          </a:p>
          <a:p>
            <a:r>
              <a:rPr lang="ru-RU" sz="4400" dirty="0" smtClean="0"/>
              <a:t>56</a:t>
            </a:r>
            <a:r>
              <a:rPr lang="ru-RU" sz="4800" b="1" dirty="0" smtClean="0">
                <a:solidFill>
                  <a:srgbClr val="0070C0"/>
                </a:solidFill>
              </a:rPr>
              <a:t>0</a:t>
            </a:r>
            <a:r>
              <a:rPr lang="ru-RU" sz="4400" dirty="0" smtClean="0"/>
              <a:t>:7 = 8</a:t>
            </a:r>
            <a:r>
              <a:rPr lang="ru-RU" sz="5400" b="1" dirty="0" smtClean="0">
                <a:solidFill>
                  <a:srgbClr val="0070C0"/>
                </a:solidFill>
              </a:rPr>
              <a:t>0</a:t>
            </a:r>
            <a:endParaRPr lang="ru-RU" sz="4400" dirty="0" smtClean="0"/>
          </a:p>
          <a:p>
            <a:r>
              <a:rPr lang="ru-RU" sz="4400" dirty="0" smtClean="0"/>
              <a:t>48</a:t>
            </a:r>
            <a:r>
              <a:rPr lang="ru-RU" sz="4400" b="1" dirty="0" smtClean="0">
                <a:solidFill>
                  <a:srgbClr val="0070C0"/>
                </a:solidFill>
              </a:rPr>
              <a:t>0</a:t>
            </a:r>
            <a:r>
              <a:rPr lang="ru-RU" sz="4400" dirty="0" smtClean="0"/>
              <a:t>:8 = 6</a:t>
            </a:r>
            <a:r>
              <a:rPr lang="ru-RU" sz="5400" b="1" dirty="0" smtClean="0">
                <a:solidFill>
                  <a:srgbClr val="0070C0"/>
                </a:solidFill>
              </a:rPr>
              <a:t>0</a:t>
            </a:r>
            <a:endParaRPr lang="ru-RU" sz="4400" dirty="0" smtClean="0"/>
          </a:p>
          <a:p>
            <a:r>
              <a:rPr lang="ru-RU" sz="4400" dirty="0" smtClean="0"/>
              <a:t>6</a:t>
            </a:r>
            <a:r>
              <a:rPr lang="ru-RU" sz="4400" b="1" dirty="0" smtClean="0">
                <a:solidFill>
                  <a:srgbClr val="0070C0"/>
                </a:solidFill>
              </a:rPr>
              <a:t>0</a:t>
            </a:r>
            <a:r>
              <a:rPr lang="ru-RU" sz="4400" dirty="0" smtClean="0"/>
              <a:t>:2 = 3</a:t>
            </a:r>
            <a:r>
              <a:rPr lang="ru-RU" sz="5400" b="1" dirty="0" smtClean="0">
                <a:solidFill>
                  <a:srgbClr val="0070C0"/>
                </a:solidFill>
              </a:rPr>
              <a:t>0</a:t>
            </a:r>
            <a:endParaRPr lang="ru-RU" sz="4400" dirty="0" smtClean="0"/>
          </a:p>
          <a:p>
            <a:r>
              <a:rPr lang="ru-RU" sz="4400" dirty="0" smtClean="0"/>
              <a:t>18</a:t>
            </a:r>
            <a:r>
              <a:rPr lang="ru-RU" sz="4400" b="1" dirty="0" smtClean="0">
                <a:solidFill>
                  <a:srgbClr val="0070C0"/>
                </a:solidFill>
              </a:rPr>
              <a:t>0</a:t>
            </a:r>
            <a:r>
              <a:rPr lang="ru-RU" sz="4400" dirty="0" smtClean="0"/>
              <a:t>:6 = </a:t>
            </a:r>
            <a:r>
              <a:rPr lang="ru-RU" sz="4400" dirty="0" smtClean="0"/>
              <a:t>3</a:t>
            </a:r>
            <a:r>
              <a:rPr lang="ru-RU" sz="5400" b="1" dirty="0" smtClean="0">
                <a:solidFill>
                  <a:srgbClr val="0070C0"/>
                </a:solidFill>
              </a:rPr>
              <a:t>0</a:t>
            </a:r>
            <a:endParaRPr lang="ru-RU" sz="4400" dirty="0" smtClean="0"/>
          </a:p>
          <a:p>
            <a:r>
              <a:rPr lang="ru-RU" sz="4400" dirty="0" smtClean="0"/>
              <a:t>63</a:t>
            </a:r>
            <a:r>
              <a:rPr lang="ru-RU" sz="4400" b="1" dirty="0" smtClean="0">
                <a:solidFill>
                  <a:srgbClr val="0070C0"/>
                </a:solidFill>
              </a:rPr>
              <a:t>0</a:t>
            </a:r>
            <a:r>
              <a:rPr lang="ru-RU" sz="4400" dirty="0" smtClean="0"/>
              <a:t>:9 = 7</a:t>
            </a:r>
            <a:r>
              <a:rPr lang="ru-RU" sz="5400" b="1" dirty="0" smtClean="0">
                <a:solidFill>
                  <a:srgbClr val="0070C0"/>
                </a:solidFill>
              </a:rPr>
              <a:t>0</a:t>
            </a:r>
            <a:endParaRPr lang="ru-RU" sz="4400" dirty="0"/>
          </a:p>
        </p:txBody>
      </p:sp>
      <p:pic>
        <p:nvPicPr>
          <p:cNvPr id="33794" name="Picture 2" descr="https://img2.freepng.ru/20181108/cce/kisspng-nolik-animated-film-clip-art-stock-photography-fiksiki-2-16-5be4e20ed237a7.409456101541726734861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</a:blip>
          <a:srcRect l="22060" r="21789"/>
          <a:stretch>
            <a:fillRect/>
          </a:stretch>
        </p:blipFill>
        <p:spPr bwMode="auto">
          <a:xfrm>
            <a:off x="4788023" y="1700809"/>
            <a:ext cx="2655515" cy="38884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 ТЕПЕРЬ – СОТНИ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1609416"/>
            <a:ext cx="4420344" cy="484632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6</a:t>
            </a:r>
            <a:r>
              <a:rPr lang="ru-RU" sz="3200" b="1" dirty="0" smtClean="0">
                <a:solidFill>
                  <a:srgbClr val="0070C0"/>
                </a:solidFill>
              </a:rPr>
              <a:t>00</a:t>
            </a:r>
            <a:r>
              <a:rPr lang="ru-RU" sz="3200" dirty="0" smtClean="0"/>
              <a:t>:2 = 3</a:t>
            </a:r>
            <a:r>
              <a:rPr lang="ru-RU" sz="4000" b="1" dirty="0" smtClean="0">
                <a:solidFill>
                  <a:srgbClr val="0070C0"/>
                </a:solidFill>
              </a:rPr>
              <a:t>00</a:t>
            </a:r>
            <a:endParaRPr lang="ru-RU" sz="3200" dirty="0" smtClean="0"/>
          </a:p>
          <a:p>
            <a:r>
              <a:rPr lang="ru-RU" sz="3200" dirty="0" smtClean="0"/>
              <a:t>9</a:t>
            </a:r>
            <a:r>
              <a:rPr lang="ru-RU" sz="3200" b="1" dirty="0" smtClean="0">
                <a:solidFill>
                  <a:srgbClr val="0070C0"/>
                </a:solidFill>
              </a:rPr>
              <a:t>00</a:t>
            </a:r>
            <a:r>
              <a:rPr lang="ru-RU" sz="3200" dirty="0" smtClean="0"/>
              <a:t>:3 = 3</a:t>
            </a:r>
            <a:r>
              <a:rPr lang="ru-RU" sz="4000" b="1" dirty="0" smtClean="0">
                <a:solidFill>
                  <a:srgbClr val="0070C0"/>
                </a:solidFill>
              </a:rPr>
              <a:t>00</a:t>
            </a:r>
            <a:endParaRPr lang="ru-RU" sz="3200" dirty="0" smtClean="0"/>
          </a:p>
          <a:p>
            <a:r>
              <a:rPr lang="ru-RU" sz="3200" dirty="0" smtClean="0"/>
              <a:t>45</a:t>
            </a:r>
            <a:r>
              <a:rPr lang="ru-RU" sz="3200" b="1" dirty="0" smtClean="0">
                <a:solidFill>
                  <a:srgbClr val="0070C0"/>
                </a:solidFill>
              </a:rPr>
              <a:t>00</a:t>
            </a:r>
            <a:r>
              <a:rPr lang="ru-RU" sz="3200" dirty="0" smtClean="0"/>
              <a:t>:5 = 9</a:t>
            </a:r>
            <a:r>
              <a:rPr lang="ru-RU" sz="4000" b="1" dirty="0" smtClean="0">
                <a:solidFill>
                  <a:srgbClr val="0070C0"/>
                </a:solidFill>
              </a:rPr>
              <a:t>00</a:t>
            </a:r>
            <a:endParaRPr lang="ru-RU" sz="3200" dirty="0" smtClean="0"/>
          </a:p>
          <a:p>
            <a:r>
              <a:rPr lang="ru-RU" sz="3200" dirty="0" smtClean="0"/>
              <a:t>18</a:t>
            </a:r>
            <a:r>
              <a:rPr lang="ru-RU" sz="3200" b="1" dirty="0" smtClean="0">
                <a:solidFill>
                  <a:srgbClr val="0070C0"/>
                </a:solidFill>
              </a:rPr>
              <a:t>00</a:t>
            </a:r>
            <a:r>
              <a:rPr lang="ru-RU" sz="3200" dirty="0" smtClean="0"/>
              <a:t>:3 = 6</a:t>
            </a:r>
            <a:r>
              <a:rPr lang="ru-RU" sz="4000" b="1" dirty="0" smtClean="0">
                <a:solidFill>
                  <a:srgbClr val="0070C0"/>
                </a:solidFill>
              </a:rPr>
              <a:t>00</a:t>
            </a:r>
            <a:endParaRPr lang="ru-RU" sz="3200" dirty="0" smtClean="0"/>
          </a:p>
          <a:p>
            <a:r>
              <a:rPr lang="ru-RU" sz="3200" dirty="0" smtClean="0"/>
              <a:t>24</a:t>
            </a:r>
            <a:r>
              <a:rPr lang="ru-RU" sz="3200" b="1" dirty="0" smtClean="0">
                <a:solidFill>
                  <a:srgbClr val="0070C0"/>
                </a:solidFill>
              </a:rPr>
              <a:t>00</a:t>
            </a:r>
            <a:r>
              <a:rPr lang="ru-RU" sz="3200" dirty="0" smtClean="0"/>
              <a:t>:6 = 4</a:t>
            </a:r>
            <a:r>
              <a:rPr lang="ru-RU" sz="4000" b="1" dirty="0" smtClean="0">
                <a:solidFill>
                  <a:srgbClr val="0070C0"/>
                </a:solidFill>
              </a:rPr>
              <a:t>00</a:t>
            </a:r>
            <a:endParaRPr lang="ru-RU" sz="3200" dirty="0" smtClean="0"/>
          </a:p>
          <a:p>
            <a:r>
              <a:rPr lang="ru-RU" sz="3200" dirty="0" smtClean="0"/>
              <a:t>32</a:t>
            </a:r>
            <a:r>
              <a:rPr lang="ru-RU" sz="3200" b="1" dirty="0" smtClean="0">
                <a:solidFill>
                  <a:srgbClr val="0070C0"/>
                </a:solidFill>
              </a:rPr>
              <a:t>00</a:t>
            </a:r>
            <a:r>
              <a:rPr lang="ru-RU" sz="3200" dirty="0" smtClean="0"/>
              <a:t>:4 = 8</a:t>
            </a:r>
            <a:r>
              <a:rPr lang="ru-RU" sz="4000" b="1" dirty="0" smtClean="0">
                <a:solidFill>
                  <a:srgbClr val="0070C0"/>
                </a:solidFill>
              </a:rPr>
              <a:t>00</a:t>
            </a:r>
            <a:endParaRPr lang="ru-RU" sz="3200" dirty="0" smtClean="0"/>
          </a:p>
          <a:p>
            <a:r>
              <a:rPr lang="ru-RU" sz="3200" dirty="0" smtClean="0"/>
              <a:t>20</a:t>
            </a:r>
            <a:r>
              <a:rPr lang="ru-RU" sz="3200" b="1" dirty="0" smtClean="0">
                <a:solidFill>
                  <a:srgbClr val="0070C0"/>
                </a:solidFill>
              </a:rPr>
              <a:t>00</a:t>
            </a:r>
            <a:r>
              <a:rPr lang="ru-RU" sz="3200" dirty="0" smtClean="0"/>
              <a:t>:5 = </a:t>
            </a:r>
            <a:r>
              <a:rPr lang="ru-RU" sz="3200" dirty="0" smtClean="0"/>
              <a:t>4</a:t>
            </a:r>
            <a:r>
              <a:rPr lang="ru-RU" sz="4000" b="1" dirty="0" smtClean="0">
                <a:solidFill>
                  <a:srgbClr val="0070C0"/>
                </a:solidFill>
              </a:rPr>
              <a:t>00</a:t>
            </a:r>
            <a:r>
              <a:rPr lang="ru-RU" sz="4000" b="1" dirty="0" smtClean="0">
                <a:solidFill>
                  <a:srgbClr val="0070C0"/>
                </a:solidFill>
              </a:rPr>
              <a:t>0</a:t>
            </a:r>
            <a:endParaRPr lang="ru-RU" sz="3200" dirty="0"/>
          </a:p>
        </p:txBody>
      </p:sp>
      <p:pic>
        <p:nvPicPr>
          <p:cNvPr id="34818" name="Picture 2" descr="http://award.multimir.tv/upload/images/l/49/4989ffde01a0df2c5259c013f2ad15dd.psd.png"/>
          <p:cNvPicPr>
            <a:picLocks noChangeAspect="1" noChangeArrowheads="1"/>
          </p:cNvPicPr>
          <p:nvPr/>
        </p:nvPicPr>
        <p:blipFill>
          <a:blip r:embed="rId2" cstate="print">
            <a:lum contrast="-20000"/>
          </a:blip>
          <a:srcRect/>
          <a:stretch>
            <a:fillRect/>
          </a:stretch>
        </p:blipFill>
        <p:spPr bwMode="auto">
          <a:xfrm>
            <a:off x="539552" y="2348880"/>
            <a:ext cx="2480690" cy="37246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ПРАВИЛО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4618856" cy="5330992"/>
          </a:xfrm>
        </p:spPr>
        <p:txBody>
          <a:bodyPr/>
          <a:lstStyle/>
          <a:p>
            <a:pPr>
              <a:buNone/>
            </a:pP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ЗАПОМНИ!</a:t>
            </a:r>
          </a:p>
          <a:p>
            <a:endParaRPr lang="ru-RU" dirty="0"/>
          </a:p>
        </p:txBody>
      </p:sp>
      <p:pic>
        <p:nvPicPr>
          <p:cNvPr id="31746" name="Picture 2" descr="https://avatars.mds.yandex.net/get-pdb/2885177/9722cf53-02fa-4a1e-a782-51942ec2d9b9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1124744"/>
            <a:ext cx="2232248" cy="2232248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251520" y="1988840"/>
            <a:ext cx="5472608" cy="3384376"/>
          </a:xfrm>
          <a:prstGeom prst="roundRect">
            <a:avLst/>
          </a:prstGeom>
          <a:solidFill>
            <a:srgbClr val="EBE60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ЧТОБЫ РАЗДЕЛИТЬ КРУГЛОЕ ЧИСЛО НА ОДНОЗНАЧНОЕ ЧИСЛО, НАДО РАЗДЕЛИТЬ ЧИСЛА НЕ ГЛЯДЯ НА НУЛИ, А ЗАТЕМ ПРИПИСАТЬ К РЕЗУЛЬТАТУ СТОЛЬКО НУЛЕЙ СКОЛЬКО ИХ БЫЛО У КРУГЛОГО ЧИСЛА.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s://sun9-13.userapi.com/c857524/v857524854/5047c/mX4xesUyaf8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64090" b="7601"/>
          <a:stretch>
            <a:fillRect/>
          </a:stretch>
        </p:blipFill>
        <p:spPr bwMode="auto">
          <a:xfrm>
            <a:off x="107504" y="2636912"/>
            <a:ext cx="2736304" cy="3960440"/>
          </a:xfrm>
          <a:prstGeom prst="rect">
            <a:avLst/>
          </a:prstGeom>
          <a:noFill/>
        </p:spPr>
      </p:pic>
      <p:sp>
        <p:nvSpPr>
          <p:cNvPr id="5" name="Выноска-облако 4"/>
          <p:cNvSpPr/>
          <p:nvPr/>
        </p:nvSpPr>
        <p:spPr>
          <a:xfrm>
            <a:off x="2267744" y="620688"/>
            <a:ext cx="6552728" cy="3312368"/>
          </a:xfrm>
          <a:prstGeom prst="cloudCallout">
            <a:avLst>
              <a:gd name="adj1" fmla="val -49289"/>
              <a:gd name="adj2" fmla="val 53028"/>
            </a:avLst>
          </a:prstGeom>
          <a:solidFill>
            <a:srgbClr val="ABE9FF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ДЕЛО ТЕПЕРЬ ЗА ВАМИ, ТРЕНИРУЙТЕСЬ, ПРИМЕНЯЙТЕ </a:t>
            </a:r>
            <a:r>
              <a:rPr lang="ru-RU" sz="24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ПРАВИЛА!</a:t>
            </a:r>
            <a:endParaRPr lang="ru-RU" sz="2400" b="1" dirty="0" smtClean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ЖЕЛАЮ УДАЧИ!</a:t>
            </a:r>
          </a:p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Задания для </a:t>
            </a:r>
            <a:r>
              <a:rPr lang="ru-RU" dirty="0" smtClean="0"/>
              <a:t>закрепления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7239000" cy="5186976"/>
          </a:xfrm>
        </p:spPr>
        <p:txBody>
          <a:bodyPr/>
          <a:lstStyle/>
          <a:p>
            <a:r>
              <a:rPr lang="ru-RU" b="1" dirty="0" smtClean="0"/>
              <a:t>Посчитайте устно</a:t>
            </a:r>
          </a:p>
          <a:p>
            <a:pPr>
              <a:buNone/>
            </a:pPr>
            <a:r>
              <a:rPr lang="ru-RU" dirty="0" smtClean="0"/>
              <a:t>20*2 =               40*3 =               50*7 =</a:t>
            </a:r>
          </a:p>
          <a:p>
            <a:pPr>
              <a:buNone/>
            </a:pPr>
            <a:r>
              <a:rPr lang="ru-RU" dirty="0" smtClean="0"/>
              <a:t>80:4 =               90:3 =               70:7 =</a:t>
            </a:r>
          </a:p>
          <a:p>
            <a:pPr>
              <a:buNone/>
            </a:pPr>
            <a:r>
              <a:rPr lang="ru-RU" dirty="0" smtClean="0"/>
              <a:t>300* 5 =            400*6 =              600*8 =</a:t>
            </a:r>
          </a:p>
          <a:p>
            <a:pPr>
              <a:buNone/>
            </a:pPr>
            <a:r>
              <a:rPr lang="ru-RU" dirty="0" smtClean="0"/>
              <a:t>400:4 =             3000:5 =            4900:7 =</a:t>
            </a:r>
          </a:p>
          <a:p>
            <a:r>
              <a:rPr lang="ru-RU" b="1" dirty="0" smtClean="0"/>
              <a:t>Решите задачу:</a:t>
            </a:r>
          </a:p>
          <a:p>
            <a:pPr marL="0" indent="0" algn="just">
              <a:buNone/>
            </a:pPr>
            <a:r>
              <a:rPr lang="ru-RU" dirty="0" smtClean="0"/>
              <a:t>Летом ребята собирали клубнику по 20 кг ягоды в день. Сколько кг ягоды собрали ребята за неделю?</a:t>
            </a:r>
          </a:p>
          <a:p>
            <a:pPr>
              <a:buNone/>
            </a:pPr>
            <a:r>
              <a:rPr lang="ru-RU" dirty="0" smtClean="0"/>
              <a:t> </a:t>
            </a:r>
          </a:p>
          <a:p>
            <a:endParaRPr lang="ru-RU" dirty="0"/>
          </a:p>
        </p:txBody>
      </p:sp>
      <p:pic>
        <p:nvPicPr>
          <p:cNvPr id="25602" name="Picture 2" descr="https://avatars.mds.yandex.net/get-pdb/1869399/e53f50ea-1709-4d37-85b7-aebb595a6306/s1200?webp=false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36096" y="5013176"/>
            <a:ext cx="2304256" cy="1651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Задания для закрепления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Решите примеры:</a:t>
            </a:r>
          </a:p>
          <a:p>
            <a:pPr>
              <a:buNone/>
            </a:pPr>
            <a:r>
              <a:rPr lang="ru-RU" dirty="0" smtClean="0"/>
              <a:t>100 * </a:t>
            </a:r>
            <a:r>
              <a:rPr lang="ru-RU" dirty="0" smtClean="0"/>
              <a:t>4 </a:t>
            </a:r>
            <a:r>
              <a:rPr lang="ru-RU" dirty="0" smtClean="0"/>
              <a:t>=</a:t>
            </a:r>
            <a:r>
              <a:rPr lang="ru-RU" dirty="0" smtClean="0"/>
              <a:t>             280 : 4  =          </a:t>
            </a:r>
            <a:r>
              <a:rPr lang="ru-RU" dirty="0" smtClean="0"/>
              <a:t> 400 * </a:t>
            </a:r>
            <a:r>
              <a:rPr lang="ru-RU" dirty="0" smtClean="0"/>
              <a:t>2 </a:t>
            </a:r>
            <a:r>
              <a:rPr lang="ru-RU" dirty="0" smtClean="0"/>
              <a:t>=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40 : 2  =              90 </a:t>
            </a:r>
            <a:r>
              <a:rPr lang="ru-RU" dirty="0" smtClean="0"/>
              <a:t>* </a:t>
            </a:r>
            <a:r>
              <a:rPr lang="ru-RU" dirty="0" smtClean="0"/>
              <a:t>2  =          </a:t>
            </a:r>
            <a:r>
              <a:rPr lang="ru-RU" dirty="0" smtClean="0"/>
              <a:t>  </a:t>
            </a:r>
            <a:r>
              <a:rPr lang="ru-RU" dirty="0" smtClean="0"/>
              <a:t>360 : 9 </a:t>
            </a:r>
            <a:r>
              <a:rPr lang="ru-RU" dirty="0" smtClean="0"/>
              <a:t>=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20 * 5  =</a:t>
            </a:r>
            <a:r>
              <a:rPr lang="ru-RU" dirty="0" smtClean="0"/>
              <a:t>              200 : 4 =   </a:t>
            </a:r>
            <a:r>
              <a:rPr lang="ru-RU" dirty="0" smtClean="0"/>
              <a:t>        1000 :5 =  </a:t>
            </a:r>
          </a:p>
          <a:p>
            <a:r>
              <a:rPr lang="ru-RU" b="1" dirty="0" smtClean="0"/>
              <a:t>Поставьте знак действия в примерах </a:t>
            </a:r>
          </a:p>
          <a:p>
            <a:pPr>
              <a:buNone/>
            </a:pPr>
            <a:r>
              <a:rPr lang="ru-RU" b="1" dirty="0" smtClean="0"/>
              <a:t>(* или :)</a:t>
            </a:r>
          </a:p>
          <a:p>
            <a:pPr>
              <a:buNone/>
            </a:pPr>
            <a:r>
              <a:rPr lang="ru-RU" dirty="0" smtClean="0"/>
              <a:t>100 </a:t>
            </a:r>
            <a:r>
              <a:rPr lang="ru-RU" dirty="0" smtClean="0"/>
              <a:t>… 5 = </a:t>
            </a:r>
            <a:r>
              <a:rPr lang="ru-RU" dirty="0" smtClean="0"/>
              <a:t>500              800 </a:t>
            </a:r>
            <a:r>
              <a:rPr lang="ru-RU" dirty="0" smtClean="0"/>
              <a:t>… 10 = 80</a:t>
            </a:r>
          </a:p>
          <a:p>
            <a:pPr>
              <a:buNone/>
            </a:pPr>
            <a:r>
              <a:rPr lang="ru-RU" dirty="0" smtClean="0"/>
              <a:t>60 … 3 = </a:t>
            </a:r>
            <a:r>
              <a:rPr lang="ru-RU" dirty="0" smtClean="0"/>
              <a:t>180                3 </a:t>
            </a:r>
            <a:r>
              <a:rPr lang="ru-RU" dirty="0" smtClean="0"/>
              <a:t>… 200 = 600</a:t>
            </a:r>
          </a:p>
          <a:p>
            <a:pPr>
              <a:buNone/>
            </a:pPr>
            <a:r>
              <a:rPr lang="ru-RU" dirty="0" smtClean="0"/>
              <a:t>80 … 4 = </a:t>
            </a:r>
            <a:r>
              <a:rPr lang="ru-RU" dirty="0" smtClean="0"/>
              <a:t>320                400 </a:t>
            </a:r>
            <a:r>
              <a:rPr lang="ru-RU" dirty="0" smtClean="0"/>
              <a:t>… 2 = 200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300</TotalTime>
  <Words>344</Words>
  <Application>Microsoft Office PowerPoint</Application>
  <PresentationFormat>Экран (4:3)</PresentationFormat>
  <Paragraphs>79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Изящная</vt:lpstr>
      <vt:lpstr>Умножение и деление круглых десятков и сотен на однозначное число </vt:lpstr>
      <vt:lpstr>Какие числа называются круглыми?</vt:lpstr>
      <vt:lpstr>Вспомним умножение </vt:lpstr>
      <vt:lpstr>Теперь тоже самое только с круглыми десятками</vt:lpstr>
      <vt:lpstr>Попробуем умножать сотни </vt:lpstr>
      <vt:lpstr>Правило </vt:lpstr>
      <vt:lpstr>ДЕЛЕНИЕ ЧИСЕЛ </vt:lpstr>
      <vt:lpstr>КРУГЛЫЕ ДЕСЯТКИ </vt:lpstr>
      <vt:lpstr>А ТЕПЕРЬ – СОТНИ </vt:lpstr>
      <vt:lpstr>ПРАВИЛО </vt:lpstr>
      <vt:lpstr>Слайд 11</vt:lpstr>
      <vt:lpstr>Задания для закрепления </vt:lpstr>
      <vt:lpstr>Задания для закрепления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Умножение и деление круглых десятков и сотен на однозначное число </dc:title>
  <dc:creator>User</dc:creator>
  <cp:lastModifiedBy>User</cp:lastModifiedBy>
  <cp:revision>25</cp:revision>
  <dcterms:created xsi:type="dcterms:W3CDTF">2020-04-11T03:26:47Z</dcterms:created>
  <dcterms:modified xsi:type="dcterms:W3CDTF">2020-04-11T09:01:01Z</dcterms:modified>
</cp:coreProperties>
</file>