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hHg8AQhQAEdKoo7SobXW3uyL0n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65672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ea25bd57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g11ea25bd57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40606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1ea25bd57d_1_2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11ea25bd57d_1_2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7568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ea25bd57d_1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11ea25bd57d_1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6572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1ea25bd57d_1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g11ea25bd57d_1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2333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1e8e0ad1f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1e8e0ad1f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41064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1ea25bd57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g11ea25bd57d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7289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1ea25bd57d_1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4" name="Google Shape;164;g11ea25bd57d_1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75772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ea25bd57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g11ea25bd57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0778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16580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18439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19050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83044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1ea25bd57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g11ea25bd57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9346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1ea25bd57d_1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g11ea25bd57d_1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2470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ea25bd57d_1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1ea25bd57d_1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100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4B081"/>
            </a:gs>
            <a:gs pos="50000">
              <a:srgbClr val="BFD7F7"/>
            </a:gs>
            <a:gs pos="100000">
              <a:srgbClr val="DFEBFB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zh-shk@mail.r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ea25bd57d_1_0"/>
          <p:cNvSpPr txBox="1">
            <a:spLocks noGrp="1"/>
          </p:cNvSpPr>
          <p:nvPr>
            <p:ph type="ctrTitle"/>
          </p:nvPr>
        </p:nvSpPr>
        <p:spPr>
          <a:xfrm>
            <a:off x="912283" y="692150"/>
            <a:ext cx="103632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lnSpc>
                <a:spcPct val="100000"/>
              </a:lnSpc>
              <a:buSzPts val="4000"/>
            </a:pPr>
            <a:r>
              <a:rPr lang="ru-RU" dirty="0"/>
              <a:t>Нестандартный урок в образовательном процессе: Урок- игра- ''Математический пентагон''</a:t>
            </a:r>
            <a:endParaRPr dirty="0"/>
          </a:p>
        </p:txBody>
      </p:sp>
      <p:sp>
        <p:nvSpPr>
          <p:cNvPr id="85" name="Google Shape;85;g11ea25bd57d_1_0"/>
          <p:cNvSpPr txBox="1">
            <a:spLocks noGrp="1"/>
          </p:cNvSpPr>
          <p:nvPr>
            <p:ph type="subTitle" idx="1"/>
          </p:nvPr>
        </p:nvSpPr>
        <p:spPr>
          <a:xfrm>
            <a:off x="3024716" y="4437062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Учител</a:t>
            </a:r>
            <a:r>
              <a:rPr lang="ru-RU"/>
              <a:t>я</a:t>
            </a:r>
            <a:r>
              <a:rPr lang="ru-RU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математики: МАОУ «СОШ № 47» г. Перми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Чернилин Иван Борисович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       </a:t>
            </a:r>
            <a:r>
              <a:rPr lang="ru-RU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Чернилин Евгений Борисович</a:t>
            </a: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86" name="Google Shape;86;g11ea25bd57d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96120" y="2770808"/>
            <a:ext cx="4643616" cy="147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g11ea25bd57d_1_2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8800" y="0"/>
            <a:ext cx="9800926" cy="692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g11ea25bd57d_1_2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52400"/>
            <a:ext cx="10847026" cy="67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g11ea25bd57d_1_2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9350" y="170350"/>
            <a:ext cx="10826300" cy="651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g11e8e0ad1f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1856575" cy="617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1ea25bd57d_0_14"/>
          <p:cNvSpPr txBox="1">
            <a:spLocks noGrp="1"/>
          </p:cNvSpPr>
          <p:nvPr>
            <p:ph type="title"/>
          </p:nvPr>
        </p:nvSpPr>
        <p:spPr>
          <a:xfrm>
            <a:off x="838200" y="-31220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Выводы:</a:t>
            </a:r>
            <a:endParaRPr/>
          </a:p>
        </p:txBody>
      </p:sp>
      <p:sp>
        <p:nvSpPr>
          <p:cNvPr id="161" name="Google Shape;161;g11ea25bd57d_0_14"/>
          <p:cNvSpPr txBox="1">
            <a:spLocks noGrp="1"/>
          </p:cNvSpPr>
          <p:nvPr>
            <p:ph type="body" idx="1"/>
          </p:nvPr>
        </p:nvSpPr>
        <p:spPr>
          <a:xfrm>
            <a:off x="748725" y="854350"/>
            <a:ext cx="10515600" cy="56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195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100"/>
              <a:buFont typeface="Times New Roman"/>
              <a:buAutoNum type="arabicPeriod"/>
            </a:pPr>
            <a:r>
              <a:rPr lang="ru-RU" sz="2100">
                <a:latin typeface="Times New Roman"/>
                <a:ea typeface="Times New Roman"/>
                <a:cs typeface="Times New Roman"/>
                <a:sym typeface="Times New Roman"/>
              </a:rPr>
              <a:t>Игра снимает психологическое напряжение, вызывает положительные эмоции, обогащает впечатлениями.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 sz="2200"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ru-RU" sz="2100">
                <a:latin typeface="Times New Roman"/>
                <a:ea typeface="Times New Roman"/>
                <a:cs typeface="Times New Roman"/>
                <a:sym typeface="Times New Roman"/>
              </a:rPr>
              <a:t>Обстановка игры более свободная: ребята могут свободно перемещаться, разговаривать, смеяться, и при выполнении нестандартных заданий в большей степени проявляют свою индивидуальность, не так боятся дать неправильный ответ.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 sz="2200"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lang="ru-RU" sz="2300">
                <a:latin typeface="Times New Roman"/>
                <a:ea typeface="Times New Roman"/>
                <a:cs typeface="Times New Roman"/>
                <a:sym typeface="Times New Roman"/>
              </a:rPr>
              <a:t>Игровая деятельность выполняет такие функции: 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 sz="2200">
                <a:latin typeface="Times New Roman"/>
                <a:ea typeface="Times New Roman"/>
                <a:cs typeface="Times New Roman"/>
                <a:sym typeface="Times New Roman"/>
              </a:rPr>
              <a:t>- развлекательную 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 sz="2200">
                <a:latin typeface="Times New Roman"/>
                <a:ea typeface="Times New Roman"/>
                <a:cs typeface="Times New Roman"/>
                <a:sym typeface="Times New Roman"/>
              </a:rPr>
              <a:t>- коммуникативную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 sz="2200">
                <a:latin typeface="Times New Roman"/>
                <a:ea typeface="Times New Roman"/>
                <a:cs typeface="Times New Roman"/>
                <a:sym typeface="Times New Roman"/>
              </a:rPr>
              <a:t>- самореализации 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 sz="2200">
                <a:latin typeface="Times New Roman"/>
                <a:ea typeface="Times New Roman"/>
                <a:cs typeface="Times New Roman"/>
                <a:sym typeface="Times New Roman"/>
              </a:rPr>
              <a:t>- игротерапевтическую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 sz="2200">
                <a:latin typeface="Times New Roman"/>
                <a:ea typeface="Times New Roman"/>
                <a:cs typeface="Times New Roman"/>
                <a:sym typeface="Times New Roman"/>
              </a:rPr>
              <a:t>- диагностическую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 sz="2200">
                <a:latin typeface="Times New Roman"/>
                <a:ea typeface="Times New Roman"/>
                <a:cs typeface="Times New Roman"/>
                <a:sym typeface="Times New Roman"/>
              </a:rPr>
              <a:t>-  социализации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5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1ea25bd57d_1_170"/>
          <p:cNvSpPr txBox="1">
            <a:spLocks noGrp="1"/>
          </p:cNvSpPr>
          <p:nvPr>
            <p:ph type="title"/>
          </p:nvPr>
        </p:nvSpPr>
        <p:spPr>
          <a:xfrm>
            <a:off x="814916" y="28527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Спасибо за внимание</a:t>
            </a:r>
            <a:br>
              <a:rPr lang="ru-RU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Контактные данные: Чернилин Евгений Борисович</a:t>
            </a: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2000"/>
              <a:t>                                  Чернилин Иван Борисович</a:t>
            </a:r>
            <a:r>
              <a:rPr lang="ru-RU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e-mail: </a:t>
            </a:r>
            <a:r>
              <a:rPr lang="ru-RU" sz="2000" b="0" i="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zh-shk@mail.ru</a:t>
            </a:r>
            <a:endParaRPr sz="20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2000"/>
              <a:t>                  е-mail: chernilinvanaya@mail.ru</a:t>
            </a:r>
            <a:endParaRPr sz="20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тел:  +7982-487-40-83</a:t>
            </a: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2000"/>
              <a:t>          +7982-487-40-95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1ea25bd57d_0_5"/>
          <p:cNvSpPr txBox="1">
            <a:spLocks noGrp="1"/>
          </p:cNvSpPr>
          <p:nvPr>
            <p:ph type="ctrTitle"/>
          </p:nvPr>
        </p:nvSpPr>
        <p:spPr>
          <a:xfrm>
            <a:off x="1409000" y="-94796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ru-RU"/>
              <a:t>Актуальность</a:t>
            </a:r>
            <a:endParaRPr/>
          </a:p>
        </p:txBody>
      </p:sp>
      <p:sp>
        <p:nvSpPr>
          <p:cNvPr id="92" name="Google Shape;92;g11ea25bd57d_0_5"/>
          <p:cNvSpPr txBox="1">
            <a:spLocks noGrp="1"/>
          </p:cNvSpPr>
          <p:nvPr>
            <p:ph type="subTitle" idx="1"/>
          </p:nvPr>
        </p:nvSpPr>
        <p:spPr>
          <a:xfrm>
            <a:off x="1281175" y="2094041"/>
            <a:ext cx="9144000" cy="38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ru-RU" sz="2100">
                <a:latin typeface="Times New Roman"/>
                <a:ea typeface="Times New Roman"/>
                <a:cs typeface="Times New Roman"/>
                <a:sym typeface="Times New Roman"/>
              </a:rPr>
              <a:t>Одним из эффективных средств развития интереса к учебному предмету является использование на уроках </a:t>
            </a:r>
            <a:r>
              <a:rPr lang="ru-RU" sz="21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дидактических игр</a:t>
            </a:r>
            <a:r>
              <a:rPr lang="ru-RU" sz="2100">
                <a:latin typeface="Times New Roman"/>
                <a:ea typeface="Times New Roman"/>
                <a:cs typeface="Times New Roman"/>
                <a:sym typeface="Times New Roman"/>
              </a:rPr>
              <a:t> и занимательного материала, что способствует созданию у учеников эмоционального настроя, вызывает положительное отношение к выполняемой работе, улучшает общую работоспособность, дает возможность повторить один и тот же материал разными способами. Дидактические игры способствуют развитию мышления, памяти, внимания, наблюдательности. В процессе игры у детей вырабатывается привычка мыслить самостоятельно, сосредотачиваться, проявлять инициативу. Дидактическая игра имеет две цели: одна из них обучающая, которую преследует взрослый, а другая игровая, ради которой действует ребенок. Важно, чтобы эти две цели дополняли друг друга и обеспечивали усвоение программного материала.</a:t>
            </a:r>
            <a:endParaRPr sz="3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4511202" y="2593050"/>
            <a:ext cx="2795400" cy="9402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rPr lang="ru-RU" sz="5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ИГРА</a:t>
            </a:r>
            <a:endParaRPr sz="58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656822" y="425003"/>
            <a:ext cx="2524259" cy="230531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свобода самораскрытия, саморазвития с опорой на подсознание, разум и творчество.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656850" y="3309976"/>
            <a:ext cx="2524200" cy="1617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главная сфера общения детей; в ней решаются проблемы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9014725" y="332276"/>
            <a:ext cx="2524200" cy="1852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позволяет приобретать опыт взаимоотношений ученик-ученик, учитель-ученик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9071125" y="2593051"/>
            <a:ext cx="2411400" cy="1671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позволяет сосредотачиваться проявлять инициативу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5026575" y="4137150"/>
            <a:ext cx="2524200" cy="1473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доставляет удовольствие, пробуждает интерес к учебному материалу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5011750" y="509275"/>
            <a:ext cx="1794300" cy="1617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делает урок интересным, продуктивным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/>
          <p:nvPr/>
        </p:nvSpPr>
        <p:spPr>
          <a:xfrm>
            <a:off x="0" y="0"/>
            <a:ext cx="11132700" cy="55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ru-RU" sz="27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Классификация педагогических игр</a:t>
            </a:r>
            <a:r>
              <a:rPr lang="ru-RU" sz="2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7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ru-RU" sz="2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— по виду деятельности (двигательные, умственные, трудовые, социальные, психологические);</a:t>
            </a:r>
            <a:endParaRPr sz="27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ru-RU" sz="2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— по характеру педагогического процесса (обучающие, тренировочные, контролирующие, развивающие, обучающие);</a:t>
            </a:r>
            <a:endParaRPr sz="27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ru-RU" sz="2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— по характеру игровой методики (предметные, сюжетные, ролевые, деловые, имитационные, игры-драматизации);</a:t>
            </a:r>
            <a:endParaRPr sz="27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ru-RU" sz="2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— по структуре (игры-упражнения, игры-состязания).</a:t>
            </a:r>
            <a:endParaRPr sz="27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Уроки в игровой форме </a:t>
            </a:r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Урок – экскурсия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Урок - путешествия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Урок - состязания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Урок – сказка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/>
              <a:t>Урок – ярмарка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b="1" u="sng"/>
              <a:t>Урок – игра </a:t>
            </a:r>
            <a:endParaRPr b="1" u="sn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1876" y="141668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ea25bd57d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/>
              <a:t>Игра: “Пентангон”</a:t>
            </a:r>
            <a:endParaRPr/>
          </a:p>
        </p:txBody>
      </p:sp>
      <p:pic>
        <p:nvPicPr>
          <p:cNvPr id="125" name="Google Shape;125;g11ea25bd57d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5925" y="1690827"/>
            <a:ext cx="9715126" cy="4939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g11ea25bd57d_1_2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9700" y="91000"/>
            <a:ext cx="11132600" cy="664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g11ea25bd57d_1_2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9450" y="65475"/>
            <a:ext cx="11079325" cy="679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Широкоэкранный</PresentationFormat>
  <Paragraphs>41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Нестандартный урок в образовательном процессе: Урок- игра- ''Математический пентагон''</vt:lpstr>
      <vt:lpstr>Актуальность</vt:lpstr>
      <vt:lpstr>Презентация PowerPoint</vt:lpstr>
      <vt:lpstr>Презентация PowerPoint</vt:lpstr>
      <vt:lpstr>Уроки в игровой форме </vt:lpstr>
      <vt:lpstr>Презентация PowerPoint</vt:lpstr>
      <vt:lpstr>Игра: “Пентангон”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Выводы:</vt:lpstr>
      <vt:lpstr>Спасибо за внимание     Контактные данные: Чернилин Евгений Борисович                                   Чернилин Иван Борисович e-mail: zh-shk@mail.ru                   е-mail: chernilinvanaya@mail.ru   тел:  +7982-487-40-83           +7982-487-40-95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Нестандартный урок в образовательном процессе: Урок- игра- ''Математический пентагон''</dc:title>
  <dc:creator>User</dc:creator>
  <cp:lastModifiedBy>User</cp:lastModifiedBy>
  <cp:revision>1</cp:revision>
  <dcterms:created xsi:type="dcterms:W3CDTF">2022-03-17T11:02:31Z</dcterms:created>
  <dcterms:modified xsi:type="dcterms:W3CDTF">2022-03-23T06:41:27Z</dcterms:modified>
</cp:coreProperties>
</file>