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0%D0%BA%D0%BE%D0%BD%D0%BE%D0%BC%D0%B5%D1%80%D0%BD%D0%BE%D1%81%D1%82%D1%8C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ru.wikipedia.org/wiki/%D0%9C%D0%B8%D0%BB%D0%BB%D0%B5%D1%80,_%D0%94%D0%B6%D0%BE%D1%80%D0%B4%D0%B6_(%D0%BF%D1%81%D0%B8%D1%85%D0%BE%D0%BB%D0%BE%D0%B3)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14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6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2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298378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</a:t>
            </a:r>
            <a:r>
              <a:rPr lang="ru-RU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Эффективные техники запоминания английских слов»</a:t>
            </a: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11" b="99630" l="21875" r="7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4944"/>
            <a:ext cx="5976664" cy="336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2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Интеллектуальная игра «Пустая доска».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600200"/>
            <a:ext cx="3452192" cy="452596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700" i="1" dirty="0"/>
              <a:t>Количество слов для запоминания можно подбирать по правилу 7 ± 2.  Это - </a:t>
            </a:r>
            <a:r>
              <a:rPr lang="ru-RU" sz="3700" i="1" u="sng" dirty="0">
                <a:hlinkClick r:id="rId3" tooltip="Закономерность"/>
              </a:rPr>
              <a:t>закономерность</a:t>
            </a:r>
            <a:r>
              <a:rPr lang="ru-RU" sz="3700" i="1" dirty="0"/>
              <a:t>, обнаруженная американским учёным-психологом </a:t>
            </a:r>
            <a:r>
              <a:rPr lang="ru-RU" sz="3700" i="1" u="sng" dirty="0">
                <a:hlinkClick r:id="rId4" tooltip="Миллер, Джордж (психолог)"/>
              </a:rPr>
              <a:t>Джорджем Миллером</a:t>
            </a:r>
            <a:r>
              <a:rPr lang="ru-RU" sz="3700" i="1" dirty="0"/>
              <a:t> </a:t>
            </a:r>
            <a:r>
              <a:rPr lang="ru-RU" sz="3700" b="1" i="1" dirty="0"/>
              <a:t>«Магическое число семь плюс-минус два»</a:t>
            </a:r>
            <a:r>
              <a:rPr lang="ru-RU" sz="3700" i="1" dirty="0"/>
              <a:t> («кошелёк Миллера»). В результате опытов он обнаружил, что кратковременная память человека способна запоминать в среднем 7 ± 2 элементов.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67" y="1600200"/>
            <a:ext cx="321546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9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>
                <a:solidFill>
                  <a:srgbClr val="FF0000"/>
                </a:solidFill>
              </a:rPr>
              <a:t>Запоминайте однокоренные слова.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i="1" dirty="0" err="1">
                <a:solidFill>
                  <a:srgbClr val="FF0000"/>
                </a:solidFill>
              </a:rPr>
              <a:t>Easy</a:t>
            </a:r>
            <a:r>
              <a:rPr lang="ru-RU" sz="4000" i="1" dirty="0"/>
              <a:t> — легкий </a:t>
            </a:r>
            <a:endParaRPr lang="ru-RU" sz="4000" i="1" dirty="0" smtClean="0"/>
          </a:p>
          <a:p>
            <a:r>
              <a:rPr lang="ru-RU" sz="4000" i="1" dirty="0" err="1" smtClean="0">
                <a:solidFill>
                  <a:srgbClr val="FF0000"/>
                </a:solidFill>
              </a:rPr>
              <a:t>Easi</a:t>
            </a:r>
            <a:r>
              <a:rPr lang="ru-RU" sz="4000" i="1" dirty="0" err="1" smtClean="0">
                <a:solidFill>
                  <a:srgbClr val="00B050"/>
                </a:solidFill>
              </a:rPr>
              <a:t>ly</a:t>
            </a:r>
            <a:r>
              <a:rPr lang="ru-RU" sz="4000" i="1" dirty="0" smtClean="0"/>
              <a:t> </a:t>
            </a:r>
            <a:r>
              <a:rPr lang="ru-RU" sz="4000" i="1" dirty="0"/>
              <a:t>— легко </a:t>
            </a:r>
          </a:p>
          <a:p>
            <a:r>
              <a:rPr lang="ru-RU" sz="4000" i="1" dirty="0" err="1">
                <a:solidFill>
                  <a:srgbClr val="FF0000"/>
                </a:solidFill>
              </a:rPr>
              <a:t>Eas</a:t>
            </a:r>
            <a:r>
              <a:rPr lang="ru-RU" sz="4000" i="1" dirty="0" err="1"/>
              <a:t>e</a:t>
            </a:r>
            <a:r>
              <a:rPr lang="ru-RU" sz="4000" i="1" dirty="0" err="1">
                <a:solidFill>
                  <a:srgbClr val="00B050"/>
                </a:solidFill>
              </a:rPr>
              <a:t>ment</a:t>
            </a:r>
            <a:r>
              <a:rPr lang="ru-RU" sz="4000" i="1" dirty="0">
                <a:solidFill>
                  <a:srgbClr val="00B050"/>
                </a:solidFill>
              </a:rPr>
              <a:t> </a:t>
            </a:r>
            <a:r>
              <a:rPr lang="ru-RU" sz="4000" i="1" dirty="0"/>
              <a:t>– удобство</a:t>
            </a:r>
          </a:p>
          <a:p>
            <a:r>
              <a:rPr lang="ru-RU" sz="4000" i="1" dirty="0" err="1">
                <a:solidFill>
                  <a:srgbClr val="FF0000"/>
                </a:solidFill>
              </a:rPr>
              <a:t>Eas</a:t>
            </a:r>
            <a:r>
              <a:rPr lang="ru-RU" sz="4000" i="1" dirty="0" err="1"/>
              <a:t>e</a:t>
            </a:r>
            <a:r>
              <a:rPr lang="ru-RU" sz="4000" i="1" dirty="0"/>
              <a:t> </a:t>
            </a:r>
            <a:r>
              <a:rPr lang="ru-RU" sz="4000" i="1" dirty="0" err="1">
                <a:solidFill>
                  <a:srgbClr val="00B050"/>
                </a:solidFill>
              </a:rPr>
              <a:t>off</a:t>
            </a:r>
            <a:r>
              <a:rPr lang="ru-RU" sz="4000" i="1" dirty="0"/>
              <a:t> – успокаиваться</a:t>
            </a:r>
          </a:p>
          <a:p>
            <a:r>
              <a:rPr lang="ru-RU" sz="4000" i="1" dirty="0" err="1">
                <a:solidFill>
                  <a:srgbClr val="FF0000"/>
                </a:solidFill>
              </a:rPr>
              <a:t>Easy</a:t>
            </a:r>
            <a:r>
              <a:rPr lang="ru-RU" sz="4000" i="1" dirty="0" err="1"/>
              <a:t>-</a:t>
            </a:r>
            <a:r>
              <a:rPr lang="ru-RU" sz="4000" i="1" dirty="0" err="1">
                <a:solidFill>
                  <a:srgbClr val="00B050"/>
                </a:solidFill>
              </a:rPr>
              <a:t>going</a:t>
            </a:r>
            <a:r>
              <a:rPr lang="ru-RU" sz="4000" i="1" dirty="0"/>
              <a:t> — </a:t>
            </a:r>
            <a:r>
              <a:rPr lang="ru-RU" sz="4000" i="1" dirty="0" smtClean="0"/>
              <a:t>общительный</a:t>
            </a:r>
            <a:endParaRPr lang="ru-RU" sz="4000" i="1" dirty="0"/>
          </a:p>
          <a:p>
            <a:r>
              <a:rPr lang="ru-RU" sz="4000" i="1" dirty="0" err="1">
                <a:solidFill>
                  <a:srgbClr val="00B050"/>
                </a:solidFill>
              </a:rPr>
              <a:t>Un</a:t>
            </a:r>
            <a:r>
              <a:rPr lang="ru-RU" sz="4000" i="1" dirty="0" err="1">
                <a:solidFill>
                  <a:srgbClr val="FF0000"/>
                </a:solidFill>
              </a:rPr>
              <a:t>easi</a:t>
            </a:r>
            <a:r>
              <a:rPr lang="ru-RU" sz="4000" i="1" dirty="0" err="1">
                <a:solidFill>
                  <a:srgbClr val="00B050"/>
                </a:solidFill>
              </a:rPr>
              <a:t>ness</a:t>
            </a:r>
            <a:r>
              <a:rPr lang="ru-RU" sz="4000" i="1" dirty="0"/>
              <a:t> — беспокойство</a:t>
            </a:r>
          </a:p>
          <a:p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9657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Кодирование через хорошо знакомую информацию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" b="100000" l="26122" r="798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00808"/>
            <a:ext cx="2592288" cy="244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шампунь-голова </a:t>
            </a:r>
            <a:r>
              <a:rPr lang="ru-RU" sz="32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плечи</a:t>
            </a:r>
            <a:endParaRPr lang="en-US" sz="32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Mickey</a:t>
            </a:r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Mouse</a:t>
            </a:r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ru-RU" sz="32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мышь</a:t>
            </a:r>
            <a:endParaRPr lang="en-US" sz="32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32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Alpen</a:t>
            </a:r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Gold</a:t>
            </a:r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золото</a:t>
            </a:r>
            <a:endParaRPr lang="en-US" sz="32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Milkа</a:t>
            </a:r>
            <a:r>
              <a:rPr lang="ru-RU" sz="32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шоколадка молочная, молоко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" b="100000" l="23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96" y="2924944"/>
            <a:ext cx="1433295" cy="179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21" l="9627" r="89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8" y="4500526"/>
            <a:ext cx="2113852" cy="211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09" l="980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69" y="4723338"/>
            <a:ext cx="1484070" cy="168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0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А</a:t>
            </a:r>
            <a:r>
              <a:rPr lang="ru-RU" sz="3600" b="1" i="1" dirty="0" smtClean="0">
                <a:solidFill>
                  <a:srgbClr val="FF0000"/>
                </a:solidFill>
              </a:rPr>
              <a:t>ссоциации </a:t>
            </a:r>
            <a:r>
              <a:rPr lang="ru-RU" sz="3600" b="1" i="1" dirty="0">
                <a:solidFill>
                  <a:srgbClr val="FF0000"/>
                </a:solidFill>
              </a:rPr>
              <a:t>со следующими лексическими единицами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563806"/>
            <a:ext cx="7787208" cy="4525963"/>
          </a:xfrm>
        </p:spPr>
        <p:txBody>
          <a:bodyPr/>
          <a:lstStyle/>
          <a:p>
            <a:r>
              <a:rPr lang="en-US" sz="4400" i="1" dirty="0">
                <a:latin typeface="Bookman Old Style" panose="02050604050505020204" pitchFamily="18" charset="0"/>
              </a:rPr>
              <a:t>Shake</a:t>
            </a:r>
            <a:endParaRPr lang="ru-RU" sz="4400" i="1" dirty="0">
              <a:latin typeface="Bookman Old Style" panose="02050604050505020204" pitchFamily="18" charset="0"/>
            </a:endParaRPr>
          </a:p>
          <a:p>
            <a:r>
              <a:rPr lang="en-US" sz="4400" i="1" dirty="0">
                <a:latin typeface="Bookman Old Style" panose="02050604050505020204" pitchFamily="18" charset="0"/>
              </a:rPr>
              <a:t>Lip</a:t>
            </a:r>
            <a:endParaRPr lang="ru-RU" sz="4400" i="1" dirty="0">
              <a:latin typeface="Bookman Old Style" panose="02050604050505020204" pitchFamily="18" charset="0"/>
            </a:endParaRPr>
          </a:p>
          <a:p>
            <a:r>
              <a:rPr lang="en-US" sz="4400" i="1" dirty="0">
                <a:latin typeface="Bookman Old Style" panose="02050604050505020204" pitchFamily="18" charset="0"/>
              </a:rPr>
              <a:t>List</a:t>
            </a:r>
            <a:endParaRPr lang="ru-RU" sz="4400" i="1" dirty="0">
              <a:latin typeface="Bookman Old Style" panose="02050604050505020204" pitchFamily="18" charset="0"/>
            </a:endParaRPr>
          </a:p>
          <a:p>
            <a:r>
              <a:rPr lang="en-US" sz="4400" i="1" dirty="0">
                <a:latin typeface="Bookman Old Style" panose="02050604050505020204" pitchFamily="18" charset="0"/>
              </a:rPr>
              <a:t>Book</a:t>
            </a:r>
            <a:endParaRPr lang="ru-RU" sz="4400" i="1" dirty="0">
              <a:latin typeface="Bookman Old Style" panose="02050604050505020204" pitchFamily="18" charset="0"/>
            </a:endParaRPr>
          </a:p>
          <a:p>
            <a:r>
              <a:rPr lang="en-US" sz="4400" i="1" dirty="0">
                <a:latin typeface="Bookman Old Style" panose="02050604050505020204" pitchFamily="18" charset="0"/>
              </a:rPr>
              <a:t>Pills</a:t>
            </a:r>
            <a:endParaRPr lang="ru-RU" sz="4400" i="1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3974" r="85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2591425" cy="215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7500" l="4752" r="99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610632" cy="205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14" b="85857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59" y="3284984"/>
            <a:ext cx="2461179" cy="215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2260277" cy="181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5" l="0" r="99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63" y="5045247"/>
            <a:ext cx="2651151" cy="181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5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Догадайтесь </a:t>
            </a:r>
            <a:r>
              <a:rPr lang="ru-RU" b="1" i="1" dirty="0">
                <a:solidFill>
                  <a:srgbClr val="FF0000"/>
                </a:solidFill>
              </a:rPr>
              <a:t>о значении  следующих слов: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r>
              <a:rPr lang="en-US" sz="44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Dove</a:t>
            </a:r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44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Vanish</a:t>
            </a:r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44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Rich</a:t>
            </a:r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44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Nuts</a:t>
            </a:r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44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Mr. Proper</a:t>
            </a:r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44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573" r="81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2592288" cy="173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15" y="3068960"/>
            <a:ext cx="18409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19" y="2017165"/>
            <a:ext cx="2243465" cy="224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38" b="69625" l="1750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8723"/>
            <a:ext cx="2088232" cy="289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7" b="100000" l="32467" r="73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59" y="4217221"/>
            <a:ext cx="1860991" cy="207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4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i="1" dirty="0" smtClean="0">
                <a:solidFill>
                  <a:srgbClr val="FF0000"/>
                </a:solidFill>
              </a:rPr>
              <a:t>Придумайте </a:t>
            </a:r>
            <a:r>
              <a:rPr lang="ru-RU" sz="3100" b="1" i="1" dirty="0">
                <a:solidFill>
                  <a:srgbClr val="FF0000"/>
                </a:solidFill>
              </a:rPr>
              <a:t>рифмовки или короткие стихи с использованием следующих лексических единиц.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/>
          </a:bodyPr>
          <a:lstStyle/>
          <a:p>
            <a:r>
              <a:rPr lang="en-US" sz="4000" i="1" dirty="0">
                <a:latin typeface="Berlin Sans FB" panose="020E0602020502020306" pitchFamily="34" charset="0"/>
              </a:rPr>
              <a:t>Dog</a:t>
            </a:r>
            <a:r>
              <a:rPr lang="ru-RU" sz="4000" i="1" dirty="0"/>
              <a:t> - бульдог</a:t>
            </a:r>
          </a:p>
          <a:p>
            <a:r>
              <a:rPr lang="en-US" sz="4000" i="1" dirty="0">
                <a:latin typeface="Berlin Sans FB" panose="020E0602020502020306" pitchFamily="34" charset="0"/>
              </a:rPr>
              <a:t>Cat</a:t>
            </a:r>
            <a:r>
              <a:rPr lang="ru-RU" sz="4000" i="1" dirty="0"/>
              <a:t> - омлет</a:t>
            </a:r>
          </a:p>
          <a:p>
            <a:r>
              <a:rPr lang="en-US" sz="4000" i="1" dirty="0">
                <a:latin typeface="Berlin Sans FB" panose="020E0602020502020306" pitchFamily="34" charset="0"/>
              </a:rPr>
              <a:t>Mouse </a:t>
            </a:r>
            <a:r>
              <a:rPr lang="ru-RU" sz="4000" i="1" dirty="0"/>
              <a:t>– парус</a:t>
            </a:r>
          </a:p>
          <a:p>
            <a:r>
              <a:rPr lang="en-US" sz="4000" i="1" dirty="0">
                <a:latin typeface="Berlin Sans FB" panose="020E0602020502020306" pitchFamily="34" charset="0"/>
              </a:rPr>
              <a:t>Fish </a:t>
            </a:r>
            <a:r>
              <a:rPr lang="ru-RU" sz="4000" i="1" dirty="0"/>
              <a:t>– малыш</a:t>
            </a:r>
          </a:p>
          <a:p>
            <a:r>
              <a:rPr lang="en-US" sz="4000" i="1" dirty="0">
                <a:latin typeface="Berlin Sans FB" panose="020E0602020502020306" pitchFamily="34" charset="0"/>
              </a:rPr>
              <a:t>Frog - </a:t>
            </a:r>
            <a:r>
              <a:rPr lang="ru-RU" sz="4000" i="1" dirty="0"/>
              <a:t>порог</a:t>
            </a:r>
          </a:p>
          <a:p>
            <a:endParaRPr lang="ru-RU" sz="4000" i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7" b="95829" l="10000" r="83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8" y="1412776"/>
            <a:ext cx="2088232" cy="195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100000" l="18438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87" y="4941168"/>
            <a:ext cx="3190731" cy="17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2" b="96736" l="372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11704"/>
            <a:ext cx="1798899" cy="205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96719" l="6556" r="93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76" y="1772814"/>
            <a:ext cx="2222824" cy="173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96" y="3164382"/>
            <a:ext cx="2457872" cy="187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</a:rPr>
              <a:t>Интеллектуальная игра «Пустая доска»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1 Cat 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2 Fish 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3 Mouse 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4 Milk 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5 Play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ru-RU" sz="3600" i="1" dirty="0">
                <a:solidFill>
                  <a:schemeClr val="bg1"/>
                </a:solidFill>
              </a:rPr>
              <a:t>6 </a:t>
            </a:r>
            <a:r>
              <a:rPr lang="en-US" sz="3600" i="1" dirty="0">
                <a:solidFill>
                  <a:schemeClr val="bg1"/>
                </a:solidFill>
              </a:rPr>
              <a:t>Jump</a:t>
            </a:r>
            <a:endParaRPr lang="ru-RU" sz="3600" i="1" dirty="0">
              <a:solidFill>
                <a:schemeClr val="bg1"/>
              </a:solidFill>
            </a:endParaRPr>
          </a:p>
          <a:p>
            <a:r>
              <a:rPr lang="ru-RU" sz="3600" i="1" dirty="0">
                <a:solidFill>
                  <a:schemeClr val="bg1"/>
                </a:solidFill>
              </a:rPr>
              <a:t>7 </a:t>
            </a:r>
            <a:r>
              <a:rPr lang="en-US" sz="3600" i="1" dirty="0">
                <a:solidFill>
                  <a:schemeClr val="bg1"/>
                </a:solidFill>
              </a:rPr>
              <a:t>March</a:t>
            </a:r>
            <a:endParaRPr lang="ru-RU" sz="3600" i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41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Все в твоих руках!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5" b="93500" l="7000" r="95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73055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6563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1695"/>
            <a:ext cx="3768080" cy="376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90" r="98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78" y="3861048"/>
            <a:ext cx="3524622" cy="271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300" b="90000" l="2000" r="9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0928"/>
            <a:ext cx="3054732" cy="299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8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68552" cy="468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“Commit something to memory”</a:t>
            </a:r>
            <a:r>
              <a:rPr lang="en-US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7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Мнемотехника (ассоциации)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sz="4000" b="1" i="1" dirty="0" smtClean="0"/>
              <a:t>основными </a:t>
            </a:r>
            <a:r>
              <a:rPr lang="ru-RU" sz="4000" b="1" i="1" dirty="0"/>
              <a:t>принципами </a:t>
            </a:r>
            <a:r>
              <a:rPr lang="ru-RU" sz="4000" b="1" i="1" dirty="0" smtClean="0"/>
              <a:t>  мнемотехники       являются </a:t>
            </a:r>
            <a:r>
              <a:rPr lang="ru-RU" sz="4000" b="1" i="1" dirty="0"/>
              <a:t>ассоциации и формирование </a:t>
            </a:r>
            <a:r>
              <a:rPr lang="ru-RU" sz="4000" b="1" i="1" dirty="0" smtClean="0"/>
              <a:t>образов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61926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8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>
                <a:solidFill>
                  <a:srgbClr val="FF0000"/>
                </a:solidFill>
              </a:rPr>
              <a:t>«</a:t>
            </a:r>
            <a:r>
              <a:rPr lang="ru-RU" sz="7200" b="1" i="1" dirty="0" err="1">
                <a:solidFill>
                  <a:srgbClr val="FF0000"/>
                </a:solidFill>
              </a:rPr>
              <a:t>puddle</a:t>
            </a:r>
            <a:r>
              <a:rPr lang="ru-RU" sz="7200" b="1" i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5" b="100000" l="2500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96544" cy="460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3096"/>
            <a:ext cx="13954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4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>
                <a:solidFill>
                  <a:srgbClr val="FF0000"/>
                </a:solidFill>
              </a:rPr>
              <a:t>«</a:t>
            </a:r>
            <a:r>
              <a:rPr lang="en-US" sz="7200" b="1" i="1" dirty="0">
                <a:solidFill>
                  <a:srgbClr val="FF0000"/>
                </a:solidFill>
              </a:rPr>
              <a:t>s</a:t>
            </a:r>
            <a:r>
              <a:rPr lang="ru-RU" sz="7200" b="1" i="1" dirty="0" err="1">
                <a:solidFill>
                  <a:srgbClr val="FF0000"/>
                </a:solidFill>
              </a:rPr>
              <a:t>leep</a:t>
            </a:r>
            <a:r>
              <a:rPr lang="ru-RU" sz="7200" b="1" i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93" y="1600200"/>
            <a:ext cx="62294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40072"/>
            <a:ext cx="2734510" cy="263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7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u="sng" dirty="0">
                <a:solidFill>
                  <a:srgbClr val="FF0000"/>
                </a:solidFill>
              </a:rPr>
              <a:t>Цепочки слов</a:t>
            </a:r>
            <a:endParaRPr lang="ru-RU" sz="7200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3" b="95667" l="6957" r="92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4" y="1600200"/>
            <a:ext cx="6506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u="sng" dirty="0" smtClean="0">
                <a:solidFill>
                  <a:srgbClr val="FF0000"/>
                </a:solidFill>
              </a:rPr>
              <a:t>«Цепочки слов»</a:t>
            </a:r>
            <a:endParaRPr lang="ru-RU" sz="7200" b="1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1. to feel safe                                  </a:t>
            </a:r>
          </a:p>
          <a:p>
            <a:r>
              <a:rPr lang="en-US" b="1" i="1" dirty="0"/>
              <a:t>2. to fight our fear</a:t>
            </a:r>
          </a:p>
          <a:p>
            <a:r>
              <a:rPr lang="en-US" b="1" i="1" dirty="0"/>
              <a:t>3. to come true     </a:t>
            </a:r>
          </a:p>
          <a:p>
            <a:r>
              <a:rPr lang="en-US" b="1" i="1" dirty="0"/>
              <a:t>4. to scream loudly</a:t>
            </a:r>
          </a:p>
          <a:p>
            <a:r>
              <a:rPr lang="en-US" b="1" i="1" dirty="0"/>
              <a:t>5. public places      </a:t>
            </a:r>
          </a:p>
          <a:p>
            <a:r>
              <a:rPr lang="en-US" b="1" i="1" dirty="0"/>
              <a:t>6. to shake like a leaf </a:t>
            </a:r>
          </a:p>
          <a:p>
            <a:r>
              <a:rPr lang="en-US" b="1" i="1" dirty="0"/>
              <a:t>7. nervous system </a:t>
            </a:r>
          </a:p>
          <a:p>
            <a:r>
              <a:rPr lang="en-US" b="1" i="1" dirty="0"/>
              <a:t>8. to beat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38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971600" y="692696"/>
            <a:ext cx="4032448" cy="5433467"/>
          </a:xfrm>
        </p:spPr>
        <p:txBody>
          <a:bodyPr>
            <a:normAutofit fontScale="92500"/>
          </a:bodyPr>
          <a:lstStyle/>
          <a:p>
            <a:r>
              <a:rPr lang="en-US" dirty="0"/>
              <a:t>I am in a </a:t>
            </a:r>
            <a:r>
              <a:rPr lang="en-US" b="1" i="1" u="sng" dirty="0"/>
              <a:t>public place</a:t>
            </a:r>
            <a:r>
              <a:rPr lang="en-US" dirty="0"/>
              <a:t>.  I don’t </a:t>
            </a:r>
            <a:r>
              <a:rPr lang="en-US" b="1" i="1" u="sng" dirty="0"/>
              <a:t>feel safe</a:t>
            </a:r>
            <a:r>
              <a:rPr lang="en-US" dirty="0"/>
              <a:t> and my brain send a signal to my </a:t>
            </a:r>
            <a:r>
              <a:rPr lang="en-US" b="1" i="1" u="sng" dirty="0"/>
              <a:t>nervous system</a:t>
            </a:r>
            <a:r>
              <a:rPr lang="en-US" dirty="0"/>
              <a:t> </a:t>
            </a:r>
            <a:r>
              <a:rPr lang="en-US" b="1" i="1" u="sng" dirty="0"/>
              <a:t>to fight my fear</a:t>
            </a:r>
            <a:r>
              <a:rPr lang="en-US" dirty="0"/>
              <a:t>. My heart </a:t>
            </a:r>
            <a:r>
              <a:rPr lang="en-US" b="1" i="1" u="sng" dirty="0"/>
              <a:t>beats</a:t>
            </a:r>
            <a:r>
              <a:rPr lang="en-US" dirty="0"/>
              <a:t> faster. I want to </a:t>
            </a:r>
            <a:r>
              <a:rPr lang="en-US" b="1" i="1" u="sng" dirty="0"/>
              <a:t>scream loudly</a:t>
            </a:r>
            <a:r>
              <a:rPr lang="en-US" dirty="0"/>
              <a:t>, but started </a:t>
            </a:r>
            <a:r>
              <a:rPr lang="en-US" b="1" i="1" u="sng" dirty="0"/>
              <a:t>shaking like a leaf</a:t>
            </a:r>
            <a:r>
              <a:rPr lang="en-US" dirty="0"/>
              <a:t>. </a:t>
            </a:r>
            <a:r>
              <a:rPr lang="en-US" dirty="0" smtClean="0"/>
              <a:t>Do </a:t>
            </a:r>
            <a:r>
              <a:rPr lang="en-US" dirty="0"/>
              <a:t>my fears </a:t>
            </a:r>
            <a:r>
              <a:rPr lang="en-US" b="1" i="1" u="sng" dirty="0"/>
              <a:t>come </a:t>
            </a:r>
            <a:r>
              <a:rPr lang="en-US" b="1" i="1" u="sng" dirty="0" smtClean="0"/>
              <a:t>true</a:t>
            </a:r>
            <a:r>
              <a:rPr lang="en-US" dirty="0"/>
              <a:t>?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5105400" y="1124744"/>
            <a:ext cx="3643064" cy="500141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Я в общественном месте. Я не чувствую себя в безопасности и мой мозг посылает сигнал моей нервной системе, чтобы бороться со страхом. Мое сердце бьется быстрее. Я хочу громко закричать, но начал дрожать как листочек. Мо страхи стали реальностью?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b="1" i="1" u="sng" dirty="0">
                <a:solidFill>
                  <a:srgbClr val="FF0000"/>
                </a:solidFill>
              </a:rPr>
              <a:t>Рифмовки и стихи</a:t>
            </a:r>
            <a:endParaRPr lang="ru-RU" sz="6600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Bookman Old Style" panose="02050604050505020204" pitchFamily="18" charset="0"/>
              </a:rPr>
              <a:t>На охоту вышла С. </a:t>
            </a:r>
          </a:p>
          <a:p>
            <a:pPr algn="ctr"/>
            <a:r>
              <a:rPr lang="ru-RU" b="1" i="1" dirty="0">
                <a:latin typeface="Bookman Old Style" panose="02050604050505020204" pitchFamily="18" charset="0"/>
              </a:rPr>
              <a:t>– Мыши! Лапы уноси! </a:t>
            </a:r>
          </a:p>
          <a:p>
            <a:pPr algn="ctr"/>
            <a:r>
              <a:rPr lang="ru-RU" b="1" i="1" dirty="0">
                <a:latin typeface="Bookman Old Style" panose="02050604050505020204" pitchFamily="18" charset="0"/>
              </a:rPr>
              <a:t>Чтоб сегодня на обед </a:t>
            </a:r>
          </a:p>
          <a:p>
            <a:pPr algn="ctr"/>
            <a:r>
              <a:rPr lang="ru-RU" b="1" i="1" dirty="0">
                <a:latin typeface="Bookman Old Style" panose="02050604050505020204" pitchFamily="18" charset="0"/>
              </a:rPr>
              <a:t>Не достаться кошке – </a:t>
            </a:r>
            <a:r>
              <a:rPr lang="ru-RU" b="1" i="1" dirty="0" err="1">
                <a:latin typeface="Bookman Old Style" panose="02050604050505020204" pitchFamily="18" charset="0"/>
              </a:rPr>
              <a:t>cat</a:t>
            </a:r>
            <a:r>
              <a:rPr lang="ru-RU" b="1" i="1" dirty="0">
                <a:latin typeface="Bookman Old Style" panose="020506040505050202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322</Words>
  <Application>Microsoft Office PowerPoint</Application>
  <PresentationFormat>Экран (4:3)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«Эффективные техники запоминания английских слов»</vt:lpstr>
      <vt:lpstr>“Commit something to memory”  </vt:lpstr>
      <vt:lpstr>Мнемотехника (ассоциации)</vt:lpstr>
      <vt:lpstr>«puddle»</vt:lpstr>
      <vt:lpstr>«sleep»</vt:lpstr>
      <vt:lpstr>Цепочки слов</vt:lpstr>
      <vt:lpstr>«Цепочки слов»</vt:lpstr>
      <vt:lpstr>Презентация PowerPoint</vt:lpstr>
      <vt:lpstr>Рифмовки и стихи</vt:lpstr>
      <vt:lpstr>Интеллектуальная игра «Пустая доска».</vt:lpstr>
      <vt:lpstr>Запоминайте однокоренные слова.</vt:lpstr>
      <vt:lpstr>Кодирование через хорошо знакомую информацию</vt:lpstr>
      <vt:lpstr>  Ассоциации со следующими лексическими единицами  </vt:lpstr>
      <vt:lpstr> Догадайтесь о значении  следующих слов:  </vt:lpstr>
      <vt:lpstr> Придумайте рифмовки или короткие стихи с использованием следующих лексических единиц. </vt:lpstr>
      <vt:lpstr>Интеллектуальная игра «Пустая доска»</vt:lpstr>
      <vt:lpstr>Все в твоих руках!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на тему «Эффективные техники запоминания английских слов»</dc:title>
  <dc:creator>User</dc:creator>
  <cp:lastModifiedBy>User</cp:lastModifiedBy>
  <cp:revision>14</cp:revision>
  <dcterms:created xsi:type="dcterms:W3CDTF">2023-03-05T08:00:42Z</dcterms:created>
  <dcterms:modified xsi:type="dcterms:W3CDTF">2024-02-27T16:28:15Z</dcterms:modified>
</cp:coreProperties>
</file>