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sldIdLst>
    <p:sldId id="380" r:id="rId3"/>
    <p:sldId id="401" r:id="rId4"/>
    <p:sldId id="402" r:id="rId5"/>
    <p:sldId id="360" r:id="rId6"/>
    <p:sldId id="361" r:id="rId7"/>
    <p:sldId id="362" r:id="rId8"/>
    <p:sldId id="363" r:id="rId9"/>
    <p:sldId id="365" r:id="rId10"/>
    <p:sldId id="366" r:id="rId11"/>
    <p:sldId id="405" r:id="rId12"/>
    <p:sldId id="367" r:id="rId13"/>
    <p:sldId id="259" r:id="rId14"/>
    <p:sldId id="260" r:id="rId15"/>
    <p:sldId id="337" r:id="rId16"/>
    <p:sldId id="368" r:id="rId17"/>
    <p:sldId id="369" r:id="rId18"/>
    <p:sldId id="371" r:id="rId19"/>
    <p:sldId id="335" r:id="rId20"/>
    <p:sldId id="329" r:id="rId21"/>
    <p:sldId id="336" r:id="rId22"/>
    <p:sldId id="330" r:id="rId23"/>
    <p:sldId id="308" r:id="rId24"/>
    <p:sldId id="4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1680" y="-96"/>
      </p:cViewPr>
      <p:guideLst>
        <p:guide orient="horz" pos="21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CB2E2-68A5-4B5B-87E7-8480E56FE6D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38C2-D41D-4936-AA13-34D9074B9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5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2045-1FB1-418A-AAE6-6AC69B5AEC8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rot="10800000" flipV="1">
            <a:off x="-1" y="2883230"/>
            <a:ext cx="9144001" cy="3974770"/>
          </a:xfrm>
          <a:custGeom>
            <a:avLst/>
            <a:gdLst>
              <a:gd name="connsiteX0" fmla="*/ 2088110 w 12192001"/>
              <a:gd name="connsiteY0" fmla="*/ 732 h 3974770"/>
              <a:gd name="connsiteX1" fmla="*/ 1940636 w 12192001"/>
              <a:gd name="connsiteY1" fmla="*/ 1202 h 3974770"/>
              <a:gd name="connsiteX2" fmla="*/ 1599188 w 12192001"/>
              <a:gd name="connsiteY2" fmla="*/ 31503 h 3974770"/>
              <a:gd name="connsiteX3" fmla="*/ 54641 w 12192001"/>
              <a:gd name="connsiteY3" fmla="*/ 940197 h 3974770"/>
              <a:gd name="connsiteX4" fmla="*/ 0 w 12192001"/>
              <a:gd name="connsiteY4" fmla="*/ 1032522 h 3974770"/>
              <a:gd name="connsiteX5" fmla="*/ 0 w 12192001"/>
              <a:gd name="connsiteY5" fmla="*/ 3974769 h 3974770"/>
              <a:gd name="connsiteX6" fmla="*/ 1078990 w 12192001"/>
              <a:gd name="connsiteY6" fmla="*/ 3974768 h 3974770"/>
              <a:gd name="connsiteX7" fmla="*/ 1156001 w 12192001"/>
              <a:gd name="connsiteY7" fmla="*/ 3974037 h 3974770"/>
              <a:gd name="connsiteX8" fmla="*/ 2389562 w 12192001"/>
              <a:gd name="connsiteY8" fmla="*/ 3974037 h 3974770"/>
              <a:gd name="connsiteX9" fmla="*/ 4309312 w 12192001"/>
              <a:gd name="connsiteY9" fmla="*/ 3974037 h 3974770"/>
              <a:gd name="connsiteX10" fmla="*/ 4309312 w 12192001"/>
              <a:gd name="connsiteY10" fmla="*/ 3974770 h 3974770"/>
              <a:gd name="connsiteX11" fmla="*/ 7882690 w 12192001"/>
              <a:gd name="connsiteY11" fmla="*/ 3974770 h 3974770"/>
              <a:gd name="connsiteX12" fmla="*/ 7882690 w 12192001"/>
              <a:gd name="connsiteY12" fmla="*/ 3974763 h 3974770"/>
              <a:gd name="connsiteX13" fmla="*/ 8572574 w 12192001"/>
              <a:gd name="connsiteY13" fmla="*/ 3974763 h 3974770"/>
              <a:gd name="connsiteX14" fmla="*/ 11812597 w 12192001"/>
              <a:gd name="connsiteY14" fmla="*/ 3974763 h 3974770"/>
              <a:gd name="connsiteX15" fmla="*/ 11889607 w 12192001"/>
              <a:gd name="connsiteY15" fmla="*/ 3974032 h 3974770"/>
              <a:gd name="connsiteX16" fmla="*/ 12192001 w 12192001"/>
              <a:gd name="connsiteY16" fmla="*/ 3974032 h 3974770"/>
              <a:gd name="connsiteX17" fmla="*/ 12192001 w 12192001"/>
              <a:gd name="connsiteY17" fmla="*/ 60091 h 3974770"/>
              <a:gd name="connsiteX18" fmla="*/ 12049997 w 12192001"/>
              <a:gd name="connsiteY18" fmla="*/ 88929 h 3974770"/>
              <a:gd name="connsiteX19" fmla="*/ 10675555 w 12192001"/>
              <a:gd name="connsiteY19" fmla="*/ 1148549 h 3974770"/>
              <a:gd name="connsiteX20" fmla="*/ 10656433 w 12192001"/>
              <a:gd name="connsiteY20" fmla="*/ 1192903 h 3974770"/>
              <a:gd name="connsiteX21" fmla="*/ 10582071 w 12192001"/>
              <a:gd name="connsiteY21" fmla="*/ 1224114 h 3974770"/>
              <a:gd name="connsiteX22" fmla="*/ 10492835 w 12192001"/>
              <a:gd name="connsiteY22" fmla="*/ 1210971 h 3974770"/>
              <a:gd name="connsiteX23" fmla="*/ 9872791 w 12192001"/>
              <a:gd name="connsiteY23" fmla="*/ 1341895 h 3974770"/>
              <a:gd name="connsiteX24" fmla="*/ 9790826 w 12192001"/>
              <a:gd name="connsiteY24" fmla="*/ 1403797 h 3974770"/>
              <a:gd name="connsiteX25" fmla="*/ 9704286 w 12192001"/>
              <a:gd name="connsiteY25" fmla="*/ 1314578 h 3974770"/>
              <a:gd name="connsiteX26" fmla="*/ 8497037 w 12192001"/>
              <a:gd name="connsiteY26" fmla="*/ 980096 h 3974770"/>
              <a:gd name="connsiteX27" fmla="*/ 7576138 w 12192001"/>
              <a:gd name="connsiteY27" fmla="*/ 1416248 h 3974770"/>
              <a:gd name="connsiteX28" fmla="*/ 7527923 w 12192001"/>
              <a:gd name="connsiteY28" fmla="*/ 1460981 h 3974770"/>
              <a:gd name="connsiteX29" fmla="*/ 7455602 w 12192001"/>
              <a:gd name="connsiteY29" fmla="*/ 1443585 h 3974770"/>
              <a:gd name="connsiteX30" fmla="*/ 6531487 w 12192001"/>
              <a:gd name="connsiteY30" fmla="*/ 1652342 h 3974770"/>
              <a:gd name="connsiteX31" fmla="*/ 6420594 w 12192001"/>
              <a:gd name="connsiteY31" fmla="*/ 2245063 h 3974770"/>
              <a:gd name="connsiteX32" fmla="*/ 6446310 w 12192001"/>
              <a:gd name="connsiteY32" fmla="*/ 2309677 h 3974770"/>
              <a:gd name="connsiteX33" fmla="*/ 6378809 w 12192001"/>
              <a:gd name="connsiteY33" fmla="*/ 2312163 h 3974770"/>
              <a:gd name="connsiteX34" fmla="*/ 6148986 w 12192001"/>
              <a:gd name="connsiteY34" fmla="*/ 2329560 h 3974770"/>
              <a:gd name="connsiteX35" fmla="*/ 5962110 w 12192001"/>
              <a:gd name="connsiteY35" fmla="*/ 2374446 h 3974770"/>
              <a:gd name="connsiteX36" fmla="*/ 5911633 w 12192001"/>
              <a:gd name="connsiteY36" fmla="*/ 2394815 h 3974770"/>
              <a:gd name="connsiteX37" fmla="*/ 5893133 w 12192001"/>
              <a:gd name="connsiteY37" fmla="*/ 2393738 h 3974770"/>
              <a:gd name="connsiteX38" fmla="*/ 5791147 w 12192001"/>
              <a:gd name="connsiteY38" fmla="*/ 2314886 h 3974770"/>
              <a:gd name="connsiteX39" fmla="*/ 5772026 w 12192001"/>
              <a:gd name="connsiteY39" fmla="*/ 2173613 h 3974770"/>
              <a:gd name="connsiteX40" fmla="*/ 4592838 w 12192001"/>
              <a:gd name="connsiteY40" fmla="*/ 1191264 h 3974770"/>
              <a:gd name="connsiteX41" fmla="*/ 4473857 w 12192001"/>
              <a:gd name="connsiteY41" fmla="*/ 1171553 h 3974770"/>
              <a:gd name="connsiteX42" fmla="*/ 4429240 w 12192001"/>
              <a:gd name="connsiteY42" fmla="*/ 1135411 h 3974770"/>
              <a:gd name="connsiteX43" fmla="*/ 4418616 w 12192001"/>
              <a:gd name="connsiteY43" fmla="*/ 1097629 h 3974770"/>
              <a:gd name="connsiteX44" fmla="*/ 4080794 w 12192001"/>
              <a:gd name="connsiteY44" fmla="*/ 903788 h 3974770"/>
              <a:gd name="connsiteX45" fmla="*/ 3972436 w 12192001"/>
              <a:gd name="connsiteY45" fmla="*/ 905431 h 3974770"/>
              <a:gd name="connsiteX46" fmla="*/ 3910823 w 12192001"/>
              <a:gd name="connsiteY46" fmla="*/ 833151 h 3974770"/>
              <a:gd name="connsiteX47" fmla="*/ 3883203 w 12192001"/>
              <a:gd name="connsiteY47" fmla="*/ 800295 h 3974770"/>
              <a:gd name="connsiteX48" fmla="*/ 2088110 w 12192001"/>
              <a:gd name="connsiteY48" fmla="*/ 732 h 39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2001" h="3974770">
                <a:moveTo>
                  <a:pt x="2088110" y="732"/>
                </a:moveTo>
                <a:cubicBezTo>
                  <a:pt x="2039215" y="-376"/>
                  <a:pt x="1990036" y="-229"/>
                  <a:pt x="1940636" y="1202"/>
                </a:cubicBezTo>
                <a:cubicBezTo>
                  <a:pt x="1827722" y="4475"/>
                  <a:pt x="1713654" y="14460"/>
                  <a:pt x="1599188" y="31503"/>
                </a:cubicBezTo>
                <a:cubicBezTo>
                  <a:pt x="922484" y="132119"/>
                  <a:pt x="356394" y="471700"/>
                  <a:pt x="54641" y="940197"/>
                </a:cubicBezTo>
                <a:lnTo>
                  <a:pt x="0" y="1032522"/>
                </a:lnTo>
                <a:lnTo>
                  <a:pt x="0" y="3974769"/>
                </a:lnTo>
                <a:lnTo>
                  <a:pt x="1078990" y="3974768"/>
                </a:lnTo>
                <a:lnTo>
                  <a:pt x="1156001" y="3974037"/>
                </a:lnTo>
                <a:lnTo>
                  <a:pt x="2389562" y="3974037"/>
                </a:lnTo>
                <a:lnTo>
                  <a:pt x="4309312" y="3974037"/>
                </a:lnTo>
                <a:lnTo>
                  <a:pt x="4309312" y="3974770"/>
                </a:lnTo>
                <a:lnTo>
                  <a:pt x="7882690" y="3974770"/>
                </a:lnTo>
                <a:lnTo>
                  <a:pt x="7882690" y="3974763"/>
                </a:lnTo>
                <a:lnTo>
                  <a:pt x="8572574" y="3974763"/>
                </a:lnTo>
                <a:cubicBezTo>
                  <a:pt x="9652582" y="3974763"/>
                  <a:pt x="10732588" y="3974763"/>
                  <a:pt x="11812597" y="3974763"/>
                </a:cubicBezTo>
                <a:lnTo>
                  <a:pt x="11889607" y="3974032"/>
                </a:lnTo>
                <a:lnTo>
                  <a:pt x="12192001" y="3974032"/>
                </a:lnTo>
                <a:lnTo>
                  <a:pt x="12192001" y="60091"/>
                </a:lnTo>
                <a:lnTo>
                  <a:pt x="12049997" y="88929"/>
                </a:lnTo>
                <a:cubicBezTo>
                  <a:pt x="11408035" y="255574"/>
                  <a:pt x="10898647" y="645464"/>
                  <a:pt x="10675555" y="1148549"/>
                </a:cubicBezTo>
                <a:cubicBezTo>
                  <a:pt x="10669182" y="1163334"/>
                  <a:pt x="10662809" y="1178118"/>
                  <a:pt x="10656433" y="1192903"/>
                </a:cubicBezTo>
                <a:cubicBezTo>
                  <a:pt x="10639436" y="1230685"/>
                  <a:pt x="10637311" y="1230685"/>
                  <a:pt x="10582071" y="1224114"/>
                </a:cubicBezTo>
                <a:cubicBezTo>
                  <a:pt x="10552326" y="1219185"/>
                  <a:pt x="10522580" y="1214258"/>
                  <a:pt x="10492835" y="1210971"/>
                </a:cubicBezTo>
                <a:cubicBezTo>
                  <a:pt x="10253810" y="1191259"/>
                  <a:pt x="10038390" y="1244083"/>
                  <a:pt x="9872791" y="1341895"/>
                </a:cubicBezTo>
                <a:lnTo>
                  <a:pt x="9790826" y="1403797"/>
                </a:lnTo>
                <a:lnTo>
                  <a:pt x="9704286" y="1314578"/>
                </a:lnTo>
                <a:cubicBezTo>
                  <a:pt x="9416128" y="1069115"/>
                  <a:pt x="8979183" y="927284"/>
                  <a:pt x="8497037" y="980096"/>
                </a:cubicBezTo>
                <a:cubicBezTo>
                  <a:pt x="8111320" y="1022343"/>
                  <a:pt x="7805961" y="1172698"/>
                  <a:pt x="7576138" y="1416248"/>
                </a:cubicBezTo>
                <a:cubicBezTo>
                  <a:pt x="7561672" y="1432402"/>
                  <a:pt x="7552031" y="1454768"/>
                  <a:pt x="7527923" y="1460981"/>
                </a:cubicBezTo>
                <a:cubicBezTo>
                  <a:pt x="7502209" y="1467195"/>
                  <a:pt x="7479709" y="1449798"/>
                  <a:pt x="7455602" y="1443585"/>
                </a:cubicBezTo>
                <a:cubicBezTo>
                  <a:pt x="7121313" y="1346662"/>
                  <a:pt x="6743633" y="1429916"/>
                  <a:pt x="6531487" y="1652342"/>
                </a:cubicBezTo>
                <a:cubicBezTo>
                  <a:pt x="6357916" y="1832519"/>
                  <a:pt x="6324165" y="2032579"/>
                  <a:pt x="6420594" y="2245063"/>
                </a:cubicBezTo>
                <a:cubicBezTo>
                  <a:pt x="6430237" y="2264944"/>
                  <a:pt x="6447915" y="2283583"/>
                  <a:pt x="6446310" y="2309677"/>
                </a:cubicBezTo>
                <a:cubicBezTo>
                  <a:pt x="6420594" y="2309677"/>
                  <a:pt x="6398094" y="2310920"/>
                  <a:pt x="6378809" y="2312163"/>
                </a:cubicBezTo>
                <a:cubicBezTo>
                  <a:pt x="6301664" y="2310920"/>
                  <a:pt x="6224522" y="2317133"/>
                  <a:pt x="6148986" y="2329560"/>
                </a:cubicBezTo>
                <a:cubicBezTo>
                  <a:pt x="6084901" y="2340122"/>
                  <a:pt x="6022347" y="2355208"/>
                  <a:pt x="5962110" y="2374446"/>
                </a:cubicBezTo>
                <a:lnTo>
                  <a:pt x="5911633" y="2394815"/>
                </a:lnTo>
                <a:lnTo>
                  <a:pt x="5893133" y="2393738"/>
                </a:lnTo>
                <a:cubicBezTo>
                  <a:pt x="5791147" y="2392095"/>
                  <a:pt x="5797523" y="2398665"/>
                  <a:pt x="5791147" y="2314886"/>
                </a:cubicBezTo>
                <a:cubicBezTo>
                  <a:pt x="5789023" y="2267247"/>
                  <a:pt x="5782650" y="2219609"/>
                  <a:pt x="5772026" y="2173613"/>
                </a:cubicBezTo>
                <a:cubicBezTo>
                  <a:pt x="5670043" y="1695581"/>
                  <a:pt x="5200491" y="1306255"/>
                  <a:pt x="4592838" y="1191264"/>
                </a:cubicBezTo>
                <a:cubicBezTo>
                  <a:pt x="4554594" y="1183051"/>
                  <a:pt x="4514225" y="1178123"/>
                  <a:pt x="4473857" y="1171553"/>
                </a:cubicBezTo>
                <a:cubicBezTo>
                  <a:pt x="4448362" y="1166623"/>
                  <a:pt x="4431365" y="1158409"/>
                  <a:pt x="4429240" y="1135411"/>
                </a:cubicBezTo>
                <a:cubicBezTo>
                  <a:pt x="4427115" y="1123913"/>
                  <a:pt x="4422867" y="1110772"/>
                  <a:pt x="4418616" y="1097629"/>
                </a:cubicBezTo>
                <a:cubicBezTo>
                  <a:pt x="4376122" y="972783"/>
                  <a:pt x="4246520" y="898861"/>
                  <a:pt x="4080794" y="903788"/>
                </a:cubicBezTo>
                <a:cubicBezTo>
                  <a:pt x="4044675" y="905431"/>
                  <a:pt x="4002181" y="923500"/>
                  <a:pt x="3972436" y="905431"/>
                </a:cubicBezTo>
                <a:cubicBezTo>
                  <a:pt x="3944816" y="887361"/>
                  <a:pt x="3929945" y="857792"/>
                  <a:pt x="3910823" y="833151"/>
                </a:cubicBezTo>
                <a:cubicBezTo>
                  <a:pt x="3900199" y="823294"/>
                  <a:pt x="3891701" y="811796"/>
                  <a:pt x="3883203" y="800295"/>
                </a:cubicBezTo>
                <a:cubicBezTo>
                  <a:pt x="3491052" y="316527"/>
                  <a:pt x="2821537" y="17362"/>
                  <a:pt x="2088110" y="7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82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Freeform 39"/>
          <p:cNvSpPr/>
          <p:nvPr userDrawn="1"/>
        </p:nvSpPr>
        <p:spPr>
          <a:xfrm>
            <a:off x="8343896" y="3230736"/>
            <a:ext cx="800104" cy="1819969"/>
          </a:xfrm>
          <a:custGeom>
            <a:avLst/>
            <a:gdLst>
              <a:gd name="connsiteX0" fmla="*/ 228625 w 1066805"/>
              <a:gd name="connsiteY0" fmla="*/ 0 h 1819969"/>
              <a:gd name="connsiteX1" fmla="*/ 1066805 w 1066805"/>
              <a:gd name="connsiteY1" fmla="*/ 0 h 1819969"/>
              <a:gd name="connsiteX2" fmla="*/ 1066805 w 1066805"/>
              <a:gd name="connsiteY2" fmla="*/ 1819969 h 1819969"/>
              <a:gd name="connsiteX3" fmla="*/ 228625 w 1066805"/>
              <a:gd name="connsiteY3" fmla="*/ 1819969 h 1819969"/>
              <a:gd name="connsiteX4" fmla="*/ 0 w 1066805"/>
              <a:gd name="connsiteY4" fmla="*/ 1591344 h 1819969"/>
              <a:gd name="connsiteX5" fmla="*/ 0 w 1066805"/>
              <a:gd name="connsiteY5" fmla="*/ 228625 h 1819969"/>
              <a:gd name="connsiteX6" fmla="*/ 228625 w 1066805"/>
              <a:gd name="connsiteY6" fmla="*/ 0 h 181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5" h="1819969">
                <a:moveTo>
                  <a:pt x="228625" y="0"/>
                </a:moveTo>
                <a:lnTo>
                  <a:pt x="1066805" y="0"/>
                </a:lnTo>
                <a:lnTo>
                  <a:pt x="1066805" y="1819969"/>
                </a:lnTo>
                <a:lnTo>
                  <a:pt x="228625" y="1819969"/>
                </a:lnTo>
                <a:cubicBezTo>
                  <a:pt x="102359" y="1819969"/>
                  <a:pt x="0" y="1717610"/>
                  <a:pt x="0" y="1591344"/>
                </a:cubicBezTo>
                <a:lnTo>
                  <a:pt x="0" y="228625"/>
                </a:lnTo>
                <a:cubicBezTo>
                  <a:pt x="0" y="102359"/>
                  <a:pt x="102359" y="0"/>
                  <a:pt x="228625" y="0"/>
                </a:cubicBezTo>
                <a:close/>
              </a:path>
            </a:pathLst>
          </a:custGeom>
          <a:solidFill>
            <a:srgbClr val="E3F5F7"/>
          </a:solidFill>
          <a:ln>
            <a:noFill/>
          </a:ln>
          <a:effectLst>
            <a:outerShdw blurRad="101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6117441" y="2942422"/>
            <a:ext cx="1797448" cy="2396597"/>
          </a:xfrm>
          <a:prstGeom prst="roundRect">
            <a:avLst>
              <a:gd name="adj" fmla="val 12562"/>
            </a:avLst>
          </a:prstGeom>
          <a:solidFill>
            <a:srgbClr val="E3F5F7"/>
          </a:solidFill>
          <a:ln>
            <a:noFill/>
          </a:ln>
          <a:effectLst>
            <a:outerShdw blurRad="101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: Rounded Corners 4"/>
          <p:cNvSpPr/>
          <p:nvPr/>
        </p:nvSpPr>
        <p:spPr>
          <a:xfrm>
            <a:off x="3455566" y="2652141"/>
            <a:ext cx="2232869" cy="2977158"/>
          </a:xfrm>
          <a:prstGeom prst="roundRect">
            <a:avLst>
              <a:gd name="adj" fmla="val 12562"/>
            </a:avLst>
          </a:prstGeom>
          <a:solidFill>
            <a:srgbClr val="E3F5F7"/>
          </a:solidFill>
          <a:ln>
            <a:noFill/>
          </a:ln>
          <a:effectLst>
            <a:outerShdw blurRad="101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: Rounded Corners 4"/>
          <p:cNvSpPr/>
          <p:nvPr/>
        </p:nvSpPr>
        <p:spPr>
          <a:xfrm>
            <a:off x="1223438" y="2942422"/>
            <a:ext cx="1797448" cy="2396597"/>
          </a:xfrm>
          <a:prstGeom prst="roundRect">
            <a:avLst>
              <a:gd name="adj" fmla="val 12562"/>
            </a:avLst>
          </a:prstGeom>
          <a:solidFill>
            <a:srgbClr val="E3F5F7"/>
          </a:solidFill>
          <a:ln>
            <a:noFill/>
          </a:ln>
          <a:effectLst>
            <a:outerShdw blurRad="101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Freeform 43"/>
          <p:cNvSpPr/>
          <p:nvPr userDrawn="1"/>
        </p:nvSpPr>
        <p:spPr>
          <a:xfrm>
            <a:off x="0" y="3221488"/>
            <a:ext cx="788757" cy="1819969"/>
          </a:xfrm>
          <a:custGeom>
            <a:avLst/>
            <a:gdLst>
              <a:gd name="connsiteX0" fmla="*/ 0 w 1051676"/>
              <a:gd name="connsiteY0" fmla="*/ 0 h 1819969"/>
              <a:gd name="connsiteX1" fmla="*/ 823051 w 1051676"/>
              <a:gd name="connsiteY1" fmla="*/ 0 h 1819969"/>
              <a:gd name="connsiteX2" fmla="*/ 1051676 w 1051676"/>
              <a:gd name="connsiteY2" fmla="*/ 228625 h 1819969"/>
              <a:gd name="connsiteX3" fmla="*/ 1051676 w 1051676"/>
              <a:gd name="connsiteY3" fmla="*/ 1591344 h 1819969"/>
              <a:gd name="connsiteX4" fmla="*/ 823051 w 1051676"/>
              <a:gd name="connsiteY4" fmla="*/ 1819969 h 1819969"/>
              <a:gd name="connsiteX5" fmla="*/ 0 w 1051676"/>
              <a:gd name="connsiteY5" fmla="*/ 1819969 h 181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676" h="1819969">
                <a:moveTo>
                  <a:pt x="0" y="0"/>
                </a:moveTo>
                <a:lnTo>
                  <a:pt x="823051" y="0"/>
                </a:lnTo>
                <a:cubicBezTo>
                  <a:pt x="949317" y="0"/>
                  <a:pt x="1051676" y="102359"/>
                  <a:pt x="1051676" y="228625"/>
                </a:cubicBezTo>
                <a:lnTo>
                  <a:pt x="1051676" y="1591344"/>
                </a:lnTo>
                <a:cubicBezTo>
                  <a:pt x="1051676" y="1717610"/>
                  <a:pt x="949317" y="1819969"/>
                  <a:pt x="823051" y="1819969"/>
                </a:cubicBezTo>
                <a:lnTo>
                  <a:pt x="0" y="1819969"/>
                </a:lnTo>
                <a:close/>
              </a:path>
            </a:pathLst>
          </a:custGeom>
          <a:solidFill>
            <a:srgbClr val="E3F5F7"/>
          </a:solidFill>
          <a:ln>
            <a:noFill/>
          </a:ln>
          <a:effectLst>
            <a:outerShdw blurRad="101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05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8409917" y="3318765"/>
            <a:ext cx="734082" cy="1643911"/>
          </a:xfrm>
          <a:custGeom>
            <a:avLst/>
            <a:gdLst>
              <a:gd name="connsiteX0" fmla="*/ 176392 w 978776"/>
              <a:gd name="connsiteY0" fmla="*/ 0 h 1643911"/>
              <a:gd name="connsiteX1" fmla="*/ 978776 w 978776"/>
              <a:gd name="connsiteY1" fmla="*/ 0 h 1643911"/>
              <a:gd name="connsiteX2" fmla="*/ 978776 w 978776"/>
              <a:gd name="connsiteY2" fmla="*/ 1643911 h 1643911"/>
              <a:gd name="connsiteX3" fmla="*/ 176392 w 978776"/>
              <a:gd name="connsiteY3" fmla="*/ 1643911 h 1643911"/>
              <a:gd name="connsiteX4" fmla="*/ 0 w 978776"/>
              <a:gd name="connsiteY4" fmla="*/ 1467519 h 1643911"/>
              <a:gd name="connsiteX5" fmla="*/ 0 w 978776"/>
              <a:gd name="connsiteY5" fmla="*/ 176392 h 1643911"/>
              <a:gd name="connsiteX6" fmla="*/ 176392 w 978776"/>
              <a:gd name="connsiteY6" fmla="*/ 0 h 164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776" h="1643911">
                <a:moveTo>
                  <a:pt x="176392" y="0"/>
                </a:moveTo>
                <a:lnTo>
                  <a:pt x="978776" y="0"/>
                </a:lnTo>
                <a:lnTo>
                  <a:pt x="978776" y="1643911"/>
                </a:lnTo>
                <a:lnTo>
                  <a:pt x="176392" y="1643911"/>
                </a:lnTo>
                <a:cubicBezTo>
                  <a:pt x="78973" y="1643911"/>
                  <a:pt x="0" y="1564938"/>
                  <a:pt x="0" y="1467519"/>
                </a:cubicBezTo>
                <a:lnTo>
                  <a:pt x="0" y="176392"/>
                </a:lnTo>
                <a:cubicBezTo>
                  <a:pt x="0" y="78973"/>
                  <a:pt x="78973" y="0"/>
                  <a:pt x="1763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6204380" y="3058341"/>
            <a:ext cx="1623569" cy="2164758"/>
          </a:xfrm>
          <a:custGeom>
            <a:avLst/>
            <a:gdLst>
              <a:gd name="connsiteX0" fmla="*/ 232279 w 2164758"/>
              <a:gd name="connsiteY0" fmla="*/ 0 h 2164758"/>
              <a:gd name="connsiteX1" fmla="*/ 1932479 w 2164758"/>
              <a:gd name="connsiteY1" fmla="*/ 0 h 2164758"/>
              <a:gd name="connsiteX2" fmla="*/ 2164758 w 2164758"/>
              <a:gd name="connsiteY2" fmla="*/ 232279 h 2164758"/>
              <a:gd name="connsiteX3" fmla="*/ 2164758 w 2164758"/>
              <a:gd name="connsiteY3" fmla="*/ 1932479 h 2164758"/>
              <a:gd name="connsiteX4" fmla="*/ 1932479 w 2164758"/>
              <a:gd name="connsiteY4" fmla="*/ 2164758 h 2164758"/>
              <a:gd name="connsiteX5" fmla="*/ 232279 w 2164758"/>
              <a:gd name="connsiteY5" fmla="*/ 2164758 h 2164758"/>
              <a:gd name="connsiteX6" fmla="*/ 0 w 2164758"/>
              <a:gd name="connsiteY6" fmla="*/ 1932479 h 2164758"/>
              <a:gd name="connsiteX7" fmla="*/ 0 w 2164758"/>
              <a:gd name="connsiteY7" fmla="*/ 232279 h 2164758"/>
              <a:gd name="connsiteX8" fmla="*/ 232279 w 2164758"/>
              <a:gd name="connsiteY8" fmla="*/ 0 h 216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758" h="2164758">
                <a:moveTo>
                  <a:pt x="232279" y="0"/>
                </a:moveTo>
                <a:lnTo>
                  <a:pt x="1932479" y="0"/>
                </a:lnTo>
                <a:cubicBezTo>
                  <a:pt x="2060763" y="0"/>
                  <a:pt x="2164758" y="103995"/>
                  <a:pt x="2164758" y="232279"/>
                </a:cubicBezTo>
                <a:lnTo>
                  <a:pt x="2164758" y="1932479"/>
                </a:lnTo>
                <a:cubicBezTo>
                  <a:pt x="2164758" y="2060763"/>
                  <a:pt x="2060763" y="2164758"/>
                  <a:pt x="1932479" y="2164758"/>
                </a:cubicBezTo>
                <a:lnTo>
                  <a:pt x="232279" y="2164758"/>
                </a:lnTo>
                <a:cubicBezTo>
                  <a:pt x="103995" y="2164758"/>
                  <a:pt x="0" y="2060763"/>
                  <a:pt x="0" y="1932479"/>
                </a:cubicBezTo>
                <a:lnTo>
                  <a:pt x="0" y="232279"/>
                </a:lnTo>
                <a:cubicBezTo>
                  <a:pt x="0" y="103995"/>
                  <a:pt x="103995" y="0"/>
                  <a:pt x="232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3563566" y="2796141"/>
            <a:ext cx="2016869" cy="2689158"/>
          </a:xfrm>
          <a:custGeom>
            <a:avLst/>
            <a:gdLst>
              <a:gd name="connsiteX0" fmla="*/ 288547 w 2689158"/>
              <a:gd name="connsiteY0" fmla="*/ 0 h 2689158"/>
              <a:gd name="connsiteX1" fmla="*/ 2400611 w 2689158"/>
              <a:gd name="connsiteY1" fmla="*/ 0 h 2689158"/>
              <a:gd name="connsiteX2" fmla="*/ 2689158 w 2689158"/>
              <a:gd name="connsiteY2" fmla="*/ 288547 h 2689158"/>
              <a:gd name="connsiteX3" fmla="*/ 2689158 w 2689158"/>
              <a:gd name="connsiteY3" fmla="*/ 2400611 h 2689158"/>
              <a:gd name="connsiteX4" fmla="*/ 2400611 w 2689158"/>
              <a:gd name="connsiteY4" fmla="*/ 2689158 h 2689158"/>
              <a:gd name="connsiteX5" fmla="*/ 288547 w 2689158"/>
              <a:gd name="connsiteY5" fmla="*/ 2689158 h 2689158"/>
              <a:gd name="connsiteX6" fmla="*/ 0 w 2689158"/>
              <a:gd name="connsiteY6" fmla="*/ 2400611 h 2689158"/>
              <a:gd name="connsiteX7" fmla="*/ 0 w 2689158"/>
              <a:gd name="connsiteY7" fmla="*/ 288547 h 2689158"/>
              <a:gd name="connsiteX8" fmla="*/ 288547 w 2689158"/>
              <a:gd name="connsiteY8" fmla="*/ 0 h 268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158" h="2689158">
                <a:moveTo>
                  <a:pt x="288547" y="0"/>
                </a:moveTo>
                <a:lnTo>
                  <a:pt x="2400611" y="0"/>
                </a:lnTo>
                <a:cubicBezTo>
                  <a:pt x="2559971" y="0"/>
                  <a:pt x="2689158" y="129187"/>
                  <a:pt x="2689158" y="288547"/>
                </a:cubicBezTo>
                <a:lnTo>
                  <a:pt x="2689158" y="2400611"/>
                </a:lnTo>
                <a:cubicBezTo>
                  <a:pt x="2689158" y="2559971"/>
                  <a:pt x="2559971" y="2689158"/>
                  <a:pt x="2400611" y="2689158"/>
                </a:cubicBezTo>
                <a:lnTo>
                  <a:pt x="288547" y="2689158"/>
                </a:lnTo>
                <a:cubicBezTo>
                  <a:pt x="129187" y="2689158"/>
                  <a:pt x="0" y="2559971"/>
                  <a:pt x="0" y="2400611"/>
                </a:cubicBezTo>
                <a:lnTo>
                  <a:pt x="0" y="288547"/>
                </a:lnTo>
                <a:cubicBezTo>
                  <a:pt x="0" y="129187"/>
                  <a:pt x="129187" y="0"/>
                  <a:pt x="2885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310377" y="3058341"/>
            <a:ext cx="1623569" cy="2164758"/>
          </a:xfrm>
          <a:custGeom>
            <a:avLst/>
            <a:gdLst>
              <a:gd name="connsiteX0" fmla="*/ 232279 w 2164758"/>
              <a:gd name="connsiteY0" fmla="*/ 0 h 2164758"/>
              <a:gd name="connsiteX1" fmla="*/ 1932479 w 2164758"/>
              <a:gd name="connsiteY1" fmla="*/ 0 h 2164758"/>
              <a:gd name="connsiteX2" fmla="*/ 2164758 w 2164758"/>
              <a:gd name="connsiteY2" fmla="*/ 232279 h 2164758"/>
              <a:gd name="connsiteX3" fmla="*/ 2164758 w 2164758"/>
              <a:gd name="connsiteY3" fmla="*/ 1932479 h 2164758"/>
              <a:gd name="connsiteX4" fmla="*/ 1932479 w 2164758"/>
              <a:gd name="connsiteY4" fmla="*/ 2164758 h 2164758"/>
              <a:gd name="connsiteX5" fmla="*/ 232279 w 2164758"/>
              <a:gd name="connsiteY5" fmla="*/ 2164758 h 2164758"/>
              <a:gd name="connsiteX6" fmla="*/ 0 w 2164758"/>
              <a:gd name="connsiteY6" fmla="*/ 1932479 h 2164758"/>
              <a:gd name="connsiteX7" fmla="*/ 0 w 2164758"/>
              <a:gd name="connsiteY7" fmla="*/ 232279 h 2164758"/>
              <a:gd name="connsiteX8" fmla="*/ 232279 w 2164758"/>
              <a:gd name="connsiteY8" fmla="*/ 0 h 216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758" h="2164758">
                <a:moveTo>
                  <a:pt x="232279" y="0"/>
                </a:moveTo>
                <a:lnTo>
                  <a:pt x="1932479" y="0"/>
                </a:lnTo>
                <a:cubicBezTo>
                  <a:pt x="2060763" y="0"/>
                  <a:pt x="2164758" y="103995"/>
                  <a:pt x="2164758" y="232279"/>
                </a:cubicBezTo>
                <a:lnTo>
                  <a:pt x="2164758" y="1932479"/>
                </a:lnTo>
                <a:cubicBezTo>
                  <a:pt x="2164758" y="2060763"/>
                  <a:pt x="2060763" y="2164758"/>
                  <a:pt x="1932479" y="2164758"/>
                </a:cubicBezTo>
                <a:lnTo>
                  <a:pt x="232279" y="2164758"/>
                </a:lnTo>
                <a:cubicBezTo>
                  <a:pt x="103995" y="2164758"/>
                  <a:pt x="0" y="2060763"/>
                  <a:pt x="0" y="1932479"/>
                </a:cubicBezTo>
                <a:lnTo>
                  <a:pt x="0" y="232279"/>
                </a:lnTo>
                <a:cubicBezTo>
                  <a:pt x="0" y="103995"/>
                  <a:pt x="103995" y="0"/>
                  <a:pt x="232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0" y="3318765"/>
            <a:ext cx="722735" cy="1643911"/>
          </a:xfrm>
          <a:custGeom>
            <a:avLst/>
            <a:gdLst>
              <a:gd name="connsiteX0" fmla="*/ 0 w 963647"/>
              <a:gd name="connsiteY0" fmla="*/ 0 h 1643911"/>
              <a:gd name="connsiteX1" fmla="*/ 787255 w 963647"/>
              <a:gd name="connsiteY1" fmla="*/ 0 h 1643911"/>
              <a:gd name="connsiteX2" fmla="*/ 963647 w 963647"/>
              <a:gd name="connsiteY2" fmla="*/ 176392 h 1643911"/>
              <a:gd name="connsiteX3" fmla="*/ 963647 w 963647"/>
              <a:gd name="connsiteY3" fmla="*/ 1467519 h 1643911"/>
              <a:gd name="connsiteX4" fmla="*/ 787255 w 963647"/>
              <a:gd name="connsiteY4" fmla="*/ 1643911 h 1643911"/>
              <a:gd name="connsiteX5" fmla="*/ 0 w 963647"/>
              <a:gd name="connsiteY5" fmla="*/ 1643911 h 164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647" h="1643911">
                <a:moveTo>
                  <a:pt x="0" y="0"/>
                </a:moveTo>
                <a:lnTo>
                  <a:pt x="787255" y="0"/>
                </a:lnTo>
                <a:cubicBezTo>
                  <a:pt x="884674" y="0"/>
                  <a:pt x="963647" y="78973"/>
                  <a:pt x="963647" y="176392"/>
                </a:cubicBezTo>
                <a:lnTo>
                  <a:pt x="963647" y="1467519"/>
                </a:lnTo>
                <a:cubicBezTo>
                  <a:pt x="963647" y="1564938"/>
                  <a:pt x="884674" y="1643911"/>
                  <a:pt x="787255" y="1643911"/>
                </a:cubicBezTo>
                <a:lnTo>
                  <a:pt x="0" y="16439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6E4DC2-4AD5-4FD2-84C3-3D78B38A3A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041A26-764A-49DB-A37A-2E7F3BE3F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75" y="1988820"/>
            <a:ext cx="6425565" cy="193040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родителей </a:t>
            </a:r>
          </a:p>
          <a:p>
            <a:pPr algn="ctr"/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возможностями ИКТ</a:t>
            </a:r>
          </a:p>
          <a:p>
            <a:pPr algn="ctr"/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  <a:p>
            <a:pPr algn="ctr"/>
            <a:r>
              <a:rPr lang="ru-RU" sz="2400" b="1" cap="all" dirty="0" smtClean="0">
                <a:ln w="15875"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pPr algn="ctr"/>
            <a:r>
              <a:rPr lang="ru-RU" sz="2300" b="1" cap="all" dirty="0" smtClean="0">
                <a:ln w="15875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1100" b="1" cap="all" dirty="0" smtClean="0">
              <a:ln w="15875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19885" y="188595"/>
            <a:ext cx="6486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Муниципальное бюджетное дошкольное образовательное учреждение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детский сад  № 47 «Теремок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комбинированного вида</a:t>
            </a:r>
            <a:endParaRPr lang="ru-RU" altLang="en-US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76190" y="6236970"/>
            <a:ext cx="1459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00" y="6159733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8691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–логопед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Болганюк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867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онспект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[Ш]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05342"/>
            <a:ext cx="77768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автоматизация звука [Ш] в слогах, в словах, в предложениях.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представлены игровые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речевым дыханием. Упражнение «Фокусник».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Отрабатываем звук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свою).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Произношение звука в предложениях с использованием предложных конструкций.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слуха. Определить наличие звука в словах.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грамматики «Один-много».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звука в скороговорках</a:t>
            </a:r>
            <a:r>
              <a:rPr lang="ru-RU" dirty="0"/>
              <a:t>.</a:t>
            </a:r>
            <a:endParaRPr lang="ru-RU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605" y="476250"/>
            <a:ext cx="2467610" cy="4145280"/>
            <a:chOff x="623" y="750"/>
            <a:chExt cx="3886" cy="6528"/>
          </a:xfrm>
        </p:grpSpPr>
        <p:pic>
          <p:nvPicPr>
            <p:cNvPr id="3" name="Picture 8" descr="https://fs.znanio.ru/d5af0e/b9/8a/b8d0c45ed284bd39589567815d3180efa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89" t="33141" r="11699" b="11303"/>
            <a:stretch>
              <a:fillRect/>
            </a:stretch>
          </p:blipFill>
          <p:spPr bwMode="auto">
            <a:xfrm>
              <a:off x="1530" y="750"/>
              <a:ext cx="2249" cy="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fsd.multiurok.ru/html/2023/01/04/s_63b51356523e8/phpOKHP2o_artikul.gimnastika_html_12e5587ed66c56c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7" t="23790" r="56905" b="42169"/>
            <a:stretch>
              <a:fillRect/>
            </a:stretch>
          </p:blipFill>
          <p:spPr bwMode="auto">
            <a:xfrm>
              <a:off x="623" y="4606"/>
              <a:ext cx="3886" cy="267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2988310" y="548640"/>
            <a:ext cx="2722880" cy="4080510"/>
            <a:chOff x="4706" y="864"/>
            <a:chExt cx="4288" cy="6426"/>
          </a:xfrm>
        </p:grpSpPr>
        <p:pic>
          <p:nvPicPr>
            <p:cNvPr id="5" name="Picture 4" descr="https://fs.znanio.ru/methodology/images/20/20/2020c0de79440bfd074ac288c99b96b3290df66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6" t="32160" r="11347" b="15230"/>
            <a:stretch>
              <a:fillRect/>
            </a:stretch>
          </p:blipFill>
          <p:spPr bwMode="auto">
            <a:xfrm>
              <a:off x="5499" y="864"/>
              <a:ext cx="2741" cy="2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s://cf.ppt-online.org/files/slide/n/nm8erF4LyA5vJMOKXNSzhxCHdbU3ETGs90jDP1/slide-7.jpg"/>
            <p:cNvPicPr>
              <a:picLocks noChangeAspect="1" noChangeArrowheads="1"/>
            </p:cNvPicPr>
            <p:nvPr/>
          </p:nvPicPr>
          <p:blipFill rotWithShape="1">
            <a:blip r:embed="rId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9479" r="17851" b="44181"/>
            <a:stretch>
              <a:fillRect/>
            </a:stretch>
          </p:blipFill>
          <p:spPr bwMode="auto">
            <a:xfrm>
              <a:off x="4706" y="4618"/>
              <a:ext cx="4288" cy="267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084570" y="821055"/>
            <a:ext cx="2745740" cy="3808095"/>
            <a:chOff x="9582" y="1293"/>
            <a:chExt cx="4324" cy="5997"/>
          </a:xfrm>
        </p:grpSpPr>
        <p:pic>
          <p:nvPicPr>
            <p:cNvPr id="15" name="Picture 4" descr="https://fsd.multiurok.ru/html/2023/01/04/s_63b51356523e8/phpOKHP2o_artikul.gimnastika_html_a8a1dfa406f6be9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8" t="18131" r="19353" b="47441"/>
            <a:stretch>
              <a:fillRect/>
            </a:stretch>
          </p:blipFill>
          <p:spPr bwMode="auto">
            <a:xfrm>
              <a:off x="10375" y="1293"/>
              <a:ext cx="2063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fsd.multiurok.ru/html/2023/01/04/s_63b51356523e8/phpOKHP2o_artikul.gimnastika_html_a8a1dfa406f6be95.jpg"/>
            <p:cNvPicPr>
              <a:picLocks noChangeAspect="1" noChangeArrowheads="1"/>
            </p:cNvPicPr>
            <p:nvPr/>
          </p:nvPicPr>
          <p:blipFill rotWithShape="1">
            <a:blip r:embed="rId7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1" t="18109" r="56095" b="47463"/>
            <a:stretch>
              <a:fillRect/>
            </a:stretch>
          </p:blipFill>
          <p:spPr bwMode="auto">
            <a:xfrm>
              <a:off x="9582" y="4618"/>
              <a:ext cx="4324" cy="267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50229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fs.znanio.ru/d5af0e/b9/8a/b8d0c45ed284bd39589567815d3180efa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9" t="33141" r="11699" b="11303"/>
          <a:stretch>
            <a:fillRect/>
          </a:stretch>
        </p:blipFill>
        <p:spPr bwMode="auto">
          <a:xfrm>
            <a:off x="3963261" y="260648"/>
            <a:ext cx="1428041" cy="17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fs.znanio.ru/methodology/images/20/20/2020c0de79440bfd074ac288c99b96b3290df66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6" t="32160" r="11347" b="15230"/>
          <a:stretch>
            <a:fillRect/>
          </a:stretch>
        </p:blipFill>
        <p:spPr bwMode="auto">
          <a:xfrm>
            <a:off x="539807" y="3572242"/>
            <a:ext cx="1740532" cy="17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s.znanio.ru/methodology/images/20/20/2020c0de79440bfd074ac288c99b96b3290df66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6" t="32160" r="11347" b="15230"/>
          <a:stretch>
            <a:fillRect/>
          </a:stretch>
        </p:blipFill>
        <p:spPr bwMode="auto">
          <a:xfrm>
            <a:off x="755623" y="345905"/>
            <a:ext cx="1740532" cy="17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fs.znanio.ru/d5af0e/b9/8a/b8d0c45ed284bd39589567815d3180efa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9" t="33141" r="11699" b="11303"/>
          <a:stretch>
            <a:fillRect/>
          </a:stretch>
        </p:blipFill>
        <p:spPr bwMode="auto">
          <a:xfrm>
            <a:off x="2195569" y="2132580"/>
            <a:ext cx="1428041" cy="17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fs.znanio.ru/methodology/images/20/20/2020c0de79440bfd074ac288c99b96b3290df66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6" t="32160" r="11347" b="15230"/>
          <a:stretch>
            <a:fillRect/>
          </a:stretch>
        </p:blipFill>
        <p:spPr bwMode="auto">
          <a:xfrm>
            <a:off x="6731989" y="2492637"/>
            <a:ext cx="1740532" cy="17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fs.znanio.ru/d5af0e/b9/8a/b8d0c45ed284bd39589567815d3180efa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9" t="33141" r="11699" b="11303"/>
          <a:stretch>
            <a:fillRect/>
          </a:stretch>
        </p:blipFill>
        <p:spPr bwMode="auto">
          <a:xfrm>
            <a:off x="4500009" y="4365254"/>
            <a:ext cx="1428041" cy="17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sd.multiurok.ru/html/2023/01/04/s_63b51356523e8/phpOKHP2o_artikul.gimnastika_html_a8a1dfa406f6be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18131" r="19353" b="47441"/>
          <a:stretch>
            <a:fillRect/>
          </a:stretch>
        </p:blipFill>
        <p:spPr bwMode="auto">
          <a:xfrm>
            <a:off x="6438036" y="577832"/>
            <a:ext cx="1310195" cy="13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fsd.multiurok.ru/html/2023/01/04/s_63b51356523e8/phpOKHP2o_artikul.gimnastika_html_a8a1dfa406f6be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18131" r="19353" b="47441"/>
          <a:stretch>
            <a:fillRect/>
          </a:stretch>
        </p:blipFill>
        <p:spPr bwMode="auto">
          <a:xfrm>
            <a:off x="6804372" y="4727601"/>
            <a:ext cx="1310195" cy="13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sd.multiurok.ru/html/2023/01/04/s_63b51356523e8/phpOKHP2o_artikul.gimnastika_html_a8a1dfa406f6be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18131" r="19353" b="47441"/>
          <a:stretch>
            <a:fillRect/>
          </a:stretch>
        </p:blipFill>
        <p:spPr bwMode="auto">
          <a:xfrm>
            <a:off x="3963261" y="2601226"/>
            <a:ext cx="1310195" cy="13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98" y="6127726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75965" y="332105"/>
            <a:ext cx="2755900" cy="4448175"/>
            <a:chOff x="5159" y="523"/>
            <a:chExt cx="4340" cy="7005"/>
          </a:xfrm>
        </p:grpSpPr>
        <p:pic>
          <p:nvPicPr>
            <p:cNvPr id="5" name="Picture 10" descr="https://fsd.multiurok.ru/html/2019/09/15/s_5d7e276d9f5e3/1204874_3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1" r="52806" b="21793"/>
            <a:stretch>
              <a:fillRect/>
            </a:stretch>
          </p:blipFill>
          <p:spPr bwMode="auto">
            <a:xfrm>
              <a:off x="5159" y="523"/>
              <a:ext cx="4341" cy="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cdn.prezentacii.info/wp-content/uploads/2021/01/gzybYjWh3lwMcvOc/12.jpg"/>
            <p:cNvPicPr>
              <a:picLocks noChangeAspect="1" noChangeArrowheads="1"/>
            </p:cNvPicPr>
            <p:nvPr/>
          </p:nvPicPr>
          <p:blipFill rotWithShape="1"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4" t="30427" r="37935" b="46536"/>
            <a:stretch>
              <a:fillRect/>
            </a:stretch>
          </p:blipFill>
          <p:spPr bwMode="auto">
            <a:xfrm>
              <a:off x="5459" y="4492"/>
              <a:ext cx="3646" cy="303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39750" y="502920"/>
            <a:ext cx="2277110" cy="4766945"/>
            <a:chOff x="850" y="792"/>
            <a:chExt cx="3586" cy="7507"/>
          </a:xfrm>
        </p:grpSpPr>
        <p:pic>
          <p:nvPicPr>
            <p:cNvPr id="6" name="Picture 4" descr="https://slaidy.com/files/705/704419/page-2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96" t="48257" r="15843" b="19637"/>
            <a:stretch>
              <a:fillRect/>
            </a:stretch>
          </p:blipFill>
          <p:spPr bwMode="auto">
            <a:xfrm>
              <a:off x="850" y="4173"/>
              <a:ext cx="3129" cy="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slaidy.com/files/705/704419/page-23.jpg"/>
            <p:cNvPicPr>
              <a:picLocks noChangeAspect="1" noChangeArrowheads="1"/>
            </p:cNvPicPr>
            <p:nvPr/>
          </p:nvPicPr>
          <p:blipFill rotWithShape="1">
            <a:blip r:embed="rId5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0" t="45104" r="47542" b="16879"/>
            <a:stretch>
              <a:fillRect/>
            </a:stretch>
          </p:blipFill>
          <p:spPr bwMode="auto">
            <a:xfrm>
              <a:off x="850" y="792"/>
              <a:ext cx="3587" cy="2967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341745" y="483870"/>
            <a:ext cx="2519680" cy="4509770"/>
            <a:chOff x="9987" y="762"/>
            <a:chExt cx="3968" cy="7102"/>
          </a:xfrm>
        </p:grpSpPr>
        <p:pic>
          <p:nvPicPr>
            <p:cNvPr id="7" name="Picture 2" descr="https://academy-of-curiosity.ru/wp-content/uploads/2020/01/chashechka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36" t="55119" r="2099" b="2139"/>
            <a:stretch>
              <a:fillRect/>
            </a:stretch>
          </p:blipFill>
          <p:spPr bwMode="auto">
            <a:xfrm>
              <a:off x="9987" y="4606"/>
              <a:ext cx="3969" cy="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s://academy-of-curiosity.ru/wp-content/uploads/2020/01/chashechka.jpg"/>
            <p:cNvPicPr>
              <a:picLocks noChangeAspect="1" noChangeArrowheads="1"/>
            </p:cNvPicPr>
            <p:nvPr/>
          </p:nvPicPr>
          <p:blipFill rotWithShape="1">
            <a:blip r:embed="rId6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" t="46313" r="43782" b="6062"/>
            <a:stretch>
              <a:fillRect/>
            </a:stretch>
          </p:blipFill>
          <p:spPr bwMode="auto">
            <a:xfrm>
              <a:off x="9987" y="762"/>
              <a:ext cx="3762" cy="2997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03" y="6176902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кро-ик-с-изображением-темы-воз-ушных-шаров-51237379-kRpok_zlY-transfor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85" y="1988820"/>
            <a:ext cx="2710815" cy="5471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026" y="476418"/>
            <a:ext cx="1675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Фокус</a:t>
            </a:r>
            <a:endParaRPr lang="ru-RU" sz="4400" b="1" dirty="0"/>
          </a:p>
        </p:txBody>
      </p:sp>
      <p:pic>
        <p:nvPicPr>
          <p:cNvPr id="107" name="Изображение 106"/>
          <p:cNvPicPr/>
          <p:nvPr/>
        </p:nvPicPr>
        <p:blipFill>
          <a:blip r:embed="rId3"/>
          <a:srcRect l="1733" t="7066" b="19861"/>
          <a:stretch>
            <a:fillRect/>
          </a:stretch>
        </p:blipFill>
        <p:spPr>
          <a:xfrm rot="10800000">
            <a:off x="2195830" y="3573145"/>
            <a:ext cx="4392930" cy="328485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02778 -0.109815 -0.003125 -0.431019 -0.00472222 -0.555556 C -0.00631944 -0.680093 -0.00729167 -0.62037 -0.00784722 -0.622685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2985" y="3429000"/>
            <a:ext cx="3143250" cy="146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44" y="6141603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04 -0.100776 C 0.265897 -0.2337 0.141781 -0.351893 -0.0264539 -0.363759 C -0.187123 -0.37744 -0.339046 -0.291515 -0.350785 -0.162567 C -0.364908 -0.0436142 -0.260842 0.0701368 -0.110194 0.0815951 C 0.027915 0.0907733 0.159528 0.0202797 0.171035 -0.0907815 C 0.182412 -0.191906 0.0957232 -0.28935 -0.0323105 -0.30028 C -0.150322 -0.308991 -0.261676 -0.249953 -0.270438 -0.156721 C -0.279067 -0.0734248 -0.209783 0.00969649 -0.104312 0.0161274 C -0.00891437 0.0243117 0.0821608 -0.0212813 0.0906871 -0.0966277 C 0.0965969 -0.164083 0.0446924 -0.230895 -0.0381669 -0.2368 C -0.110977 -0.24247 -0.184311 -0.208393 -0.190089 -0.150874 C -0.195764 -0.101306 -0.158699 -0.0527311 -0.0984519 -0.0473529 C -0.0482545 -0.0422085 0.00479309 -0.0628423 0.00782531 -0.102532 C 0.0132677 -0.134214 -0.00639023 -0.168468 -0.0440269 -0.173319 C -0.0741765 -0.174021 -0.104428 -0.166773 -0.109742 -0.145029 C -0.112434 -0.131175 -0.107592 -0.117147 -0.0925954 -0.110833 C -0.0850823 -0.108671 -0.0800573 -0.108554 -0.0724956 -0.110366 " pathEditMode="relative" rAng="-1040187360" ptsTypes="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2985" y="3429000"/>
            <a:ext cx="3143250" cy="146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28" y="6181298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14 -0.1187 C 0.355258 -0.284536 0.218352 -0.41799 0.0240984 -0.415182 C -0.161282 -0.415409 -0.342355 -0.293197 -0.363504 -0.132291 C -0.386831 0.0164865 -0.272898 0.146526 -0.099 0.145043 C 0.0605009 0.142041 0.217137 0.041051 0.23697 -0.0976812 C 0.256072 -0.224095 0.161321 -0.335748 0.0135971 -0.335963 C -0.122643 -0.334473 -0.255133 -0.249777 -0.270742 -0.13341 C -0.285615 -0.0293607 -0.210195 0.0663664 -0.0883524 0.0633575 C 0.0217131 0.063568 0.129917 -0.00236804 0.144207 -0.0965619 C 0.155002 -0.180711 0.0987663 -0.25805 0.00309601 -0.256741 C -0.0809427 -0.256188 -0.167915 -0.20636 -0.177977 -0.134528 C -0.187453 -0.0725543 -0.147346 -0.0162567 -0.0778474 -0.0158643 C -0.0199807 -0.0147159 0.0426973 -0.045787 0.0485336 -0.0952531 C 0.0566941 -0.135054 0.0359195 -0.175427 -0.00740934 -0.17752 C -0.042305 -0.175252 -0.0777843 -0.163128 -0.0852147 -0.135649 C -0.0891449 -0.118212 -0.0843546 -0.101344 -0.0673458 -0.0950855 C -0.0587667 -0.0931897 -0.0529508 -0.0935676 -0.0440823 -0.0965982 " pathEditMode="relative" rAng="-1040187360" ptsTypes="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2985" y="3429000"/>
            <a:ext cx="3143250" cy="146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14 -0.1187 C 0.355258 -0.284536 0.218352 -0.41799 0.0240984 -0.415182 C -0.161282 -0.415409 -0.342355 -0.293197 -0.363504 -0.132291 C -0.386831 0.0164865 -0.272898 0.146526 -0.099 0.145043 C 0.0605009 0.142041 0.217137 0.041051 0.23697 -0.0976812 C 0.256072 -0.224095 0.161321 -0.335748 0.0135971 -0.335963 C -0.122643 -0.334473 -0.255133 -0.249777 -0.270742 -0.13341 C -0.285615 -0.0293607 -0.210195 0.0663664 -0.0883524 0.0633575 C 0.0217131 0.063568 0.129917 -0.00236804 0.144207 -0.0965619 C 0.155002 -0.180711 0.0987663 -0.25805 0.00309601 -0.256741 C -0.0809427 -0.256188 -0.167915 -0.20636 -0.177977 -0.134528 C -0.187453 -0.0725543 -0.147346 -0.0162567 -0.0778474 -0.0158643 C -0.0199807 -0.0147159 0.0426973 -0.045787 0.0485336 -0.0952531 C 0.0566941 -0.135054 0.0359195 -0.175427 -0.00740934 -0.17752 C -0.042305 -0.175252 -0.0777843 -0.163128 -0.0852147 -0.135649 C -0.0891449 -0.118212 -0.0843546 -0.101344 -0.0673458 -0.0950855 C -0.0587667 -0.0931897 -0.0529508 -0.0935676 -0.0440823 -0.0965982 " pathEditMode="relative" rAng="-1040187360" ptsTypes="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" y="25400"/>
            <a:ext cx="9160510" cy="67932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" name="Группа 35"/>
          <p:cNvGrpSpPr/>
          <p:nvPr/>
        </p:nvGrpSpPr>
        <p:grpSpPr>
          <a:xfrm>
            <a:off x="848371" y="625239"/>
            <a:ext cx="1350000" cy="1800000"/>
            <a:chOff x="1168496" y="577049"/>
            <a:chExt cx="1800000" cy="1800000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1168496" y="577049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9100" y="974438"/>
              <a:ext cx="1639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</a:t>
              </a:r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А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24595" y="577049"/>
            <a:ext cx="1350000" cy="1800000"/>
            <a:chOff x="3182248" y="577049"/>
            <a:chExt cx="1800000" cy="180000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182248" y="577049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4621" y="974438"/>
              <a:ext cx="1672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ШО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97000" y="577049"/>
            <a:ext cx="1350000" cy="1800000"/>
            <a:chOff x="5196000" y="577049"/>
            <a:chExt cx="1800000" cy="1800000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5196000" y="577049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9744" y="974438"/>
              <a:ext cx="1552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ШУ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462955" y="625239"/>
            <a:ext cx="1350000" cy="1800000"/>
            <a:chOff x="7209752" y="577049"/>
            <a:chExt cx="1800000" cy="18000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209752" y="577049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09752" y="974438"/>
              <a:ext cx="17999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ШЫ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917628" y="577049"/>
            <a:ext cx="1350000" cy="1800000"/>
            <a:chOff x="9223504" y="577049"/>
            <a:chExt cx="1800000" cy="1800000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9223504" y="577049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53820" y="966021"/>
              <a:ext cx="15393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АШ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48371" y="2529000"/>
            <a:ext cx="1350000" cy="1800000"/>
            <a:chOff x="1168496" y="2529000"/>
            <a:chExt cx="1800000" cy="180000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168496" y="252900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8497" y="2917972"/>
              <a:ext cx="1552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ОШ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386686" y="2529000"/>
            <a:ext cx="1350000" cy="1800000"/>
            <a:chOff x="3182248" y="2529000"/>
            <a:chExt cx="1800000" cy="180000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3182248" y="252900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3555" y="2926388"/>
              <a:ext cx="1558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УШ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897000" y="2529000"/>
            <a:ext cx="1350000" cy="1800000"/>
            <a:chOff x="5196000" y="2529000"/>
            <a:chExt cx="1800000" cy="180000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5196000" y="252900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6000" y="2917970"/>
              <a:ext cx="1676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ЫШ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432734" y="2529000"/>
            <a:ext cx="1410441" cy="1800000"/>
            <a:chOff x="7162457" y="2529000"/>
            <a:chExt cx="1880588" cy="1800000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7209752" y="252900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2457" y="2926388"/>
              <a:ext cx="1880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ШАС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56337" y="2529000"/>
            <a:ext cx="1472582" cy="1800000"/>
            <a:chOff x="9141782" y="2529000"/>
            <a:chExt cx="1963443" cy="1800000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9223504" y="252900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41782" y="2917970"/>
              <a:ext cx="1963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ШОС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06914" y="4456281"/>
            <a:ext cx="1411291" cy="1800000"/>
            <a:chOff x="9223504" y="4480951"/>
            <a:chExt cx="1881722" cy="180000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9223504" y="448095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36647" y="4869923"/>
              <a:ext cx="18685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СУШ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796689" y="4449028"/>
            <a:ext cx="1591877" cy="1800000"/>
            <a:chOff x="7047758" y="4480951"/>
            <a:chExt cx="2122503" cy="18000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7209752" y="448095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47758" y="4869922"/>
              <a:ext cx="2122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СОШ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20372" y="4456281"/>
            <a:ext cx="1410441" cy="1800000"/>
            <a:chOff x="5155704" y="4480951"/>
            <a:chExt cx="1880588" cy="1800000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96000" y="448095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55704" y="4876317"/>
              <a:ext cx="1880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САШ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16272" y="4456281"/>
            <a:ext cx="1641940" cy="1800000"/>
            <a:chOff x="3038166" y="4480951"/>
            <a:chExt cx="2189253" cy="1800000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3182248" y="448095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38166" y="4911198"/>
              <a:ext cx="2189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ШЫС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383703" y="4456281"/>
            <a:ext cx="1408223" cy="1800000"/>
            <a:chOff x="1131161" y="4480951"/>
            <a:chExt cx="1877631" cy="180000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168496" y="448095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1161" y="4867899"/>
              <a:ext cx="1877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FA1556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ШУС</a:t>
              </a:r>
              <a:endParaRPr lang="ru-RU" sz="4000" dirty="0">
                <a:solidFill>
                  <a:srgbClr val="FA1556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7602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400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s://www.pngmart.com/files/17/Tire-Wheel-Transparent-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https://adonius.club/uploads/posts/2022-01/1642130287_39-adonius-club-p-shkaf-na-prozrachnom-fone-42.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AutoShape 14" descr="https://gas-kvas.com/uploads/posts/2023-01/1673545059_gas-kvas-com-p-shkaf-detskii-risunok-38.pn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18" descr="https://bebiklad.ru/wp-content/uploads/111-1.jpeg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6" y="335851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 descr="https://cdn2.iconfinder.com/data/icons/golf-cartoon/512/a1935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05" y="1822102"/>
            <a:ext cx="292576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86" y="279400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 descr="https://cdn0.iconfinder.com/data/icons/sports-and-games-flat/614/529_-_Jersey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06" y="1691977"/>
            <a:ext cx="2925762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399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4" descr="https://www.clipartmax.com/png/full/267-2678655_blue-heart-pattern-flip-flops-clip-art-chancletas-animadas.png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84" name="Picture 36" descr="https://www.clipartmax.com/png/full/267-2678655_blue-heart-pattern-flip-flops-clip-art-chancletas-animad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0711"/>
            <a:ext cx="4358365" cy="272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6" y="210729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8" descr="https://phonoteka.org/uploads/posts/2021-05/1621533331_21-phonoteka_org-p-fon-shkaf-23.png"/>
          <p:cNvSpPr>
            <a:spLocks noChangeAspect="1" noChangeArrowheads="1"/>
          </p:cNvSpPr>
          <p:nvPr/>
        </p:nvSpPr>
        <p:spPr bwMode="auto">
          <a:xfrm>
            <a:off x="765175" y="4730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88" name="Picture 40" descr="https://phonoteka.org/uploads/posts/2021-05/1621533331_21-phonoteka_org-p-fon-shkaf-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14" y="1691977"/>
            <a:ext cx="2791654" cy="28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5" y="214336"/>
            <a:ext cx="685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3"/>
            <a:ext cx="7725544" cy="72008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en-US" sz="2800" dirty="0" smtClean="0"/>
              <a:t/>
            </a:r>
            <a:br>
              <a:rPr lang="ru-RU" altLang="en-US" sz="2800" dirty="0" smtClean="0"/>
            </a:br>
            <a:endParaRPr lang="ru-RU" altLang="en-US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74345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PT Sans"/>
            </a:endParaRPr>
          </a:p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позволяет решать следующие задачи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детей к обучению и, как следствие этого,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исправлению существующих речевых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 детей.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индивидуального подхода к каждому ребенку.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навыков учебной деятельности: развитие самоконтроля, активности, мелкой моторики рук, а также развитие и координация психических процессов.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психологического комфорта на занятиях.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звукопроизношения, фонематического анализа и синтеза, просодики, лексико-грамматического строя и связной речи.</a:t>
            </a:r>
            <a:endParaRPr lang="ru-RU" sz="2000" b="0" i="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306" y="2146373"/>
            <a:ext cx="10651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1036" name="собака" descr="Do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16" y="2185364"/>
            <a:ext cx="1579324" cy="2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5" y="36659"/>
            <a:ext cx="274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Comic Sans MS" panose="030F0702030302020204" pitchFamily="66" charset="0"/>
              </a:rPr>
              <a:t>Словарь: кошка, лягушка, собака, сова, лошадь, шмель, мартышка, сорока.</a:t>
            </a:r>
            <a:endParaRPr lang="ru-RU" sz="1200" i="1" dirty="0">
              <a:latin typeface="Comic Sans MS" panose="030F0702030302020204" pitchFamily="66" charset="0"/>
            </a:endParaRPr>
          </a:p>
        </p:txBody>
      </p:sp>
      <p:pic>
        <p:nvPicPr>
          <p:cNvPr id="1028" name="СОВА" descr="Baby owl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28" y="4862707"/>
            <a:ext cx="751476" cy="12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СОРОКА" descr="Magpie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85" y="764704"/>
            <a:ext cx="1135604" cy="10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лягушка" descr="Frog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2" y="720923"/>
            <a:ext cx="885024" cy="13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ошка" descr="Grey cat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65" y="260648"/>
            <a:ext cx="1292531" cy="15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лошадь" descr="Horse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96" y="3570425"/>
            <a:ext cx="2819830" cy="29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мартышка" descr="Monkey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11" y="2044501"/>
            <a:ext cx="1800199" cy="18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мель" descr="Bumblebe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4" y="4626832"/>
            <a:ext cx="787991" cy="6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6653" y="543338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5614" y="543338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653" y="2710069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5614" y="2710069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4575" y="2710069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6653" y="4737652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65614" y="4737652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4575" y="4737652"/>
            <a:ext cx="2295939" cy="1815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652" y="96076"/>
            <a:ext cx="843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000" dirty="0" smtClean="0">
                <a:solidFill>
                  <a:srgbClr val="77432B"/>
                </a:solidFill>
                <a:latin typeface="Comic Sans MS" panose="030F0702030302020204" pitchFamily="66" charset="0"/>
              </a:rPr>
              <a:t>1 - много</a:t>
            </a:r>
            <a:endParaRPr lang="ru-RU" sz="2000" dirty="0">
              <a:solidFill>
                <a:srgbClr val="77432B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шут" descr="Jest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33" y="755599"/>
            <a:ext cx="726379" cy="1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шляпа" descr="H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77" y="977974"/>
            <a:ext cx="1138213" cy="10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шапка" descr="Ha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0" y="3038766"/>
            <a:ext cx="1007170" cy="10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вишня" descr="Long Stem Cherry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62" y="3130054"/>
            <a:ext cx="783241" cy="10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мышка" descr="Mous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99" y="3156951"/>
            <a:ext cx="566912" cy="10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пушка" descr="Pirate cannon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1" y="5166098"/>
            <a:ext cx="1016241" cy="9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ишка" descr="Brown teddy be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62" y="5027791"/>
            <a:ext cx="784013" cy="12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юшка" descr="Ice Hockey stick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86" y="5105538"/>
            <a:ext cx="652929" cy="10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68181" y="707215"/>
            <a:ext cx="2102417" cy="1439412"/>
            <a:chOff x="886145" y="715299"/>
            <a:chExt cx="2803222" cy="1439412"/>
          </a:xfrm>
        </p:grpSpPr>
        <p:pic>
          <p:nvPicPr>
            <p:cNvPr id="71" name="шут" descr="Jest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45" y="715299"/>
              <a:ext cx="968505" cy="139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шут" descr="Jest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12" y="745149"/>
              <a:ext cx="968505" cy="139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шут" descr="Jest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862" y="763680"/>
              <a:ext cx="968505" cy="139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3457051" y="679517"/>
            <a:ext cx="1803981" cy="1543193"/>
            <a:chOff x="8256046" y="578770"/>
            <a:chExt cx="2405308" cy="1543193"/>
          </a:xfrm>
        </p:grpSpPr>
        <p:pic>
          <p:nvPicPr>
            <p:cNvPr id="82" name="шляпа" descr="Hat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046" y="578770"/>
              <a:ext cx="1517617" cy="103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шляпа" descr="Hat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737" y="684787"/>
              <a:ext cx="1517617" cy="103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шляпа" descr="Hat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657" y="1084292"/>
              <a:ext cx="1517617" cy="103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830567" y="2830561"/>
            <a:ext cx="1681704" cy="1463867"/>
            <a:chOff x="7900498" y="479886"/>
            <a:chExt cx="2242272" cy="1463867"/>
          </a:xfrm>
        </p:grpSpPr>
        <p:pic>
          <p:nvPicPr>
            <p:cNvPr id="91" name="шапка" descr="Hat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98" y="496186"/>
              <a:ext cx="1342893" cy="104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шапка" descr="Hat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9877" y="479886"/>
              <a:ext cx="1342893" cy="104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шапка" descr="Hat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656" y="896296"/>
              <a:ext cx="1342893" cy="104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3688551" y="3080672"/>
            <a:ext cx="1547615" cy="1204088"/>
            <a:chOff x="8427003" y="942539"/>
            <a:chExt cx="2063487" cy="1204088"/>
          </a:xfrm>
        </p:grpSpPr>
        <p:pic>
          <p:nvPicPr>
            <p:cNvPr id="98" name="вишня" descr="Long Stem Cherry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003" y="1007923"/>
              <a:ext cx="1044321" cy="105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вишня" descr="Long Stem Cherry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169" y="1094414"/>
              <a:ext cx="1044321" cy="105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вишня" descr="Long Stem Cherry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9163" y="942539"/>
              <a:ext cx="1044321" cy="105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5930525" y="3155721"/>
            <a:ext cx="2068651" cy="1037726"/>
            <a:chOff x="8095298" y="1448902"/>
            <a:chExt cx="2758201" cy="1037726"/>
          </a:xfrm>
        </p:grpSpPr>
        <p:pic>
          <p:nvPicPr>
            <p:cNvPr id="101" name="мышка" descr="Mouse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298" y="1448902"/>
              <a:ext cx="755882" cy="102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мышка" descr="Mouse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3383" y="1465166"/>
              <a:ext cx="755882" cy="102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мышка" descr="Mouse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17" y="1448902"/>
              <a:ext cx="755882" cy="102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08144" y="5166101"/>
            <a:ext cx="2130564" cy="977185"/>
            <a:chOff x="8096904" y="953253"/>
            <a:chExt cx="2840752" cy="977185"/>
          </a:xfrm>
        </p:grpSpPr>
        <p:pic>
          <p:nvPicPr>
            <p:cNvPr id="104" name="пушка" descr="Pirate cannon clip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904" y="953253"/>
              <a:ext cx="1354988" cy="95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пушка" descr="Pirate cannon clip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668" y="971784"/>
              <a:ext cx="1354988" cy="95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пушка" descr="Pirate cannon clip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830" y="953253"/>
              <a:ext cx="1354988" cy="95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225718" y="5133607"/>
            <a:ext cx="2175728" cy="1129459"/>
            <a:chOff x="7806919" y="849007"/>
            <a:chExt cx="3328809" cy="1249239"/>
          </a:xfrm>
        </p:grpSpPr>
        <p:pic>
          <p:nvPicPr>
            <p:cNvPr id="107" name="мишка" descr="Brown teddy bear clip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919" y="849007"/>
              <a:ext cx="1045351" cy="123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мишка" descr="Brown teddy bear clip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8648" y="862971"/>
              <a:ext cx="1045351" cy="123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мишка" descr="Brown teddy bear clip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0377" y="849007"/>
              <a:ext cx="1045351" cy="123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6226160" y="5127486"/>
            <a:ext cx="1537789" cy="1109847"/>
            <a:chOff x="8204853" y="1082884"/>
            <a:chExt cx="2050385" cy="1109847"/>
          </a:xfrm>
        </p:grpSpPr>
        <p:pic>
          <p:nvPicPr>
            <p:cNvPr id="110" name="клюшка" descr="Ice Hockey stick clip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853" y="1082884"/>
              <a:ext cx="870572" cy="107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клюшка" descr="Ice Hockey stick clip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696" y="1097918"/>
              <a:ext cx="870572" cy="107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клюшка" descr="Ice Hockey stick clip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823" y="1097918"/>
              <a:ext cx="870572" cy="107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клюшка" descr="Ice Hockey stick clip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666" y="1112952"/>
              <a:ext cx="870572" cy="107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ol-vs.ru/wp-content/uploads/2020/04/%D0%97%D0%B0%D0%BA%D1%80%D0%B5%D0%BF%D0%BB%D1%8F%D0%B5%D0%BC-%D0%B7%D0%B2%D1%83%D0%BA-%D0%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16832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9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altLang="en-US" dirty="0"/>
          </a:p>
        </p:txBody>
      </p:sp>
      <p:pic>
        <p:nvPicPr>
          <p:cNvPr id="1026" name="Picture 2" descr="C:\Сохранить\Диск Д\4.ПЕДАГОГИ\1. ПЕПДАГОГИ\Болганюк А.В\ЛОГОВЕРТУШКА\IMG_20231114_110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/>
          <a:stretch/>
        </p:blipFill>
        <p:spPr bwMode="auto">
          <a:xfrm>
            <a:off x="5436096" y="4149081"/>
            <a:ext cx="3066117" cy="208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охранить\Диск Д\4.ПЕДАГОГИ\1. ПЕПДАГОГИ\Болганюк А.В\ЛОГОВЕРТУШКА\IMG_20231114_11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33447" cy="2275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28073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Arial"/>
              </a:rPr>
              <a:t>Варианты преподнесения материала обусловлены функциями и возможностями компьютерных программ: </a:t>
            </a:r>
          </a:p>
          <a:p>
            <a:pPr marL="8001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Arial"/>
              </a:rPr>
              <a:t>текстовые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Arial"/>
              </a:rPr>
              <a:t>материалы и карточки, набранные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Arial"/>
              </a:rPr>
              <a:t>Word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Arial"/>
              </a:rPr>
              <a:t>, презентации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Arial"/>
              </a:rPr>
              <a:t>PowerPoint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Arial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8001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Arial"/>
              </a:rPr>
              <a:t>готовые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Arial"/>
              </a:rPr>
              <a:t>и найденные на просторах интернета компьютерные обучающие и развивающие игры. </a:t>
            </a:r>
            <a:endParaRPr lang="ru-RU" sz="2400" b="1" i="1" dirty="0">
              <a:ea typeface="SimSun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Изображение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19716"/>
            <a:ext cx="8068243" cy="588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7344816" cy="47525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537321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Предназначены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общего недоразвития речи у детей старшего и среднего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Изображение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6912451" cy="54722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788005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позволяет эффективно работать над преодолением нарушений речи.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Изображение 106"/>
          <p:cNvPicPr/>
          <p:nvPr/>
        </p:nvPicPr>
        <p:blipFill rotWithShape="1">
          <a:blip r:embed="rId2"/>
          <a:srcRect l="17376" t="-77" r="17177" b="259"/>
          <a:stretch/>
        </p:blipFill>
        <p:spPr>
          <a:xfrm>
            <a:off x="971600" y="402717"/>
            <a:ext cx="6840760" cy="4680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5083237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интерес детей, желание играть и заниматься без дополнительных уговоров;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поможет добиться положительной динамики даже с неговорящими,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зажатыми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Длительность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2-3 минуты - ребенок не устает и полностью сосредоточен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Изображение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920" y="1412240"/>
            <a:ext cx="5844540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753235" y="332740"/>
            <a:ext cx="5637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обучение детей </a:t>
            </a:r>
            <a:endParaRPr lang="ru-RU" alt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 с </a:t>
            </a:r>
            <a:r>
              <a:rPr lang="ru-RU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Айкьюшей</a:t>
            </a:r>
            <a:endParaRPr lang="ru-RU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6" y="6093296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5390"/>
            <a:ext cx="1403648" cy="6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295</Words>
  <Application>Microsoft Office PowerPoint</Application>
  <PresentationFormat>Экран (4:3)</PresentationFormat>
  <Paragraphs>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Конспект занятия на тему «Звук [Ш]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Массаж </dc:title>
  <dc:creator>ПК</dc:creator>
  <cp:lastModifiedBy>User</cp:lastModifiedBy>
  <cp:revision>97</cp:revision>
  <dcterms:created xsi:type="dcterms:W3CDTF">2023-02-09T02:06:00Z</dcterms:created>
  <dcterms:modified xsi:type="dcterms:W3CDTF">2023-11-14T07:14:18Z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99137D98FADE49B49DD7C0092EF72E46_12</vt:lpwstr>
  </property>
  <property fmtid="{D5CDD505-2E9C-101B-9397-08002B2CF9AE}" pid="3" name="KSOProductBuildVer">
    <vt:lpwstr>1049-12.2.0.13306</vt:lpwstr>
  </property>
</Properties>
</file>