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60A"/>
    <a:srgbClr val="07A11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>
      <p:cViewPr varScale="1">
        <p:scale>
          <a:sx n="57" d="100"/>
          <a:sy n="57" d="100"/>
        </p:scale>
        <p:origin x="7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5C34-E55C-49FF-BDCC-E5C08522D345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953E-215D-45DB-B158-50925EB1A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5;&#1088;&#1077;&#1079;&#1077;&#1085;&#1090;&#1072;&#1094;&#1080;&#1103;\&#1086;&#1090;&#1082;&#1088;&#1099;&#1090;&#1086;&#1077;%20&#1079;&#1072;&#1085;&#1103;&#1090;&#1080;&#1077;\&#1075;&#1088;&#1091;&#1087;&#1087;&#1072;%205-6\23%20&#1059;%20&#1078;&#1080;&#1088;&#1072;&#1092;&#1072;%20&#1087;&#1103;&#1090;&#1085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f4863bb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116617" cy="7389440"/>
          </a:xfrm>
          <a:prstGeom prst="rect">
            <a:avLst/>
          </a:prstGeom>
        </p:spPr>
      </p:pic>
      <p:pic>
        <p:nvPicPr>
          <p:cNvPr id="3" name="Рисунок 2" descr="3756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9630" y="4609015"/>
            <a:ext cx="1394370" cy="2248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60648"/>
            <a:ext cx="7308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Жили - были в Азбуке буквы. Они были разные. Какие? Буквы ходили друг к другу в гости. Буквы жили - не тужили, потому что все дружили. И жила среди них одна буква, похожая на половинку буква Ы, с которой никто не дружил. Буквам не нравилось, что она не обозначает звука и все время молчит.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412776"/>
            <a:ext cx="27363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Ь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  </a:t>
            </a:r>
            <a:endParaRPr lang="ru-RU" sz="17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204864"/>
            <a:ext cx="46440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solidFill>
                  <a:srgbClr val="996633"/>
                </a:solidFill>
                <a:effectLst/>
                <a:latin typeface="Bookman Old Style" pitchFamily="18" charset="0"/>
              </a:rPr>
              <a:t>Эта буква - хитрый знак</a:t>
            </a:r>
            <a:r>
              <a:rPr lang="ru-RU" sz="2000" b="1" cap="all" dirty="0">
                <a:ln w="0"/>
                <a:solidFill>
                  <a:srgbClr val="996633"/>
                </a:solidFill>
                <a:latin typeface="Bookman Old Style" pitchFamily="18" charset="0"/>
              </a:rPr>
              <a:t>,</a:t>
            </a:r>
            <a:endParaRPr lang="ru-RU" sz="2000" b="1" cap="all" spc="0" dirty="0">
              <a:ln w="0"/>
              <a:solidFill>
                <a:srgbClr val="996633"/>
              </a:solidFill>
              <a:effectLst/>
              <a:latin typeface="Bookman Old Style" pitchFamily="18" charset="0"/>
            </a:endParaRPr>
          </a:p>
          <a:p>
            <a:pPr algn="ctr"/>
            <a:r>
              <a:rPr lang="ru-RU" sz="2000" b="1" cap="all" dirty="0">
                <a:ln w="0"/>
                <a:solidFill>
                  <a:srgbClr val="996633"/>
                </a:solidFill>
                <a:effectLst/>
                <a:latin typeface="Bookman Old Style" pitchFamily="18" charset="0"/>
              </a:rPr>
              <a:t>Не сказать его никак.</a:t>
            </a:r>
          </a:p>
          <a:p>
            <a:pPr algn="ctr"/>
            <a:r>
              <a:rPr lang="ru-RU" sz="2000" b="1" cap="all" spc="0" dirty="0">
                <a:ln w="0"/>
                <a:solidFill>
                  <a:srgbClr val="996633"/>
                </a:solidFill>
                <a:effectLst/>
                <a:latin typeface="Bookman Old Style" pitchFamily="18" charset="0"/>
              </a:rPr>
              <a:t>Он не произносится, </a:t>
            </a:r>
            <a:r>
              <a:rPr lang="ru-RU" sz="2000" b="1" cap="all" dirty="0">
                <a:ln w="0"/>
                <a:solidFill>
                  <a:srgbClr val="996633"/>
                </a:solidFill>
                <a:effectLst/>
                <a:latin typeface="Bookman Old Style" pitchFamily="18" charset="0"/>
              </a:rPr>
              <a:t>Но</a:t>
            </a:r>
            <a:endParaRPr lang="ru-RU" sz="2000" b="1" cap="all" spc="0" dirty="0">
              <a:ln w="0"/>
              <a:solidFill>
                <a:srgbClr val="996633"/>
              </a:solidFill>
              <a:effectLst/>
              <a:latin typeface="Bookman Old Style" pitchFamily="18" charset="0"/>
            </a:endParaRPr>
          </a:p>
          <a:p>
            <a:pPr algn="ctr"/>
            <a:r>
              <a:rPr lang="ru-RU" sz="2000" b="1" cap="all" dirty="0">
                <a:ln w="0"/>
                <a:solidFill>
                  <a:srgbClr val="996633"/>
                </a:solidFill>
                <a:effectLst/>
                <a:latin typeface="Bookman Old Style" pitchFamily="18" charset="0"/>
              </a:rPr>
              <a:t>в слово часто просится</a:t>
            </a:r>
            <a:endParaRPr lang="ru-RU" sz="2000" b="1" cap="all" spc="0" dirty="0">
              <a:ln w="0"/>
              <a:solidFill>
                <a:srgbClr val="996633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29309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Жилось мягкому знаку плохо, очень одиноко. Как - то раз буквы решили поиграть в свою любимую игру – «Составь слово». Отгадайте какое слово хотели составить буквы.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terns-lines-light-bright-3840x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96752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МОЛОДЦЫ!!!</a:t>
            </a:r>
          </a:p>
        </p:txBody>
      </p:sp>
      <p:pic>
        <p:nvPicPr>
          <p:cNvPr id="4" name="Рисунок 3" descr="ijh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80928"/>
            <a:ext cx="4160314" cy="24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f4863bb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116617" cy="7389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1239" y="1268760"/>
            <a:ext cx="2264977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9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2068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Спит или купается,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не разувается: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и ночь на ножках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Красные сапожки.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это?</a:t>
            </a:r>
          </a:p>
        </p:txBody>
      </p:sp>
      <p:pic>
        <p:nvPicPr>
          <p:cNvPr id="6" name="Рисунок 5" descr="z_3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246">
            <a:off x="4355976" y="2420888"/>
            <a:ext cx="2442567" cy="376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f4863bb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116617" cy="7389440"/>
          </a:xfrm>
          <a:prstGeom prst="rect">
            <a:avLst/>
          </a:prstGeom>
        </p:spPr>
      </p:pic>
      <p:pic>
        <p:nvPicPr>
          <p:cNvPr id="3" name="Рисунок 2" descr="3756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9630" y="4609015"/>
            <a:ext cx="1394370" cy="2248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67659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Стали буквы составлять слово гусь.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772816"/>
            <a:ext cx="122413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9744" y="20608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Правильно, ребята?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752" y="306896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должен быть мягкий звук «СЬ», а у нас твердый «С». На помощь пришли гласные. Вы догадались какие?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672" y="39330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Конечно, это гласные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5776" y="472514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по – очереди вставали за буквой «С». Смотрите, что получалось…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4048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0112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8264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f4863bb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116617" cy="738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1772816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07A11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spc="50" dirty="0">
                <a:ln w="11430"/>
                <a:solidFill>
                  <a:srgbClr val="07A11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1772816"/>
            <a:ext cx="108012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752" y="33569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слово «ГУСЬ» никак не получалось! Что же делать?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подскажите.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42210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Позвали букву мягкий знак. Он с радостью помог.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получилось?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24" y="17728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/>
                <a:solidFill>
                  <a:srgbClr val="F6960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8800" b="1" spc="50" dirty="0">
                <a:ln w="11430"/>
                <a:solidFill>
                  <a:srgbClr val="F6960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50131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  <p:pic>
        <p:nvPicPr>
          <p:cNvPr id="15" name="Рисунок 14" descr="proxy.imgsmail.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437112"/>
            <a:ext cx="1629424" cy="259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1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9"/>
      <p:bldP spid="11" grpId="0"/>
      <p:bldP spid="12" grpId="0"/>
      <p:bldP spid="13" grpId="0" build="allAtOnce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f4863bb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116617" cy="738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124744"/>
            <a:ext cx="6300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 тех пор буквы подружились. Ведь мягкий знак важная буква в русском языке.  </a:t>
            </a:r>
          </a:p>
        </p:txBody>
      </p:sp>
      <p:pic>
        <p:nvPicPr>
          <p:cNvPr id="4" name="Рисунок 3" descr="04131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39872"/>
            <a:ext cx="1728192" cy="331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tterns-lines-light-bright-3840x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pic>
        <p:nvPicPr>
          <p:cNvPr id="3" name="Рисунок 2" descr="giraffe-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6632"/>
            <a:ext cx="2620516" cy="3497381"/>
          </a:xfrm>
          <a:prstGeom prst="rect">
            <a:avLst/>
          </a:prstGeom>
        </p:spPr>
      </p:pic>
      <p:pic>
        <p:nvPicPr>
          <p:cNvPr id="5" name="Рисунок 4" descr="3136279-2bf429597e43c24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3527" y="620688"/>
            <a:ext cx="3196355" cy="2448272"/>
          </a:xfrm>
          <a:prstGeom prst="rect">
            <a:avLst/>
          </a:prstGeom>
        </p:spPr>
      </p:pic>
      <p:pic>
        <p:nvPicPr>
          <p:cNvPr id="6" name="Рисунок 5" descr="Tiere-Clipart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488590"/>
            <a:ext cx="2952328" cy="3079626"/>
          </a:xfrm>
          <a:prstGeom prst="rect">
            <a:avLst/>
          </a:prstGeom>
        </p:spPr>
      </p:pic>
      <p:pic>
        <p:nvPicPr>
          <p:cNvPr id="8" name="Рисунок 7" descr="slon-kartinki-dlya-detey-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499992" y="3429000"/>
            <a:ext cx="4174245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terns-lines-light-bright-3840x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pic>
        <p:nvPicPr>
          <p:cNvPr id="3" name="Рисунок 2" descr="3136279-2bf429597e43c24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55776" y="205493"/>
            <a:ext cx="3672407" cy="28129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3429000"/>
            <a:ext cx="1214446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3429000"/>
            <a:ext cx="1214446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429000"/>
            <a:ext cx="1214446" cy="13573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terns-lines-light-bright-3840x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pic>
        <p:nvPicPr>
          <p:cNvPr id="3" name="Рисунок 2" descr="patterns-lines-light-bright-3840x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058400" cy="6858000"/>
          </a:xfrm>
          <a:prstGeom prst="rect">
            <a:avLst/>
          </a:prstGeom>
        </p:spPr>
      </p:pic>
      <p:pic>
        <p:nvPicPr>
          <p:cNvPr id="4" name="Рисунок 3" descr="3136279-2bf429597e43c24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55776" y="205493"/>
            <a:ext cx="3672407" cy="2812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3429000"/>
            <a:ext cx="1214446" cy="13573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429000"/>
            <a:ext cx="1214446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429000"/>
            <a:ext cx="1214446" cy="13573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941168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4941168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941168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4941168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tterns-lines-light-bright-3840x2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10058400" cy="6858000"/>
          </a:xfrm>
          <a:prstGeom prst="rect">
            <a:avLst/>
          </a:prstGeom>
        </p:spPr>
      </p:pic>
      <p:pic>
        <p:nvPicPr>
          <p:cNvPr id="4" name="Рисунок 3" descr="giraffe-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2656"/>
            <a:ext cx="2980556" cy="3977896"/>
          </a:xfrm>
          <a:prstGeom prst="rect">
            <a:avLst/>
          </a:prstGeom>
        </p:spPr>
      </p:pic>
      <p:pic>
        <p:nvPicPr>
          <p:cNvPr id="6" name="Рисунок 5" descr="Tiere-Clipart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3520607" cy="3672408"/>
          </a:xfrm>
          <a:prstGeom prst="rect">
            <a:avLst/>
          </a:prstGeom>
        </p:spPr>
      </p:pic>
      <p:pic>
        <p:nvPicPr>
          <p:cNvPr id="7" name="Рисунок 6" descr="slon-kartinki-dlya-detey-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55776" y="3284984"/>
            <a:ext cx="4174245" cy="3573016"/>
          </a:xfrm>
          <a:prstGeom prst="rect">
            <a:avLst/>
          </a:prstGeom>
        </p:spPr>
      </p:pic>
      <p:pic>
        <p:nvPicPr>
          <p:cNvPr id="9" name="23 У жирафа пят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28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5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2.59259E-6 C 0.04375 -2.59259E-6 0.07951 0.04792 0.07951 0.10695 C 0.07951 0.16597 0.04375 0.21412 1.11111E-6 0.21412 C -0.04392 0.21412 -0.07951 0.16597 -0.07951 0.10695 C -0.07951 0.04792 -0.04392 -2.59259E-6 1.11111E-6 -2.59259E-6 Z " pathEditMode="relative" rAng="0" ptsTypes="fffff">
                                      <p:cBhvr>
                                        <p:cTn id="22" dur="44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nodeType="withEffect">
                                  <p:stCondLst>
                                    <p:cond delay="64400"/>
                                  </p:stCondLst>
                                  <p:childTnLst>
                                    <p:animMotion origin="layout" path="M -5.55556E-7 -1.11111E-6 C 0.05729 -1.11111E-6 0.10399 0.05232 0.10399 0.11667 C 0.10399 0.18102 0.05729 0.23357 -5.55556E-7 0.23357 C -0.05746 0.23357 -0.10399 0.18102 -0.10399 0.11667 C -0.10399 0.05232 -0.05746 -1.11111E-6 -5.55556E-7 -1.11111E-6 Z " pathEditMode="relative" rAng="0" ptsTypes="fffff">
                                      <p:cBhvr>
                                        <p:cTn id="24" dur="576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5000" accel="50000" decel="5000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animMotion origin="layout" path="M -0.00833 -1.85185E-6 C 0.0651 -1.85185E-6 0.125 -0.03727 0.125 -0.08287 C 0.125 -0.1287 0.0651 -0.16574 -0.00833 -0.16574 C -0.08177 -0.16574 -0.14149 -0.1287 -0.14149 -0.08287 C -0.14149 -0.03727 -0.08177 -1.85185E-6 -0.00833 -1.85185E-6 Z " pathEditMode="relative" rAng="0" ptsTypes="fffff">
                                      <p:cBhvr>
                                        <p:cTn id="26" dur="52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accel="50000" decel="5000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animMotion origin="layout" path="M -2.5E-6 3.45816E-6 C 0.04601 3.45816E-6 0.08351 0.05247 0.08351 0.11743 C 0.08351 0.18215 0.04601 0.23486 -2.5E-6 0.23486 C -0.046 0.23486 -0.08333 0.18215 -0.08333 0.11743 C -0.08333 0.05247 -0.046 3.45816E-6 -2.5E-6 3.45816E-6 Z " pathEditMode="relative" rAng="0" ptsTypes="fffff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accel="50000" decel="50000" fill="hold" nodeType="withEffect">
                                  <p:stCondLst>
                                    <p:cond delay="94000"/>
                                  </p:stCondLst>
                                  <p:childTnLst>
                                    <p:animMotion origin="layout" path="M -0.00833 3.60148E-6 C 0.05208 3.60148E-6 0.10139 -0.04439 0.10139 -0.09871 C 0.10139 -0.15303 0.05208 -0.19718 -0.00833 -0.19718 C -0.06875 -0.19718 -0.11788 -0.15303 -0.11788 -0.09871 C -0.11788 -0.04439 -0.06875 3.60148E-6 -0.00833 3.60148E-6 Z " pathEditMode="relative" rAng="0" ptsTypes="fffff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Незнайка</Template>
  <TotalTime>1</TotalTime>
  <Words>262</Words>
  <Application>Microsoft Office PowerPoint</Application>
  <PresentationFormat>Экран (4:3)</PresentationFormat>
  <Paragraphs>46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</cp:revision>
  <dcterms:created xsi:type="dcterms:W3CDTF">2021-12-07T20:48:53Z</dcterms:created>
  <dcterms:modified xsi:type="dcterms:W3CDTF">2021-12-07T20:50:11Z</dcterms:modified>
</cp:coreProperties>
</file>