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7" r:id="rId4"/>
    <p:sldId id="267" r:id="rId5"/>
    <p:sldId id="258" r:id="rId6"/>
    <p:sldId id="259" r:id="rId7"/>
    <p:sldId id="260" r:id="rId8"/>
    <p:sldId id="261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1" d="100"/>
          <a:sy n="91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989C-36A0-4A63-ADF9-1D8FB6687479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F483-12C0-45E8-B33F-4A82EDAF0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578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989C-36A0-4A63-ADF9-1D8FB6687479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F483-12C0-45E8-B33F-4A82EDAF0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30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989C-36A0-4A63-ADF9-1D8FB6687479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F483-12C0-45E8-B33F-4A82EDAF0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78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989C-36A0-4A63-ADF9-1D8FB6687479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F483-12C0-45E8-B33F-4A82EDAF0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96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989C-36A0-4A63-ADF9-1D8FB6687479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F483-12C0-45E8-B33F-4A82EDAF0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48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989C-36A0-4A63-ADF9-1D8FB6687479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F483-12C0-45E8-B33F-4A82EDAF0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02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989C-36A0-4A63-ADF9-1D8FB6687479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F483-12C0-45E8-B33F-4A82EDAF0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89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989C-36A0-4A63-ADF9-1D8FB6687479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F483-12C0-45E8-B33F-4A82EDAF0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91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989C-36A0-4A63-ADF9-1D8FB6687479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F483-12C0-45E8-B33F-4A82EDAF0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74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989C-36A0-4A63-ADF9-1D8FB6687479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F483-12C0-45E8-B33F-4A82EDAF0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198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989C-36A0-4A63-ADF9-1D8FB6687479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2F483-12C0-45E8-B33F-4A82EDAF0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92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9989C-36A0-4A63-ADF9-1D8FB6687479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2F483-12C0-45E8-B33F-4A82EDAF0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9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535462"/>
              </p:ext>
            </p:extLst>
          </p:nvPr>
        </p:nvGraphicFramePr>
        <p:xfrm>
          <a:off x="2892152" y="548680"/>
          <a:ext cx="3192016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9848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90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340768"/>
            <a:ext cx="646246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ru-RU" sz="3200" dirty="0" smtClean="0"/>
              <a:t>Закончите </a:t>
            </a:r>
            <a:r>
              <a:rPr lang="ru-RU" sz="3200" dirty="0"/>
              <a:t>предложения:</a:t>
            </a:r>
          </a:p>
          <a:p>
            <a:pPr lvl="0">
              <a:spcAft>
                <a:spcPts val="2400"/>
              </a:spcAft>
            </a:pPr>
            <a:r>
              <a:rPr lang="ru-RU" sz="3200" dirty="0"/>
              <a:t>На уроке я успел сделать …</a:t>
            </a:r>
          </a:p>
          <a:p>
            <a:pPr lvl="0">
              <a:spcAft>
                <a:spcPts val="2400"/>
              </a:spcAft>
            </a:pPr>
            <a:r>
              <a:rPr lang="ru-RU" sz="3200" dirty="0"/>
              <a:t>В результате я узнал и научился …</a:t>
            </a:r>
          </a:p>
          <a:p>
            <a:pPr>
              <a:spcAft>
                <a:spcPts val="2400"/>
              </a:spcAft>
            </a:pPr>
            <a:r>
              <a:rPr lang="ru-RU" sz="3200" dirty="0"/>
              <a:t>Я не понял, у меня не получилось …</a:t>
            </a:r>
          </a:p>
        </p:txBody>
      </p:sp>
    </p:spTree>
    <p:extLst>
      <p:ext uri="{BB962C8B-B14F-4D97-AF65-F5344CB8AC3E}">
        <p14:creationId xmlns:p14="http://schemas.microsoft.com/office/powerpoint/2010/main" val="249922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94425"/>
            <a:ext cx="756084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</a:p>
          <a:p>
            <a:pPr>
              <a:spcAft>
                <a:spcPts val="1200"/>
              </a:spcAft>
            </a:pPr>
            <a:r>
              <a:rPr lang="ru-RU" sz="4400" dirty="0" smtClean="0"/>
              <a:t>подготовить </a:t>
            </a:r>
            <a:r>
              <a:rPr lang="ru-RU" sz="4400" dirty="0"/>
              <a:t>доклад </a:t>
            </a:r>
            <a:r>
              <a:rPr lang="ru-RU" sz="4400" dirty="0" smtClean="0"/>
              <a:t>на тему «Моделирование </a:t>
            </a:r>
            <a:r>
              <a:rPr lang="ru-RU" sz="4400" dirty="0"/>
              <a:t>с помощью компьютера»</a:t>
            </a:r>
          </a:p>
        </p:txBody>
      </p:sp>
    </p:spTree>
    <p:extLst>
      <p:ext uri="{BB962C8B-B14F-4D97-AF65-F5344CB8AC3E}">
        <p14:creationId xmlns:p14="http://schemas.microsoft.com/office/powerpoint/2010/main" val="392382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5258" y="1196752"/>
            <a:ext cx="817119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ru-RU" sz="3200" dirty="0"/>
              <a:t>О скольких различных водохранилищах идет речь?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ru-RU" sz="3200" dirty="0"/>
              <a:t>Какие характеристики водохранилищ приводятся в тексте?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ru-RU" sz="3200" dirty="0"/>
              <a:t>У какого водохранилища самый большой напор? самая маленькая площадь?</a:t>
            </a:r>
          </a:p>
        </p:txBody>
      </p:sp>
    </p:spTree>
    <p:extLst>
      <p:ext uri="{BB962C8B-B14F-4D97-AF65-F5344CB8AC3E}">
        <p14:creationId xmlns:p14="http://schemas.microsoft.com/office/powerpoint/2010/main" val="198408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676275" y="2852936"/>
            <a:ext cx="7856538" cy="9350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chemeClr val="accent2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Создание табличных моделей</a:t>
            </a:r>
            <a:endParaRPr lang="ru-RU" sz="3600" kern="10" dirty="0">
              <a:solidFill>
                <a:schemeClr val="accent2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07904" y="4797152"/>
            <a:ext cx="4993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Преподаватель: Шишкин Валерий Валентинович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0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09600" y="308257"/>
            <a:ext cx="7924800" cy="615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ru-RU" sz="3200" b="1" dirty="0">
                <a:cs typeface="Times New Roman" charset="0"/>
              </a:rPr>
              <a:t>Цель </a:t>
            </a:r>
            <a:r>
              <a:rPr lang="ru-RU" sz="3200" b="1" dirty="0"/>
              <a:t>занятия</a:t>
            </a:r>
            <a:r>
              <a:rPr lang="ru-RU" sz="3200" b="1" dirty="0">
                <a:cs typeface="Times New Roman" charset="0"/>
              </a:rPr>
              <a:t>:</a:t>
            </a:r>
            <a:endParaRPr lang="ru-RU" sz="3200" dirty="0">
              <a:cs typeface="Times New Roman" charset="0"/>
            </a:endParaRPr>
          </a:p>
          <a:p>
            <a:pPr marL="457200" indent="-457200" eaLnBrk="0" hangingPunct="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3200" dirty="0"/>
              <a:t>познакомиться с понятием «табличная модель» и </a:t>
            </a:r>
            <a:r>
              <a:rPr lang="ru-RU" sz="3200" dirty="0" smtClean="0"/>
              <a:t>сформировать </a:t>
            </a:r>
            <a:r>
              <a:rPr lang="ru-RU" sz="3200" dirty="0"/>
              <a:t>умение строить табличные модели</a:t>
            </a:r>
            <a:endParaRPr lang="ru-RU" sz="3200" dirty="0" smtClean="0">
              <a:cs typeface="Times New Roman" charset="0"/>
            </a:endParaRPr>
          </a:p>
          <a:p>
            <a:pPr algn="just" eaLnBrk="0" hangingPunct="0">
              <a:defRPr/>
            </a:pPr>
            <a:r>
              <a:rPr lang="ru-RU" sz="3200" b="1" dirty="0" smtClean="0">
                <a:cs typeface="Times New Roman" charset="0"/>
              </a:rPr>
              <a:t>Задачи занятия:</a:t>
            </a:r>
          </a:p>
          <a:p>
            <a:pPr marL="571500" indent="-571500">
              <a:buFontTx/>
              <a:buChar char="-"/>
            </a:pPr>
            <a:r>
              <a:rPr lang="ru-RU" sz="3200" dirty="0" smtClean="0"/>
              <a:t>научиться </a:t>
            </a:r>
            <a:r>
              <a:rPr lang="ru-RU" sz="3200" dirty="0"/>
              <a:t>алгоритму составления табличных моделей</a:t>
            </a:r>
            <a:r>
              <a:rPr lang="ru-RU" sz="3200" dirty="0" smtClean="0"/>
              <a:t>;</a:t>
            </a:r>
          </a:p>
          <a:p>
            <a:pPr marL="571500" indent="-571500">
              <a:buFontTx/>
              <a:buChar char="-"/>
            </a:pPr>
            <a:r>
              <a:rPr lang="ru-RU" sz="3200" dirty="0" smtClean="0"/>
              <a:t>сформировать/закрепить </a:t>
            </a:r>
            <a:r>
              <a:rPr lang="ru-RU" sz="3200" dirty="0"/>
              <a:t>навыки создания </a:t>
            </a:r>
            <a:r>
              <a:rPr lang="ru-RU" sz="3200" dirty="0" smtClean="0"/>
              <a:t>таблиц;</a:t>
            </a:r>
          </a:p>
          <a:p>
            <a:pPr marL="571500" indent="-571500">
              <a:buFontTx/>
              <a:buChar char="-"/>
            </a:pPr>
            <a:r>
              <a:rPr lang="ru-RU" sz="3200" dirty="0" smtClean="0"/>
              <a:t>вспомнить </a:t>
            </a:r>
            <a:r>
              <a:rPr lang="ru-RU" sz="3200" dirty="0"/>
              <a:t>алгоритм создания и заполнения таблиц при работе в текстовом редакторе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2069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539750" y="473075"/>
            <a:ext cx="792003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2800" b="1" dirty="0">
                <a:cs typeface="Times New Roman" pitchFamily="18" charset="0"/>
              </a:rPr>
              <a:t>Таблица типа "объект-свойство":</a:t>
            </a:r>
            <a:endParaRPr lang="en-US" sz="2800" dirty="0">
              <a:cs typeface="Times New Roman" pitchFamily="18" charset="0"/>
            </a:endParaRPr>
          </a:p>
          <a:p>
            <a:pPr algn="just"/>
            <a:r>
              <a:rPr lang="ru-RU" sz="2800" dirty="0">
                <a:cs typeface="Times New Roman" pitchFamily="18" charset="0"/>
              </a:rPr>
              <a:t>в одной строке содержится информация об одном объекте или одном событии. </a:t>
            </a:r>
            <a:endParaRPr lang="ru-RU" sz="2800" dirty="0"/>
          </a:p>
        </p:txBody>
      </p:sp>
      <p:graphicFrame>
        <p:nvGraphicFramePr>
          <p:cNvPr id="10349" name="Group 109"/>
          <p:cNvGraphicFramePr>
            <a:graphicFrameLocks noGrp="1"/>
          </p:cNvGraphicFramePr>
          <p:nvPr/>
        </p:nvGraphicFramePr>
        <p:xfrm>
          <a:off x="1295400" y="2517775"/>
          <a:ext cx="6553200" cy="2590800"/>
        </p:xfrm>
        <a:graphic>
          <a:graphicData uri="http://schemas.openxmlformats.org/drawingml/2006/table">
            <a:tbl>
              <a:tblPr/>
              <a:tblGrid>
                <a:gridCol w="2184400"/>
                <a:gridCol w="2184400"/>
                <a:gridCol w="21844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Осадки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Температура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11.02.09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снег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11.03.09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11.04.09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дождь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11.05.09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1143000" y="546100"/>
            <a:ext cx="69119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2800" b="1">
                <a:cs typeface="Times New Roman" pitchFamily="18" charset="0"/>
              </a:rPr>
              <a:t>Таблица типа "объект-объект":</a:t>
            </a:r>
            <a:endParaRPr lang="en-US" sz="2800" b="1">
              <a:cs typeface="Times New Roman" pitchFamily="18" charset="0"/>
            </a:endParaRPr>
          </a:p>
          <a:p>
            <a:pPr algn="just"/>
            <a:r>
              <a:rPr lang="ru-RU" sz="2800">
                <a:cs typeface="Times New Roman" pitchFamily="18" charset="0"/>
              </a:rPr>
              <a:t>отражает взаимосвязи между разными объектами.</a:t>
            </a:r>
            <a:endParaRPr lang="ru-RU" sz="2800"/>
          </a:p>
        </p:txBody>
      </p:sp>
      <p:graphicFrame>
        <p:nvGraphicFramePr>
          <p:cNvPr id="4139" name="Group 43"/>
          <p:cNvGraphicFramePr>
            <a:graphicFrameLocks noGrp="1"/>
          </p:cNvGraphicFramePr>
          <p:nvPr/>
        </p:nvGraphicFramePr>
        <p:xfrm>
          <a:off x="304800" y="2143125"/>
          <a:ext cx="8532813" cy="3552826"/>
        </p:xfrm>
        <a:graphic>
          <a:graphicData uri="http://schemas.openxmlformats.org/drawingml/2006/table">
            <a:tbl>
              <a:tblPr/>
              <a:tblGrid>
                <a:gridCol w="1692275"/>
                <a:gridCol w="1511300"/>
                <a:gridCol w="1439863"/>
                <a:gridCol w="1368425"/>
                <a:gridCol w="1512887"/>
                <a:gridCol w="1008063"/>
              </a:tblGrid>
              <a:tr h="695325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База данных  «Успеваемость»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СТУДЕНТ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РУССКИЙ ЯЗЫК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ИНФОР-МАТИКА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ФИЗИКА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ИСТОРИЯ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ОБЖ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F0"/>
                    </a:solidFill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Андреев Алексей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C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Воронков  Владимир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C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Зыкова Альбина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BF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6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04800" y="222250"/>
            <a:ext cx="8534400" cy="361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15900" algn="just"/>
            <a:r>
              <a:rPr lang="ru-RU" sz="2800" b="1">
                <a:cs typeface="Times New Roman" pitchFamily="18" charset="0"/>
              </a:rPr>
              <a:t>Таблица типа "двойная матрица":</a:t>
            </a:r>
            <a:r>
              <a:rPr lang="ru-RU" sz="2800">
                <a:cs typeface="Times New Roman" pitchFamily="18" charset="0"/>
              </a:rPr>
              <a:t> используются в тех случаях, когда нужно отразить наличие или отсутствие связей между отдельными элементами некоторой системы.</a:t>
            </a:r>
          </a:p>
          <a:p>
            <a:pPr indent="215900" algn="just" eaLnBrk="0" hangingPunct="0">
              <a:spcBef>
                <a:spcPts val="600"/>
              </a:spcBef>
            </a:pPr>
            <a:r>
              <a:rPr lang="ru-RU" sz="2800">
                <a:cs typeface="Times New Roman" pitchFamily="18" charset="0"/>
              </a:rPr>
              <a:t>Двоичная матрица в этой таблице называется матрицей смежности: единицы стоят на пересечении строк и столбцов с названиями смежных поселков.</a:t>
            </a:r>
            <a:endParaRPr lang="ru-RU" sz="2800"/>
          </a:p>
        </p:txBody>
      </p:sp>
      <p:graphicFrame>
        <p:nvGraphicFramePr>
          <p:cNvPr id="5152" name="Group 32"/>
          <p:cNvGraphicFramePr>
            <a:graphicFrameLocks noGrp="1"/>
          </p:cNvGraphicFramePr>
          <p:nvPr/>
        </p:nvGraphicFramePr>
        <p:xfrm>
          <a:off x="685800" y="4246563"/>
          <a:ext cx="7599363" cy="2073276"/>
        </p:xfrm>
        <a:graphic>
          <a:graphicData uri="http://schemas.openxmlformats.org/drawingml/2006/table">
            <a:tbl>
              <a:tblPr/>
              <a:tblGrid>
                <a:gridCol w="2046288"/>
                <a:gridCol w="1585912"/>
                <a:gridCol w="1982788"/>
                <a:gridCol w="1984375"/>
              </a:tblGrid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Дачи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Озерная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Подгорная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Дачи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Озерная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Подгорная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58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8"/>
          <p:cNvSpPr>
            <a:spLocks noChangeArrowheads="1"/>
          </p:cNvSpPr>
          <p:nvPr/>
        </p:nvSpPr>
        <p:spPr bwMode="auto">
          <a:xfrm>
            <a:off x="638175" y="303213"/>
            <a:ext cx="783431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87338" algn="just"/>
            <a:r>
              <a:rPr lang="ru-RU" sz="2800">
                <a:cs typeface="Times New Roman" pitchFamily="18" charset="0"/>
              </a:rPr>
              <a:t>Пример таблицы, которая содержит двоичную матрицу, отражающую связи между различными серверами компьютерной сети:</a:t>
            </a:r>
            <a:endParaRPr lang="ru-RU" sz="2800"/>
          </a:p>
        </p:txBody>
      </p:sp>
      <p:graphicFrame>
        <p:nvGraphicFramePr>
          <p:cNvPr id="6198" name="Group 54"/>
          <p:cNvGraphicFramePr>
            <a:graphicFrameLocks noGrp="1"/>
          </p:cNvGraphicFramePr>
          <p:nvPr/>
        </p:nvGraphicFramePr>
        <p:xfrm>
          <a:off x="1331913" y="2060575"/>
          <a:ext cx="6553200" cy="3743328"/>
        </p:xfrm>
        <a:graphic>
          <a:graphicData uri="http://schemas.openxmlformats.org/drawingml/2006/table">
            <a:tbl>
              <a:tblPr/>
              <a:tblGrid>
                <a:gridCol w="1092200"/>
                <a:gridCol w="1092200"/>
                <a:gridCol w="1092200"/>
                <a:gridCol w="1092200"/>
                <a:gridCol w="1092200"/>
                <a:gridCol w="1092200"/>
              </a:tblGrid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СЗ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С4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С5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СЗ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С4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С5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39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96752"/>
            <a:ext cx="741682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ru-RU" sz="3200" dirty="0"/>
              <a:t>С каким типом моделей мы познакомились на занятии? Зачем они применяются?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ru-RU" sz="3200" dirty="0"/>
              <a:t>Какие типы таблиц вы знаете? Почему им даны такие названия?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ru-RU" sz="3200" dirty="0"/>
              <a:t>Сформулируйте своими словами алгоритм построения табличных моделей.</a:t>
            </a:r>
          </a:p>
        </p:txBody>
      </p:sp>
    </p:spTree>
    <p:extLst>
      <p:ext uri="{BB962C8B-B14F-4D97-AF65-F5344CB8AC3E}">
        <p14:creationId xmlns:p14="http://schemas.microsoft.com/office/powerpoint/2010/main" val="31118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342</Words>
  <Application>Microsoft Office PowerPoint</Application>
  <PresentationFormat>Экран (4:3)</PresentationFormat>
  <Paragraphs>128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SEREGA</dc:creator>
  <cp:lastModifiedBy>SEREGA</cp:lastModifiedBy>
  <cp:revision>4</cp:revision>
  <dcterms:created xsi:type="dcterms:W3CDTF">2022-12-14T17:27:42Z</dcterms:created>
  <dcterms:modified xsi:type="dcterms:W3CDTF">2022-12-14T18:00:55Z</dcterms:modified>
</cp:coreProperties>
</file>