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9900"/>
    <a:srgbClr val="0FE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E4DA5-2E71-55E7-75E4-059FA5CA3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FDF591-0C83-F10E-C65E-9AFDBFE7D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076302-8A52-EABD-AAAD-0B46E525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AB03-2144-494C-9D81-ADA447F98E5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A5AE08-6C17-CB7B-7898-7868FF65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2E9E5-49BA-6069-583D-494D8660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BC72-7E8B-4322-97A5-7E54B127A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76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A62A1-A925-CC10-191E-4A1B66813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B74CD2-A3FB-A4FA-1EE3-7A0650B76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1A6422-4009-85F4-D34A-2AF20AF0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AB03-2144-494C-9D81-ADA447F98E5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5A27C8-7FFD-FFA8-D591-32A8A2836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15972F-7ED5-ADCB-CCCA-1318A212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BC72-7E8B-4322-97A5-7E54B127A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4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793E75-AD04-56FF-1424-1C15F294BF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CEA3F6-C85C-083E-9A75-3CD052C94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7AD2AC-2903-E760-2057-1A7878489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AB03-2144-494C-9D81-ADA447F98E5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10BE8-379C-9257-E27C-E1657922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1256CC-F04B-6610-8FA1-609D98E8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BC72-7E8B-4322-97A5-7E54B127A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97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9F648-52E8-EE8C-C388-51DC9637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882E8D-E22D-38A3-8CC3-2B962EE51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5F3933-EC41-D914-A7F9-1C75C514C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AB03-2144-494C-9D81-ADA447F98E5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3147CE-5772-0945-ABD6-EC3B6D3FF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E8E49-1934-C765-73D9-AC6F31EA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BC72-7E8B-4322-97A5-7E54B127A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5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8CF5A-E341-0B77-6653-8B1AE456C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036C74-EC02-A7B0-05FB-70CA60B17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4133F7-B32D-50E2-CDDE-9B133BC51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AB03-2144-494C-9D81-ADA447F98E5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B781AB-6D47-EDE7-56B8-6AEAA398B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E914FF-876B-FF78-300F-21E74720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BC72-7E8B-4322-97A5-7E54B127A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73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3C422-8EA5-8B3D-3771-6630DC330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74B267-7D32-12C9-343F-B3A519968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1E4E7A-632B-3AE0-D04C-00BCFF4BA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DE0F11-EEFC-5700-3792-E493F76D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AB03-2144-494C-9D81-ADA447F98E5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C888D8-5EF0-9D5B-8184-6C3E131EE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F0E1D2-3189-6735-DEE4-E902B7B41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BC72-7E8B-4322-97A5-7E54B127A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0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F21CB-2D09-6974-10C1-CDF02224A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39DA3D-FADB-B9A8-47B2-7ED3933F9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3D8DA4-4C35-729D-4EC4-93CF8DFD9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48A49B-6692-2286-EC36-BBE68378D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6E6240-4723-F0BC-EB5D-53324C2CF6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C1348B7-454A-4522-5968-8D1782821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AB03-2144-494C-9D81-ADA447F98E5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6BCD53-7A1F-B5DB-2489-8131CD023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575E97-8723-D304-205B-19039C08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BC72-7E8B-4322-97A5-7E54B127A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23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81A894-D932-DC9A-453F-CFDE05229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A25D61-C106-F7ED-6EBB-F98B62CE9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AB03-2144-494C-9D81-ADA447F98E5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E68F60-0987-FBA4-8884-CECCDE733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8188F3-EF06-B468-35E8-DA44F16FF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BC72-7E8B-4322-97A5-7E54B127A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8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F4A6F1-221A-7862-7447-7376AB446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AB03-2144-494C-9D81-ADA447F98E5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8C29760-A46B-F5CD-F33C-F7C3A100E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EED173-3329-EDC5-AA2A-1227B225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BC72-7E8B-4322-97A5-7E54B127A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63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28334-D919-05E4-6739-BDB04EF1C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C40326-702C-6118-2C69-68BF02864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66E1B3-5550-8FC0-68AE-7AA23D0A3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BBF3ED-79DF-EEF1-3FCF-276AB24D9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AB03-2144-494C-9D81-ADA447F98E5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AE90FB-3C7E-1DEC-03D8-A4C70F2F3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FB9C05-EB7F-EBD5-1B82-AED481564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BC72-7E8B-4322-97A5-7E54B127A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98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3B615-2121-F377-7935-DEC3A238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D9D29B-9F4D-4786-8E9B-01201B49ED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2F6CBE-5C2C-B797-1827-1D42A94F6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D2AF1A-B80F-84EC-872E-EDE9F35D3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AB03-2144-494C-9D81-ADA447F98E5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56BA86-CCDF-548E-D959-1C26159FD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7F192A-B57D-973D-D932-A037E9DA4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BC72-7E8B-4322-97A5-7E54B127A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3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FE41C-5D99-A46E-2FA0-38B180A1B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A1FCF0-8251-2CFE-C291-9EEE1C322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ABBF1B-5FA9-7AE1-0995-B0ABF47FB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4AB03-2144-494C-9D81-ADA447F98E5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AEEA0F-6151-7D19-B7FE-6ADF799C3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449D7E-C311-2792-9843-BFAF42F8A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8BC72-7E8B-4322-97A5-7E54B127A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13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cbr.ru/banking_sector/credi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v.org.ru/agency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consultant.ru/document/cons_doc_LAW_45769/" TargetMode="External"/><Relationship Id="rId7" Type="http://schemas.openxmlformats.org/officeDocument/2006/relationships/image" Target="../media/image11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asv.org.ru/insurance/banks_list/" TargetMode="External"/><Relationship Id="rId4" Type="http://schemas.openxmlformats.org/officeDocument/2006/relationships/hyperlink" Target="https://www.asv.org.ru/agenc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Идеи за копейку: ТОП 31 идея бизнеса без особых вложений">
            <a:extLst>
              <a:ext uri="{FF2B5EF4-FFF2-40B4-BE49-F238E27FC236}">
                <a16:creationId xmlns:a16="http://schemas.microsoft.com/office/drawing/2014/main" id="{969E4052-0B02-046D-60D4-58D706405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080" y="3048050"/>
            <a:ext cx="5762920" cy="357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1D791-F8E0-B5F5-094F-A182FD0C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94" y="632082"/>
            <a:ext cx="11995942" cy="228660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663300"/>
                </a:solidFill>
                <a:latin typeface="Bahnschrift SemiBold" panose="020B0502040204020203" pitchFamily="34" charset="0"/>
              </a:rPr>
              <a:t>Семейный совет</a:t>
            </a:r>
            <a:br>
              <a:rPr lang="ru-RU" b="1" dirty="0">
                <a:solidFill>
                  <a:srgbClr val="663300"/>
                </a:solidFill>
              </a:rPr>
            </a:br>
            <a:r>
              <a:rPr lang="ru-RU" sz="4000" b="1" dirty="0">
                <a:solidFill>
                  <a:srgbClr val="663300"/>
                </a:solidFill>
              </a:rPr>
              <a:t>или </a:t>
            </a:r>
            <a:br>
              <a:rPr lang="ru-RU" sz="4800" b="1" dirty="0">
                <a:solidFill>
                  <a:srgbClr val="663300"/>
                </a:solidFill>
              </a:rPr>
            </a:br>
            <a:r>
              <a:rPr lang="ru-RU" sz="4800" b="1" dirty="0">
                <a:solidFill>
                  <a:srgbClr val="663300"/>
                </a:solidFill>
              </a:rPr>
              <a:t>«Как сберечь 1 500 000 ?»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FBC28E-7F09-2A1E-5887-5794FB63E019}"/>
              </a:ext>
            </a:extLst>
          </p:cNvPr>
          <p:cNvSpPr txBox="1"/>
          <p:nvPr/>
        </p:nvSpPr>
        <p:spPr>
          <a:xfrm>
            <a:off x="350668" y="3270006"/>
            <a:ext cx="616998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663300"/>
                </a:solidFill>
                <a:cs typeface="Calibri Light" panose="020F0302020204030204" pitchFamily="34" charset="0"/>
              </a:rPr>
              <a:t>Самородова Ирина Анатольевна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663300"/>
              </a:solidFill>
              <a:cs typeface="Calibri Light" panose="020F030202020403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663300"/>
                </a:solidFill>
                <a:cs typeface="Calibri Light" panose="020F0302020204030204" pitchFamily="34" charset="0"/>
              </a:rPr>
              <a:t>Преподаватель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663300"/>
                </a:solidFill>
                <a:cs typeface="Calibri Light" panose="020F0302020204030204" pitchFamily="34" charset="0"/>
              </a:rPr>
              <a:t>Московского финансово юридического университета МФЮА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663300"/>
                </a:solidFill>
                <a:cs typeface="Calibri Light" panose="020F0302020204030204" pitchFamily="34" charset="0"/>
              </a:rPr>
              <a:t>Преподаватель школы НАУКОГРАД МФЮА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663300"/>
                </a:solidFill>
                <a:cs typeface="Calibri Light" panose="020F0302020204030204" pitchFamily="34" charset="0"/>
              </a:rPr>
              <a:t>Лучший молодой преподаватель – 2016,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663300"/>
                </a:solidFill>
                <a:cs typeface="Calibri Light" panose="020F0302020204030204" pitchFamily="34" charset="0"/>
              </a:rPr>
              <a:t>по мнению «</a:t>
            </a:r>
            <a:r>
              <a:rPr lang="ru-RU" sz="1800" dirty="0" err="1">
                <a:solidFill>
                  <a:srgbClr val="663300"/>
                </a:solidFill>
                <a:cs typeface="Calibri Light" panose="020F0302020204030204" pitchFamily="34" charset="0"/>
              </a:rPr>
              <a:t>Росрейтинг</a:t>
            </a:r>
            <a:r>
              <a:rPr lang="ru-RU" sz="1800" dirty="0">
                <a:solidFill>
                  <a:srgbClr val="663300"/>
                </a:solidFill>
                <a:cs typeface="Calibri Light" panose="020F0302020204030204" pitchFamily="34" charset="0"/>
              </a:rPr>
              <a:t>»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663300"/>
                </a:solidFill>
                <a:cs typeface="Calibri Light" panose="020F0302020204030204" pitchFamily="34" charset="0"/>
              </a:rPr>
              <a:t>Эксперт Всероссийского конкурса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663300"/>
                </a:solidFill>
                <a:cs typeface="Calibri Light" panose="020F0302020204030204" pitchFamily="34" charset="0"/>
              </a:rPr>
              <a:t>«МОЯ СТРАНА – МОЯ РОССИЯ»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663300"/>
                </a:solidFill>
                <a:cs typeface="Calibri Light" panose="020F0302020204030204" pitchFamily="34" charset="0"/>
              </a:rPr>
              <a:t>Эксперт </a:t>
            </a:r>
            <a:r>
              <a:rPr lang="en-US" sz="1800" dirty="0">
                <a:solidFill>
                  <a:srgbClr val="663300"/>
                </a:solidFill>
                <a:cs typeface="Calibri Light" panose="020F0302020204030204" pitchFamily="34" charset="0"/>
              </a:rPr>
              <a:t>World Skills </a:t>
            </a:r>
            <a:r>
              <a:rPr lang="ru-RU" sz="1800" dirty="0">
                <a:solidFill>
                  <a:srgbClr val="663300"/>
                </a:solidFill>
                <a:cs typeface="Calibri Light" panose="020F0302020204030204" pitchFamily="34" charset="0"/>
              </a:rPr>
              <a:t>по компетенции «Финансы»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663300"/>
                </a:solidFill>
                <a:cs typeface="Calibri Light" panose="020F0302020204030204" pitchFamily="34" charset="0"/>
              </a:rPr>
              <a:t>Спикер всероссийского фестиваля НАУКА 0+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2635F6-2C92-919D-1EC8-996068D2201F}"/>
              </a:ext>
            </a:extLst>
          </p:cNvPr>
          <p:cNvSpPr txBox="1"/>
          <p:nvPr/>
        </p:nvSpPr>
        <p:spPr>
          <a:xfrm>
            <a:off x="3048740" y="6385062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663300"/>
                </a:solidFill>
                <a:cs typeface="Times New Roman" panose="02020603050405020304" pitchFamily="18" charset="0"/>
              </a:rPr>
              <a:t>МОСКВА 2023</a:t>
            </a:r>
          </a:p>
        </p:txBody>
      </p:sp>
    </p:spTree>
    <p:extLst>
      <p:ext uri="{BB962C8B-B14F-4D97-AF65-F5344CB8AC3E}">
        <p14:creationId xmlns:p14="http://schemas.microsoft.com/office/powerpoint/2010/main" val="4224081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3B070-BFBB-4305-F6C5-55E694537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0" i="0" dirty="0">
                <a:solidFill>
                  <a:srgbClr val="663300"/>
                </a:solidFill>
                <a:effectLst/>
                <a:latin typeface="Favorit Pro"/>
              </a:rPr>
              <a:t>Как не потерять сбережения</a:t>
            </a:r>
            <a:br>
              <a:rPr lang="ru-RU" sz="4000" b="0" i="0" dirty="0">
                <a:solidFill>
                  <a:srgbClr val="663300"/>
                </a:solidFill>
                <a:effectLst/>
                <a:latin typeface="Favorit Pro"/>
              </a:rPr>
            </a:br>
            <a:r>
              <a:rPr lang="ru-RU" sz="4000" b="0" i="0" dirty="0">
                <a:solidFill>
                  <a:srgbClr val="663300"/>
                </a:solidFill>
                <a:effectLst/>
                <a:latin typeface="Favorit Pro"/>
              </a:rPr>
              <a:t>из-за вероятности банкротства банка ?</a:t>
            </a:r>
            <a:endParaRPr lang="ru-RU" sz="4000" dirty="0">
              <a:solidFill>
                <a:srgbClr val="6633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E0EC32-6433-AF74-C413-F02725E62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126" y="2170544"/>
            <a:ext cx="9393383" cy="405050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400" b="0" i="1" dirty="0">
                <a:solidFill>
                  <a:srgbClr val="000000"/>
                </a:solidFill>
                <a:effectLst/>
                <a:latin typeface="Hauss"/>
              </a:rPr>
              <a:t>Прежде чем открывать вклад или счет в банке, проверьте, имеет ли он лицензию и входит ли в систему страхования вкладов. Сделать это можно на </a:t>
            </a:r>
            <a:r>
              <a:rPr lang="ru-RU" sz="2400" b="0" i="1" u="none" strike="noStrike" dirty="0">
                <a:solidFill>
                  <a:srgbClr val="1070A7"/>
                </a:solidFill>
                <a:effectLst/>
                <a:latin typeface="Hauss"/>
                <a:hlinkClick r:id="rId2"/>
              </a:rPr>
              <a:t>сайте Банка России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Hauss"/>
              </a:rPr>
              <a:t>.</a:t>
            </a:r>
            <a:endParaRPr lang="ru-RU" sz="2400" b="0" i="0" dirty="0">
              <a:solidFill>
                <a:srgbClr val="333333"/>
              </a:solidFill>
              <a:effectLst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400" b="0" i="0" dirty="0">
                <a:solidFill>
                  <a:srgbClr val="333333"/>
                </a:solidFill>
                <a:effectLst/>
              </a:rPr>
              <a:t>Не хранить в одном банке больше 1,4 млн руб., включая накопленные проценты. 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400" b="0" i="0" dirty="0">
                <a:solidFill>
                  <a:srgbClr val="333333"/>
                </a:solidFill>
                <a:effectLst/>
              </a:rPr>
              <a:t>Если нужно открыть вклад на сумму больше 1,4 млн, разделите её на несколько частей и разместите в нескольких банках. 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Hauss"/>
              </a:rPr>
              <a:t>Это гарантирует вам быстрый возврат средств в случае отзыва лицензии у банка.</a:t>
            </a:r>
            <a:endParaRPr lang="ru-RU" sz="2400" b="0" i="0" dirty="0">
              <a:solidFill>
                <a:srgbClr val="333333"/>
              </a:solidFill>
              <a:effectLst/>
            </a:endParaRPr>
          </a:p>
          <a:p>
            <a:endParaRPr lang="ru-RU" dirty="0"/>
          </a:p>
        </p:txBody>
      </p:sp>
      <p:pic>
        <p:nvPicPr>
          <p:cNvPr id="5" name="Picture 14" descr="ИДЕЯ - Эксперты по 1С и автоматизации бизнеса | Kaliningrad">
            <a:extLst>
              <a:ext uri="{FF2B5EF4-FFF2-40B4-BE49-F238E27FC236}">
                <a16:creationId xmlns:a16="http://schemas.microsoft.com/office/drawing/2014/main" id="{4FC44597-1809-C6D4-41A5-6E1D57B6C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5" y="2358042"/>
            <a:ext cx="878474" cy="87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ИДЕЯ - Эксперты по 1С и автоматизации бизнеса | Kaliningrad">
            <a:extLst>
              <a:ext uri="{FF2B5EF4-FFF2-40B4-BE49-F238E27FC236}">
                <a16:creationId xmlns:a16="http://schemas.microsoft.com/office/drawing/2014/main" id="{203675A1-7DF6-AFA8-9F22-9A4334BFD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5" y="4565459"/>
            <a:ext cx="878474" cy="87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Знак одобрения">
            <a:extLst>
              <a:ext uri="{FF2B5EF4-FFF2-40B4-BE49-F238E27FC236}">
                <a16:creationId xmlns:a16="http://schemas.microsoft.com/office/drawing/2014/main" id="{2D38BAF9-A85B-2DCD-5C47-926D37CC7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4578" y="3457069"/>
            <a:ext cx="662548" cy="66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97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5C697-D17D-6F5A-7BE8-0EE5A2B00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663300"/>
                </a:solidFill>
                <a:latin typeface="Favorit Pro"/>
              </a:rPr>
              <a:t>Вопросы и задания </a:t>
            </a:r>
            <a:br>
              <a:rPr lang="ru-RU" sz="4000" dirty="0">
                <a:solidFill>
                  <a:srgbClr val="663300"/>
                </a:solidFill>
                <a:latin typeface="Favorit Pro"/>
              </a:rPr>
            </a:br>
            <a:r>
              <a:rPr lang="ru-RU" sz="4000" dirty="0">
                <a:solidFill>
                  <a:srgbClr val="663300"/>
                </a:solidFill>
                <a:latin typeface="Favorit Pro"/>
              </a:rPr>
              <a:t>для обсуждения после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9E4B95-9FB0-B78A-CBC7-C48376E89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4099"/>
            <a:ext cx="10515600" cy="40602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1 На сайте Банка России найти информацию по уровню реального роста цен на современный период. Произвести расчеты по данным условиям.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2 Познакомиться с </a:t>
            </a:r>
            <a:r>
              <a:rPr lang="ru-RU" sz="2400" dirty="0">
                <a:solidFill>
                  <a:srgbClr val="1F9CE3"/>
                </a:solidFill>
                <a:latin typeface="Hauss"/>
                <a:hlinkClick r:id="rId2"/>
              </a:rPr>
              <a:t>Агентство по страхованию вкладов (АСВ)</a:t>
            </a:r>
            <a:r>
              <a:rPr lang="ru-RU" sz="2400" dirty="0">
                <a:solidFill>
                  <a:srgbClr val="000000"/>
                </a:solidFill>
                <a:latin typeface="Hauss"/>
              </a:rPr>
              <a:t> через сайт </a:t>
            </a:r>
            <a:r>
              <a:rPr lang="ru-RU" sz="2000" i="1" dirty="0">
                <a:solidFill>
                  <a:srgbClr val="000000"/>
                </a:solidFill>
                <a:latin typeface="Hauss"/>
              </a:rPr>
              <a:t>(ссылка активна</a:t>
            </a:r>
            <a:r>
              <a:rPr lang="ru-RU" sz="2400" i="1" dirty="0">
                <a:solidFill>
                  <a:srgbClr val="000000"/>
                </a:solidFill>
                <a:latin typeface="Hauss"/>
              </a:rPr>
              <a:t>). </a:t>
            </a:r>
            <a:r>
              <a:rPr lang="ru-RU" sz="2400" dirty="0">
                <a:solidFill>
                  <a:srgbClr val="000000"/>
                </a:solidFill>
                <a:latin typeface="Hauss"/>
              </a:rPr>
              <a:t>Найти информацию по ССВ. Какие еще условия подходят для спокойствия нашего дедушки?</a:t>
            </a:r>
          </a:p>
          <a:p>
            <a:pPr marL="0" indent="0" algn="just">
              <a:buNone/>
            </a:pPr>
            <a:endParaRPr lang="ru-RU" sz="2400" dirty="0">
              <a:solidFill>
                <a:srgbClr val="000000"/>
              </a:solidFill>
              <a:latin typeface="Hauss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Hauss"/>
              </a:rPr>
              <a:t>3 Познакомиться с предложениями банков по уровню ставок банковских вкладов. Провести исследование. Выбрать выгодный вариант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38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Холст «Мальчик задумался иллюстрация», купить в интернет-магазине в Москве,  автор: Ольга Ботина, цена: 2900 рублей, 15564.109205.1057900.3871393">
            <a:extLst>
              <a:ext uri="{FF2B5EF4-FFF2-40B4-BE49-F238E27FC236}">
                <a16:creationId xmlns:a16="http://schemas.microsoft.com/office/drawing/2014/main" id="{363DC265-336B-4A78-3E12-388A27C86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10411" r="10853" b="8433"/>
          <a:stretch/>
        </p:blipFill>
        <p:spPr bwMode="auto">
          <a:xfrm>
            <a:off x="9568204" y="3750689"/>
            <a:ext cx="2584627" cy="255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3C971-7C80-5C99-6108-FA60E9E46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60" y="143756"/>
            <a:ext cx="4738540" cy="820133"/>
          </a:xfrm>
        </p:spPr>
        <p:txBody>
          <a:bodyPr>
            <a:normAutofit fontScale="90000"/>
          </a:bodyPr>
          <a:lstStyle/>
          <a:p>
            <a:r>
              <a:rPr lang="ru-RU" dirty="0"/>
              <a:t>Жизненная ситуация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28F46D-EA11-45DE-AA9C-FE5042EFF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254" y="3087279"/>
            <a:ext cx="9219414" cy="365288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Однако, на семейном совете возник спор.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Зная, что деньги со временем обесцениваются, родители хотят уберечь их от инфляции и утверждают, что лучше открыть вклад в банке.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Дедушка утверждает, что надежнее хранить деньги дома «под матрасом», поскольку банк может обанкротится и тогда деньги невозможно будет вернуть. </a:t>
            </a: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ru-RU" sz="3600" b="1" dirty="0">
                <a:solidFill>
                  <a:srgbClr val="663300"/>
                </a:solidFill>
              </a:rPr>
              <a:t>!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100" dirty="0">
                <a:solidFill>
                  <a:srgbClr val="663300"/>
                </a:solidFill>
              </a:rPr>
              <a:t>Посоветуйте, как сохранить деньги и спокойствие дедушки </a:t>
            </a:r>
            <a:r>
              <a:rPr lang="ru-RU" sz="3600" b="1" dirty="0">
                <a:solidFill>
                  <a:srgbClr val="663300"/>
                </a:solidFill>
              </a:rPr>
              <a:t>? </a:t>
            </a:r>
            <a:endParaRPr lang="ru-RU" sz="3100" b="1" dirty="0">
              <a:solidFill>
                <a:srgbClr val="663300"/>
              </a:solidFill>
            </a:endParaRP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Блок-схема: перфолента 3">
            <a:extLst>
              <a:ext uri="{FF2B5EF4-FFF2-40B4-BE49-F238E27FC236}">
                <a16:creationId xmlns:a16="http://schemas.microsoft.com/office/drawing/2014/main" id="{7FF32BF4-83D8-DB75-4AED-ED1C8154193C}"/>
              </a:ext>
            </a:extLst>
          </p:cNvPr>
          <p:cNvSpPr/>
          <p:nvPr/>
        </p:nvSpPr>
        <p:spPr>
          <a:xfrm>
            <a:off x="871980" y="524364"/>
            <a:ext cx="10448039" cy="2764412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/>
              <a:t>Ваш дедушка продал дом в Тамбовской области за 1,5 млн. руб. </a:t>
            </a:r>
          </a:p>
          <a:p>
            <a:pPr algn="ctr"/>
            <a:r>
              <a:rPr lang="ru-RU" sz="2400" i="1" dirty="0"/>
              <a:t>На семейном совете было решено отложить деньги на покупку квартиры для вас, которую предполагается приобрести через 2 года,</a:t>
            </a:r>
          </a:p>
          <a:p>
            <a:pPr algn="ctr"/>
            <a:r>
              <a:rPr lang="ru-RU" sz="2400" i="1" dirty="0"/>
              <a:t> когда вы поступите в ВУЗ. </a:t>
            </a:r>
            <a:endParaRPr lang="ru-RU" sz="1600" dirty="0"/>
          </a:p>
        </p:txBody>
      </p:sp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9F0FEB56-D844-10B0-0899-680354C4E1F3}"/>
              </a:ext>
            </a:extLst>
          </p:cNvPr>
          <p:cNvSpPr/>
          <p:nvPr/>
        </p:nvSpPr>
        <p:spPr>
          <a:xfrm>
            <a:off x="94269" y="3429000"/>
            <a:ext cx="669302" cy="584462"/>
          </a:xfrm>
          <a:prstGeom prst="wedgeEllipseCallout">
            <a:avLst>
              <a:gd name="adj1" fmla="val 65287"/>
              <a:gd name="adj2" fmla="val 5625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i="1" dirty="0">
              <a:solidFill>
                <a:srgbClr val="663300"/>
              </a:solidFill>
            </a:endParaRPr>
          </a:p>
        </p:txBody>
      </p:sp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475CDD3D-78BC-8BF0-61B3-A1F267565C65}"/>
              </a:ext>
            </a:extLst>
          </p:cNvPr>
          <p:cNvSpPr/>
          <p:nvPr/>
        </p:nvSpPr>
        <p:spPr>
          <a:xfrm>
            <a:off x="94269" y="4395245"/>
            <a:ext cx="838985" cy="697583"/>
          </a:xfrm>
          <a:prstGeom prst="cloudCallout">
            <a:avLst>
              <a:gd name="adj1" fmla="val 53324"/>
              <a:gd name="adj2" fmla="val 721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i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7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Инфляция в древности и средневековье">
            <a:extLst>
              <a:ext uri="{FF2B5EF4-FFF2-40B4-BE49-F238E27FC236}">
                <a16:creationId xmlns:a16="http://schemas.microsoft.com/office/drawing/2014/main" id="{025B46B9-E21B-049B-6F56-E928E64A6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4321" b="12664"/>
          <a:stretch/>
        </p:blipFill>
        <p:spPr bwMode="auto">
          <a:xfrm>
            <a:off x="5511799" y="3240696"/>
            <a:ext cx="6232584" cy="35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00D9C-18C2-C289-38B7-5DA0F972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br>
              <a:rPr lang="ru-RU" sz="4400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D0FF7E-CC5A-ABDF-1510-643785E6C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2506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8BCACEEC-717F-2C24-3A9E-EBA2E34D9BC0}"/>
              </a:ext>
            </a:extLst>
          </p:cNvPr>
          <p:cNvSpPr/>
          <p:nvPr/>
        </p:nvSpPr>
        <p:spPr>
          <a:xfrm>
            <a:off x="1049518" y="239624"/>
            <a:ext cx="10426831" cy="1144588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Каков будет ваш доход или потери в реальном выражении,</a:t>
            </a:r>
          </a:p>
          <a:p>
            <a:pPr algn="ctr"/>
            <a:r>
              <a:rPr lang="ru-RU" sz="2800" dirty="0"/>
              <a:t> если уровень инфляции в стране</a:t>
            </a:r>
          </a:p>
          <a:p>
            <a:pPr algn="ctr"/>
            <a:r>
              <a:rPr lang="ru-RU" sz="2800" dirty="0"/>
              <a:t> по данным ЦБ РФ на сентябрь 2023 года 6%?</a:t>
            </a:r>
          </a:p>
        </p:txBody>
      </p:sp>
      <p:sp>
        <p:nvSpPr>
          <p:cNvPr id="8" name="Пузырек для мыслей: облако 7">
            <a:extLst>
              <a:ext uri="{FF2B5EF4-FFF2-40B4-BE49-F238E27FC236}">
                <a16:creationId xmlns:a16="http://schemas.microsoft.com/office/drawing/2014/main" id="{6838B835-3181-A515-A14A-A57A6E7A800E}"/>
              </a:ext>
            </a:extLst>
          </p:cNvPr>
          <p:cNvSpPr/>
          <p:nvPr/>
        </p:nvSpPr>
        <p:spPr>
          <a:xfrm>
            <a:off x="493337" y="1473142"/>
            <a:ext cx="838985" cy="697583"/>
          </a:xfrm>
          <a:prstGeom prst="cloudCallout">
            <a:avLst>
              <a:gd name="adj1" fmla="val 69054"/>
              <a:gd name="adj2" fmla="val 5596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i="1" dirty="0">
              <a:solidFill>
                <a:srgbClr val="6633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50C738-0E5D-1D30-E97D-A9BACBF13555}"/>
              </a:ext>
            </a:extLst>
          </p:cNvPr>
          <p:cNvSpPr txBox="1"/>
          <p:nvPr/>
        </p:nvSpPr>
        <p:spPr>
          <a:xfrm>
            <a:off x="1534212" y="1933564"/>
            <a:ext cx="100906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663300"/>
                </a:solidFill>
              </a:rPr>
              <a:t>Вариант 1.  </a:t>
            </a:r>
            <a:r>
              <a:rPr lang="ru-RU" sz="2400" dirty="0">
                <a:solidFill>
                  <a:srgbClr val="663300"/>
                </a:solidFill>
              </a:rPr>
              <a:t>Вы храните деньги дома «под матрасом» в течение 2 лет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9A80C3-59B4-E218-1D47-0E4C48FB8E95}"/>
              </a:ext>
            </a:extLst>
          </p:cNvPr>
          <p:cNvSpPr txBox="1"/>
          <p:nvPr/>
        </p:nvSpPr>
        <p:spPr>
          <a:xfrm>
            <a:off x="630024" y="2504601"/>
            <a:ext cx="10846325" cy="2502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200" dirty="0"/>
              <a:t>Реальная стоимость сбережений с учетом инфляции: </a:t>
            </a:r>
          </a:p>
          <a:p>
            <a:pPr>
              <a:lnSpc>
                <a:spcPct val="120000"/>
              </a:lnSpc>
            </a:pPr>
            <a:r>
              <a:rPr lang="ru-RU" sz="2200" dirty="0"/>
              <a:t>через 1 год   1 500 000 ÷ 1,06   = 1 415 094 ₽       </a:t>
            </a:r>
            <a:r>
              <a:rPr lang="ru-RU" sz="2200" dirty="0">
                <a:solidFill>
                  <a:srgbClr val="FF0000"/>
                </a:solidFill>
              </a:rPr>
              <a:t>ПОТЕРИ</a:t>
            </a:r>
            <a:r>
              <a:rPr lang="ru-RU" sz="2200" dirty="0"/>
              <a:t> 1 349 042 – 1 500 000 = </a:t>
            </a:r>
            <a:r>
              <a:rPr lang="ru-RU" sz="2200" b="1" dirty="0">
                <a:solidFill>
                  <a:srgbClr val="FF0000"/>
                </a:solidFill>
              </a:rPr>
              <a:t>– </a:t>
            </a:r>
            <a:r>
              <a:rPr lang="ru-RU" sz="2200" dirty="0">
                <a:solidFill>
                  <a:srgbClr val="FF0000"/>
                </a:solidFill>
              </a:rPr>
              <a:t>84 906</a:t>
            </a:r>
          </a:p>
          <a:p>
            <a:pPr>
              <a:lnSpc>
                <a:spcPct val="120000"/>
              </a:lnSpc>
            </a:pPr>
            <a:r>
              <a:rPr lang="ru-RU" sz="2200" dirty="0"/>
              <a:t>через </a:t>
            </a:r>
            <a:r>
              <a:rPr lang="ru-RU" sz="2200" dirty="0">
                <a:solidFill>
                  <a:srgbClr val="00B050"/>
                </a:solidFill>
              </a:rPr>
              <a:t>2</a:t>
            </a:r>
            <a:r>
              <a:rPr lang="ru-RU" sz="2200" dirty="0"/>
              <a:t> года 1 500 000 ÷ 1,06   = 1 334 995 </a:t>
            </a:r>
            <a:r>
              <a:rPr lang="ru-RU" sz="2200" i="0" dirty="0">
                <a:solidFill>
                  <a:srgbClr val="000000"/>
                </a:solidFill>
                <a:effectLst/>
              </a:rPr>
              <a:t>₽       </a:t>
            </a:r>
            <a:r>
              <a:rPr lang="ru-RU" sz="2200" dirty="0">
                <a:solidFill>
                  <a:srgbClr val="FF0000"/>
                </a:solidFill>
              </a:rPr>
              <a:t>ПОТЕРИ</a:t>
            </a:r>
            <a:r>
              <a:rPr lang="ru-RU" sz="2200" dirty="0"/>
              <a:t> 1 500 000 – 1 197 929 = </a:t>
            </a:r>
            <a:r>
              <a:rPr lang="ru-RU" sz="2200" b="1" dirty="0">
                <a:solidFill>
                  <a:srgbClr val="FF0000"/>
                </a:solidFill>
              </a:rPr>
              <a:t>–</a:t>
            </a:r>
            <a:r>
              <a:rPr lang="ru-RU" sz="2200" dirty="0">
                <a:solidFill>
                  <a:srgbClr val="FF0000"/>
                </a:solidFill>
              </a:rPr>
              <a:t> 165 005</a:t>
            </a:r>
            <a:endParaRPr lang="ru-RU" sz="22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ru-RU" sz="2200" i="1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200" i="1" dirty="0">
                <a:solidFill>
                  <a:srgbClr val="C00000"/>
                </a:solidFill>
              </a:rPr>
              <a:t>Ваши потери за 2 года в реальном</a:t>
            </a:r>
          </a:p>
          <a:p>
            <a:pPr>
              <a:lnSpc>
                <a:spcPct val="120000"/>
              </a:lnSpc>
            </a:pPr>
            <a:r>
              <a:rPr lang="ru-RU" sz="2200" i="1" dirty="0">
                <a:solidFill>
                  <a:srgbClr val="C00000"/>
                </a:solidFill>
              </a:rPr>
              <a:t>выражении составят: 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i="1" dirty="0">
                <a:solidFill>
                  <a:srgbClr val="FF0000"/>
                </a:solidFill>
              </a:rPr>
              <a:t>165 005 </a:t>
            </a:r>
            <a:r>
              <a:rPr lang="ru-RU" sz="2200" i="1" dirty="0">
                <a:solidFill>
                  <a:srgbClr val="C00000"/>
                </a:solidFill>
              </a:rPr>
              <a:t>₽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CE14D39-C2A2-A9A4-CC1D-B1032DC660CE}"/>
              </a:ext>
            </a:extLst>
          </p:cNvPr>
          <p:cNvSpPr/>
          <p:nvPr/>
        </p:nvSpPr>
        <p:spPr>
          <a:xfrm>
            <a:off x="4145872" y="3188911"/>
            <a:ext cx="178992" cy="4801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634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00D9C-18C2-C289-38B7-5DA0F972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br>
              <a:rPr lang="ru-RU" sz="4400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D0FF7E-CC5A-ABDF-1510-643785E6C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9898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8BCACEEC-717F-2C24-3A9E-EBA2E34D9BC0}"/>
              </a:ext>
            </a:extLst>
          </p:cNvPr>
          <p:cNvSpPr/>
          <p:nvPr/>
        </p:nvSpPr>
        <p:spPr>
          <a:xfrm>
            <a:off x="1049518" y="266257"/>
            <a:ext cx="10426831" cy="1144588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Каков будет ваш доход или потери в реальном выражении,</a:t>
            </a:r>
          </a:p>
          <a:p>
            <a:pPr algn="ctr"/>
            <a:r>
              <a:rPr lang="ru-RU" sz="2800" dirty="0"/>
              <a:t> если уровень инфляции в стране по данным ЦБ РФ 6 %?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50C738-0E5D-1D30-E97D-A9BACBF13555}"/>
              </a:ext>
            </a:extLst>
          </p:cNvPr>
          <p:cNvSpPr txBox="1"/>
          <p:nvPr/>
        </p:nvSpPr>
        <p:spPr>
          <a:xfrm>
            <a:off x="1581346" y="1738048"/>
            <a:ext cx="98950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663300"/>
                </a:solidFill>
              </a:rPr>
              <a:t>Вариант 2. </a:t>
            </a:r>
            <a:r>
              <a:rPr lang="ru-RU" sz="2400" dirty="0">
                <a:solidFill>
                  <a:srgbClr val="663300"/>
                </a:solidFill>
              </a:rPr>
              <a:t>Вы открываете вклад (депозит) в банке на 2 года </a:t>
            </a:r>
          </a:p>
          <a:p>
            <a:r>
              <a:rPr lang="ru-RU" sz="2400" dirty="0">
                <a:solidFill>
                  <a:srgbClr val="663300"/>
                </a:solidFill>
              </a:rPr>
              <a:t>со ставкой </a:t>
            </a:r>
            <a:r>
              <a:rPr lang="ru-RU" sz="2400" b="1" i="1" dirty="0">
                <a:solidFill>
                  <a:srgbClr val="663300"/>
                </a:solidFill>
              </a:rPr>
              <a:t>11</a:t>
            </a:r>
            <a:r>
              <a:rPr lang="ru-RU" sz="2400" i="1" dirty="0">
                <a:solidFill>
                  <a:srgbClr val="663300"/>
                </a:solidFill>
              </a:rPr>
              <a:t> % </a:t>
            </a:r>
            <a:r>
              <a:rPr lang="ru-RU" sz="2400" dirty="0">
                <a:solidFill>
                  <a:srgbClr val="663300"/>
                </a:solidFill>
              </a:rPr>
              <a:t>годовых (простой процент)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9A80C3-59B4-E218-1D47-0E4C48FB8E95}"/>
              </a:ext>
            </a:extLst>
          </p:cNvPr>
          <p:cNvSpPr txBox="1"/>
          <p:nvPr/>
        </p:nvSpPr>
        <p:spPr>
          <a:xfrm>
            <a:off x="934108" y="2864029"/>
            <a:ext cx="10813328" cy="3620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200" dirty="0">
                <a:cs typeface="Times New Roman" panose="02020603050405020304" pitchFamily="18" charset="0"/>
              </a:rPr>
              <a:t>Через </a:t>
            </a:r>
            <a:r>
              <a:rPr lang="ru-RU" sz="2200" dirty="0">
                <a:solidFill>
                  <a:srgbClr val="009900"/>
                </a:solidFill>
                <a:cs typeface="Times New Roman" panose="02020603050405020304" pitchFamily="18" charset="0"/>
              </a:rPr>
              <a:t>2</a:t>
            </a:r>
            <a:r>
              <a:rPr lang="ru-RU" sz="2200" dirty="0">
                <a:cs typeface="Times New Roman" panose="02020603050405020304" pitchFamily="18" charset="0"/>
              </a:rPr>
              <a:t> года, по истечении срока вклада банк выплатит: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200" dirty="0"/>
              <a:t>1 500 000 </a:t>
            </a:r>
            <a:r>
              <a:rPr lang="ru-RU" sz="2200" dirty="0">
                <a:cs typeface="Times New Roman" panose="02020603050405020304" pitchFamily="18" charset="0"/>
              </a:rPr>
              <a:t>∙ 1,11    = 1 848 150 </a:t>
            </a:r>
            <a:r>
              <a:rPr lang="ru-RU" sz="2200" i="0" dirty="0">
                <a:solidFill>
                  <a:srgbClr val="000000"/>
                </a:solidFill>
                <a:effectLst/>
              </a:rPr>
              <a:t>₽</a:t>
            </a:r>
            <a:r>
              <a:rPr lang="ru-RU" sz="2200" dirty="0">
                <a:cs typeface="Times New Roman" panose="02020603050405020304" pitchFamily="18" charset="0"/>
              </a:rPr>
              <a:t>                                 </a:t>
            </a:r>
            <a:r>
              <a:rPr lang="ru-RU" sz="2200" dirty="0">
                <a:solidFill>
                  <a:srgbClr val="009900"/>
                </a:solidFill>
                <a:cs typeface="Times New Roman" panose="02020603050405020304" pitchFamily="18" charset="0"/>
              </a:rPr>
              <a:t>ДОХОД</a:t>
            </a:r>
            <a:r>
              <a:rPr lang="ru-RU" sz="2200" dirty="0">
                <a:cs typeface="Times New Roman" panose="02020603050405020304" pitchFamily="18" charset="0"/>
              </a:rPr>
              <a:t> 1 848 150 – 1 500 000  = 348 150 </a:t>
            </a:r>
            <a:r>
              <a:rPr lang="ru-RU" sz="2200" i="0" dirty="0">
                <a:solidFill>
                  <a:srgbClr val="000000"/>
                </a:solidFill>
                <a:effectLst/>
              </a:rPr>
              <a:t>₽</a:t>
            </a:r>
            <a:endParaRPr lang="ru-RU" sz="2200" dirty="0">
              <a:solidFill>
                <a:srgbClr val="0099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200" dirty="0"/>
              <a:t>Реальная стоимость сбережений с учетом инфляции: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200" dirty="0"/>
              <a:t>через 2 года </a:t>
            </a:r>
            <a:r>
              <a:rPr lang="ru-RU" sz="2200" dirty="0">
                <a:cs typeface="Times New Roman" panose="02020603050405020304" pitchFamily="18" charset="0"/>
              </a:rPr>
              <a:t>1 848 150 </a:t>
            </a:r>
            <a:r>
              <a:rPr lang="ru-RU" sz="2200" dirty="0"/>
              <a:t>÷ 1,06 </a:t>
            </a:r>
            <a:r>
              <a:rPr lang="ru-RU" sz="2400" dirty="0"/>
              <a:t> </a:t>
            </a:r>
            <a:r>
              <a:rPr lang="ru-RU" sz="2200" dirty="0"/>
              <a:t> = 1 644 847 </a:t>
            </a:r>
            <a:r>
              <a:rPr lang="ru-RU" sz="2200" i="0" dirty="0">
                <a:solidFill>
                  <a:srgbClr val="000000"/>
                </a:solidFill>
                <a:effectLst/>
              </a:rPr>
              <a:t>₽       </a:t>
            </a:r>
            <a:r>
              <a:rPr lang="ru-RU" sz="240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dirty="0">
                <a:solidFill>
                  <a:srgbClr val="009900"/>
                </a:solidFill>
              </a:rPr>
              <a:t>ДОХОД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1 644 847 </a:t>
            </a:r>
            <a:r>
              <a:rPr lang="ru-RU" sz="2200" dirty="0">
                <a:cs typeface="Times New Roman" panose="02020603050405020304" pitchFamily="18" charset="0"/>
              </a:rPr>
              <a:t>–</a:t>
            </a:r>
            <a:r>
              <a:rPr lang="ru-RU" sz="2200" dirty="0">
                <a:solidFill>
                  <a:srgbClr val="009900"/>
                </a:solidFill>
              </a:rPr>
              <a:t> </a:t>
            </a:r>
            <a:r>
              <a:rPr lang="ru-RU" sz="2200" dirty="0"/>
              <a:t>1 500 000 = </a:t>
            </a:r>
            <a:r>
              <a:rPr lang="ru-RU" sz="2200" dirty="0">
                <a:solidFill>
                  <a:srgbClr val="009900"/>
                </a:solidFill>
              </a:rPr>
              <a:t>144 847 </a:t>
            </a:r>
            <a:r>
              <a:rPr lang="ru-RU" sz="2200" i="0" dirty="0">
                <a:solidFill>
                  <a:srgbClr val="009900"/>
                </a:solidFill>
                <a:effectLst/>
              </a:rPr>
              <a:t>₽</a:t>
            </a:r>
            <a:r>
              <a:rPr lang="ru-RU" sz="2200" dirty="0">
                <a:solidFill>
                  <a:srgbClr val="FF0000"/>
                </a:solidFill>
              </a:rPr>
              <a:t>  </a:t>
            </a:r>
          </a:p>
          <a:p>
            <a:pPr>
              <a:lnSpc>
                <a:spcPct val="120000"/>
              </a:lnSpc>
            </a:pPr>
            <a:endParaRPr lang="ru-RU" sz="2200" i="1" dirty="0"/>
          </a:p>
          <a:p>
            <a:pPr>
              <a:lnSpc>
                <a:spcPct val="120000"/>
              </a:lnSpc>
            </a:pPr>
            <a:r>
              <a:rPr lang="ru-RU" sz="2200" i="1" dirty="0">
                <a:solidFill>
                  <a:srgbClr val="009900"/>
                </a:solidFill>
              </a:rPr>
              <a:t>Ваш реальный доход за 2 года, если деньги в банке на вкладе под простой % составят: 144 847 руб.</a:t>
            </a:r>
          </a:p>
          <a:p>
            <a:pPr>
              <a:lnSpc>
                <a:spcPct val="120000"/>
              </a:lnSpc>
            </a:pPr>
            <a:r>
              <a:rPr lang="ru-RU" sz="2200" i="1" dirty="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D0E3DEE-221F-5185-BD17-38EAAE7DFEF9}"/>
              </a:ext>
            </a:extLst>
          </p:cNvPr>
          <p:cNvSpPr/>
          <p:nvPr/>
        </p:nvSpPr>
        <p:spPr>
          <a:xfrm flipH="1">
            <a:off x="4753505" y="4124489"/>
            <a:ext cx="45719" cy="1026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Облачко с текстом: овальное 3">
            <a:extLst>
              <a:ext uri="{FF2B5EF4-FFF2-40B4-BE49-F238E27FC236}">
                <a16:creationId xmlns:a16="http://schemas.microsoft.com/office/drawing/2014/main" id="{1F9770BF-F468-320C-A0A0-B04E3C56B467}"/>
              </a:ext>
            </a:extLst>
          </p:cNvPr>
          <p:cNvSpPr/>
          <p:nvPr/>
        </p:nvSpPr>
        <p:spPr>
          <a:xfrm>
            <a:off x="789495" y="1486034"/>
            <a:ext cx="669302" cy="584462"/>
          </a:xfrm>
          <a:prstGeom prst="wedgeEllipseCallout">
            <a:avLst>
              <a:gd name="adj1" fmla="val 66431"/>
              <a:gd name="adj2" fmla="val 387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i="1" dirty="0">
              <a:solidFill>
                <a:srgbClr val="6633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BB082F2-0BBB-FE90-5942-48A3EBB8FD3B}"/>
              </a:ext>
            </a:extLst>
          </p:cNvPr>
          <p:cNvSpPr/>
          <p:nvPr/>
        </p:nvSpPr>
        <p:spPr>
          <a:xfrm rot="10800000" flipV="1">
            <a:off x="2910119" y="3343571"/>
            <a:ext cx="192852" cy="1915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3FF3C5A-4D45-1D03-7B10-DAC5313518CB}"/>
              </a:ext>
            </a:extLst>
          </p:cNvPr>
          <p:cNvSpPr/>
          <p:nvPr/>
        </p:nvSpPr>
        <p:spPr>
          <a:xfrm>
            <a:off x="4561373" y="4227095"/>
            <a:ext cx="144148" cy="2721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99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6062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00D9C-18C2-C289-38B7-5DA0F972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br>
              <a:rPr lang="ru-RU" sz="4400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D0FF7E-CC5A-ABDF-1510-643785E6C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9898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8BCACEEC-717F-2C24-3A9E-EBA2E34D9BC0}"/>
              </a:ext>
            </a:extLst>
          </p:cNvPr>
          <p:cNvSpPr/>
          <p:nvPr/>
        </p:nvSpPr>
        <p:spPr>
          <a:xfrm>
            <a:off x="1049518" y="266257"/>
            <a:ext cx="10426831" cy="1144588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Каков будет ваш доход или потери в реальном выражении,</a:t>
            </a:r>
          </a:p>
          <a:p>
            <a:pPr algn="ctr"/>
            <a:r>
              <a:rPr lang="ru-RU" sz="2800" dirty="0"/>
              <a:t> если уровень инфляции в стране по данным ЦБ РФ 6 %?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50C738-0E5D-1D30-E97D-A9BACBF13555}"/>
              </a:ext>
            </a:extLst>
          </p:cNvPr>
          <p:cNvSpPr txBox="1"/>
          <p:nvPr/>
        </p:nvSpPr>
        <p:spPr>
          <a:xfrm>
            <a:off x="1395533" y="1560447"/>
            <a:ext cx="102448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solidFill>
                  <a:srgbClr val="663300"/>
                </a:solidFill>
              </a:rPr>
              <a:t>Вариант 3. </a:t>
            </a:r>
            <a:r>
              <a:rPr lang="ru-RU" sz="2400" dirty="0">
                <a:solidFill>
                  <a:srgbClr val="663300"/>
                </a:solidFill>
              </a:rPr>
              <a:t>Вы открываете вклад (депозит) в банке на 2 года со ставкой </a:t>
            </a:r>
            <a:r>
              <a:rPr lang="ru-RU" sz="2400" b="1" i="1" dirty="0">
                <a:solidFill>
                  <a:srgbClr val="663300"/>
                </a:solidFill>
              </a:rPr>
              <a:t>11</a:t>
            </a:r>
            <a:r>
              <a:rPr lang="ru-RU" sz="2400" i="1" dirty="0">
                <a:solidFill>
                  <a:srgbClr val="663300"/>
                </a:solidFill>
              </a:rPr>
              <a:t> % </a:t>
            </a:r>
            <a:r>
              <a:rPr lang="ru-RU" sz="2400" dirty="0">
                <a:solidFill>
                  <a:srgbClr val="663300"/>
                </a:solidFill>
              </a:rPr>
              <a:t>годовых, </a:t>
            </a:r>
            <a:r>
              <a:rPr lang="ru-RU" sz="2400" b="1" i="1" u="sng" dirty="0">
                <a:solidFill>
                  <a:srgbClr val="663300"/>
                </a:solidFill>
              </a:rPr>
              <a:t>НО с ежемесячным начислением процентов и их капитализацией.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9A80C3-59B4-E218-1D47-0E4C48FB8E95}"/>
              </a:ext>
            </a:extLst>
          </p:cNvPr>
          <p:cNvSpPr txBox="1"/>
          <p:nvPr/>
        </p:nvSpPr>
        <p:spPr>
          <a:xfrm>
            <a:off x="1049518" y="2837952"/>
            <a:ext cx="10813328" cy="3770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200" dirty="0">
                <a:cs typeface="Times New Roman" panose="02020603050405020304" pitchFamily="18" charset="0"/>
              </a:rPr>
              <a:t>Через 2 года (</a:t>
            </a:r>
            <a:r>
              <a:rPr lang="ru-RU" sz="2200" dirty="0">
                <a:solidFill>
                  <a:srgbClr val="009900"/>
                </a:solidFill>
                <a:cs typeface="Times New Roman" panose="02020603050405020304" pitchFamily="18" charset="0"/>
              </a:rPr>
              <a:t>24</a:t>
            </a:r>
            <a:r>
              <a:rPr lang="ru-RU" sz="2400" dirty="0">
                <a:solidFill>
                  <a:srgbClr val="009900"/>
                </a:solidFill>
                <a:cs typeface="Times New Roman" panose="02020603050405020304" pitchFamily="18" charset="0"/>
              </a:rPr>
              <a:t> месяца</a:t>
            </a:r>
            <a:r>
              <a:rPr lang="ru-RU" sz="2200" dirty="0">
                <a:cs typeface="Times New Roman" panose="02020603050405020304" pitchFamily="18" charset="0"/>
              </a:rPr>
              <a:t>), по истечении срока вклада банк выплатит: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2200" dirty="0">
                <a:cs typeface="Times New Roman" panose="02020603050405020304" pitchFamily="18" charset="0"/>
              </a:rPr>
              <a:t>1 </a:t>
            </a:r>
            <a:r>
              <a:rPr lang="en-US" sz="2200" dirty="0">
                <a:cs typeface="Times New Roman" panose="02020603050405020304" pitchFamily="18" charset="0"/>
              </a:rPr>
              <a:t>500</a:t>
            </a:r>
            <a:r>
              <a:rPr lang="ru-RU" sz="2200" dirty="0">
                <a:cs typeface="Times New Roman" panose="02020603050405020304" pitchFamily="18" charset="0"/>
              </a:rPr>
              <a:t> </a:t>
            </a:r>
            <a:r>
              <a:rPr lang="en-US" sz="2200" dirty="0">
                <a:cs typeface="Times New Roman" panose="02020603050405020304" pitchFamily="18" charset="0"/>
              </a:rPr>
              <a:t>000 × (</a:t>
            </a:r>
            <a:r>
              <a:rPr lang="ru-RU" sz="2200" dirty="0">
                <a:cs typeface="Times New Roman" panose="02020603050405020304" pitchFamily="18" charset="0"/>
              </a:rPr>
              <a:t>1 + 0,11</a:t>
            </a:r>
            <a:r>
              <a:rPr lang="en-US" sz="2200" dirty="0">
                <a:cs typeface="Times New Roman" panose="02020603050405020304" pitchFamily="18" charset="0"/>
              </a:rPr>
              <a:t> ÷ 12) </a:t>
            </a:r>
            <a:r>
              <a:rPr lang="ru-RU" sz="2200" dirty="0">
                <a:cs typeface="Times New Roman" panose="02020603050405020304" pitchFamily="18" charset="0"/>
              </a:rPr>
              <a:t>    = </a:t>
            </a:r>
            <a:r>
              <a:rPr lang="ru-RU" sz="2400" i="0" dirty="0">
                <a:solidFill>
                  <a:srgbClr val="000000"/>
                </a:solidFill>
                <a:effectLst/>
              </a:rPr>
              <a:t>1 867 243 </a:t>
            </a:r>
            <a:r>
              <a:rPr lang="ru-RU" sz="2200" i="0" dirty="0">
                <a:solidFill>
                  <a:srgbClr val="000000"/>
                </a:solidFill>
                <a:effectLst/>
              </a:rPr>
              <a:t>₽</a:t>
            </a:r>
            <a:r>
              <a:rPr lang="ru-RU" sz="240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dirty="0">
                <a:cs typeface="Times New Roman" panose="02020603050405020304" pitchFamily="18" charset="0"/>
              </a:rPr>
              <a:t>       </a:t>
            </a:r>
            <a:r>
              <a:rPr lang="ru-RU" sz="2200" dirty="0">
                <a:solidFill>
                  <a:srgbClr val="009900"/>
                </a:solidFill>
                <a:cs typeface="Times New Roman" panose="02020603050405020304" pitchFamily="18" charset="0"/>
              </a:rPr>
              <a:t>ДОХОД</a:t>
            </a:r>
            <a:r>
              <a:rPr lang="ru-RU" sz="2200" dirty="0">
                <a:cs typeface="Times New Roman" panose="02020603050405020304" pitchFamily="18" charset="0"/>
              </a:rPr>
              <a:t> </a:t>
            </a:r>
            <a:r>
              <a:rPr lang="ru-RU" sz="2200" i="0" dirty="0">
                <a:solidFill>
                  <a:srgbClr val="000000"/>
                </a:solidFill>
                <a:effectLst/>
              </a:rPr>
              <a:t>1 867 243</a:t>
            </a:r>
            <a:r>
              <a:rPr lang="ru-RU" sz="240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dirty="0">
                <a:cs typeface="Times New Roman" panose="02020603050405020304" pitchFamily="18" charset="0"/>
              </a:rPr>
              <a:t>– 1 500 000  = </a:t>
            </a:r>
            <a:r>
              <a:rPr lang="ru-RU" sz="2200" i="0" dirty="0">
                <a:solidFill>
                  <a:srgbClr val="009900"/>
                </a:solidFill>
                <a:effectLst/>
                <a:latin typeface="Hauss"/>
              </a:rPr>
              <a:t>367 243 ₽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2200" dirty="0"/>
              <a:t>Реальная стоимость сбережений с учетом инфляции: </a:t>
            </a:r>
          </a:p>
          <a:p>
            <a:pPr>
              <a:lnSpc>
                <a:spcPct val="120000"/>
              </a:lnSpc>
            </a:pPr>
            <a:r>
              <a:rPr lang="ru-RU" sz="2200" dirty="0"/>
              <a:t>через </a:t>
            </a:r>
            <a:r>
              <a:rPr lang="ru-RU" sz="2200" dirty="0">
                <a:solidFill>
                  <a:srgbClr val="00B050"/>
                </a:solidFill>
              </a:rPr>
              <a:t>2</a:t>
            </a:r>
            <a:r>
              <a:rPr lang="ru-RU" sz="2200" dirty="0"/>
              <a:t> года </a:t>
            </a:r>
            <a:r>
              <a:rPr lang="ru-RU" sz="2400" i="0" dirty="0">
                <a:solidFill>
                  <a:srgbClr val="000000"/>
                </a:solidFill>
                <a:effectLst/>
              </a:rPr>
              <a:t>1 867 243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Hauss"/>
              </a:rPr>
              <a:t> </a:t>
            </a:r>
            <a:r>
              <a:rPr lang="ru-RU" sz="2200" dirty="0"/>
              <a:t>÷ 1,06 </a:t>
            </a:r>
            <a:r>
              <a:rPr lang="ru-RU" sz="2400" dirty="0"/>
              <a:t> </a:t>
            </a:r>
            <a:r>
              <a:rPr lang="ru-RU" sz="2200" dirty="0"/>
              <a:t> = 1 661 840 </a:t>
            </a:r>
            <a:r>
              <a:rPr lang="ru-RU" sz="2200" i="0" dirty="0">
                <a:solidFill>
                  <a:srgbClr val="000000"/>
                </a:solidFill>
                <a:effectLst/>
              </a:rPr>
              <a:t>₽</a:t>
            </a:r>
            <a:r>
              <a:rPr lang="ru-RU" sz="2200" dirty="0"/>
              <a:t>    </a:t>
            </a:r>
            <a:r>
              <a:rPr lang="ru-RU" sz="2200" dirty="0">
                <a:solidFill>
                  <a:srgbClr val="009900"/>
                </a:solidFill>
              </a:rPr>
              <a:t>ДОХОД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1 661 840 </a:t>
            </a:r>
            <a:r>
              <a:rPr lang="ru-RU" sz="2200" dirty="0">
                <a:cs typeface="Times New Roman" panose="02020603050405020304" pitchFamily="18" charset="0"/>
              </a:rPr>
              <a:t>–</a:t>
            </a:r>
            <a:r>
              <a:rPr lang="ru-RU" sz="2200" dirty="0"/>
              <a:t> 1 500 000 = </a:t>
            </a:r>
            <a:r>
              <a:rPr lang="ru-RU" sz="2200" dirty="0">
                <a:solidFill>
                  <a:srgbClr val="009900"/>
                </a:solidFill>
              </a:rPr>
              <a:t>161 840 </a:t>
            </a:r>
            <a:r>
              <a:rPr lang="ru-RU" sz="2400" i="0" dirty="0">
                <a:solidFill>
                  <a:srgbClr val="009900"/>
                </a:solidFill>
                <a:effectLst/>
              </a:rPr>
              <a:t>₽</a:t>
            </a:r>
            <a:r>
              <a:rPr lang="ru-RU" sz="2400" b="1" i="0" dirty="0">
                <a:solidFill>
                  <a:srgbClr val="009900"/>
                </a:solidFill>
                <a:effectLst/>
                <a:latin typeface="Hauss"/>
              </a:rPr>
              <a:t> </a:t>
            </a:r>
            <a:endParaRPr lang="ru-RU" sz="2400" dirty="0">
              <a:solidFill>
                <a:srgbClr val="009900"/>
              </a:solidFill>
            </a:endParaRPr>
          </a:p>
          <a:p>
            <a:pPr>
              <a:lnSpc>
                <a:spcPct val="120000"/>
              </a:lnSpc>
            </a:pPr>
            <a:endParaRPr lang="ru-RU" sz="2200" i="1" dirty="0">
              <a:solidFill>
                <a:srgbClr val="0099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200" i="1" dirty="0">
                <a:solidFill>
                  <a:srgbClr val="009900"/>
                </a:solidFill>
              </a:rPr>
              <a:t>Ваши реальный доход за 2 года, если деньги в банке на вкладе с капитализацией % составит: 161 840 руб.</a:t>
            </a:r>
          </a:p>
          <a:p>
            <a:pPr>
              <a:lnSpc>
                <a:spcPct val="120000"/>
              </a:lnSpc>
            </a:pPr>
            <a:r>
              <a:rPr lang="ru-RU" sz="2200" i="1" dirty="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D0E3DEE-221F-5185-BD17-38EAAE7DFEF9}"/>
              </a:ext>
            </a:extLst>
          </p:cNvPr>
          <p:cNvSpPr/>
          <p:nvPr/>
        </p:nvSpPr>
        <p:spPr>
          <a:xfrm flipH="1">
            <a:off x="4753505" y="4124489"/>
            <a:ext cx="45719" cy="1026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BB082F2-0BBB-FE90-5942-48A3EBB8FD3B}"/>
              </a:ext>
            </a:extLst>
          </p:cNvPr>
          <p:cNvSpPr/>
          <p:nvPr/>
        </p:nvSpPr>
        <p:spPr>
          <a:xfrm>
            <a:off x="4072380" y="3320592"/>
            <a:ext cx="433633" cy="2545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9900"/>
                </a:solidFill>
              </a:rPr>
              <a:t>24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3FF3C5A-4D45-1D03-7B10-DAC5313518CB}"/>
              </a:ext>
            </a:extLst>
          </p:cNvPr>
          <p:cNvSpPr/>
          <p:nvPr/>
        </p:nvSpPr>
        <p:spPr>
          <a:xfrm>
            <a:off x="4690385" y="4453316"/>
            <a:ext cx="126239" cy="2150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8" name="Взрыв: 8 точек 7">
            <a:extLst>
              <a:ext uri="{FF2B5EF4-FFF2-40B4-BE49-F238E27FC236}">
                <a16:creationId xmlns:a16="http://schemas.microsoft.com/office/drawing/2014/main" id="{AFA14763-6721-0493-2703-A781ADA7EEAF}"/>
              </a:ext>
            </a:extLst>
          </p:cNvPr>
          <p:cNvSpPr/>
          <p:nvPr/>
        </p:nvSpPr>
        <p:spPr>
          <a:xfrm>
            <a:off x="339923" y="1569371"/>
            <a:ext cx="1055610" cy="1009651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</a:rPr>
              <a:t>!</a:t>
            </a:r>
            <a:endParaRPr lang="ru-RU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80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052B2-7D18-D6AC-F821-F08944B7F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337759"/>
            <a:ext cx="10439400" cy="68125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663300"/>
                </a:solidFill>
              </a:rPr>
              <a:t>        Схема расчета суммы % при капитализации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5B4796-66BB-F8C9-075C-D89BFB3C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852" y="1280286"/>
            <a:ext cx="10523848" cy="4297427"/>
          </a:xfrm>
          <a:ln>
            <a:solidFill>
              <a:schemeClr val="accent4"/>
            </a:solidFill>
            <a:prstDash val="lgDashDot"/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663300"/>
                </a:solidFill>
              </a:rPr>
              <a:t>При капитализации начисленные % каждый месяц добавляются к 1 500 000 </a:t>
            </a:r>
            <a:r>
              <a:rPr lang="ru-RU" sz="2400" i="0" dirty="0">
                <a:solidFill>
                  <a:srgbClr val="663300"/>
                </a:solidFill>
                <a:effectLst/>
                <a:latin typeface="Hauss"/>
              </a:rPr>
              <a:t>₽</a:t>
            </a:r>
            <a:r>
              <a:rPr lang="ru-RU" sz="2400" dirty="0">
                <a:solidFill>
                  <a:srgbClr val="663300"/>
                </a:solidFill>
              </a:rPr>
              <a:t>. и расчет следующих % идет с большей суммы.</a:t>
            </a:r>
          </a:p>
          <a:p>
            <a:pPr marL="0" indent="0">
              <a:buNone/>
            </a:pPr>
            <a:endParaRPr lang="ru-RU" sz="2400" dirty="0"/>
          </a:p>
        </p:txBody>
      </p:sp>
      <p:graphicFrame>
        <p:nvGraphicFramePr>
          <p:cNvPr id="6" name="Таблица 3">
            <a:extLst>
              <a:ext uri="{FF2B5EF4-FFF2-40B4-BE49-F238E27FC236}">
                <a16:creationId xmlns:a16="http://schemas.microsoft.com/office/drawing/2014/main" id="{94D55E3F-528C-720F-574A-5C8DCA61E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428355"/>
              </p:ext>
            </p:extLst>
          </p:nvPr>
        </p:nvGraphicFramePr>
        <p:xfrm>
          <a:off x="1108953" y="2217906"/>
          <a:ext cx="9995543" cy="296863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515204">
                  <a:extLst>
                    <a:ext uri="{9D8B030D-6E8A-4147-A177-3AD203B41FA5}">
                      <a16:colId xmlns:a16="http://schemas.microsoft.com/office/drawing/2014/main" val="3573811843"/>
                    </a:ext>
                  </a:extLst>
                </a:gridCol>
                <a:gridCol w="5269575">
                  <a:extLst>
                    <a:ext uri="{9D8B030D-6E8A-4147-A177-3AD203B41FA5}">
                      <a16:colId xmlns:a16="http://schemas.microsoft.com/office/drawing/2014/main" val="1095530081"/>
                    </a:ext>
                  </a:extLst>
                </a:gridCol>
                <a:gridCol w="2210764">
                  <a:extLst>
                    <a:ext uri="{9D8B030D-6E8A-4147-A177-3AD203B41FA5}">
                      <a16:colId xmlns:a16="http://schemas.microsoft.com/office/drawing/2014/main" val="3979870906"/>
                    </a:ext>
                  </a:extLst>
                </a:gridCol>
              </a:tblGrid>
              <a:tr h="658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solidFill>
                            <a:srgbClr val="663300"/>
                          </a:solidFill>
                        </a:rPr>
                        <a:t>1 месяц</a:t>
                      </a:r>
                      <a:endParaRPr lang="ru-RU" sz="2200" dirty="0">
                        <a:solidFill>
                          <a:srgbClr val="66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rgbClr val="663300"/>
                          </a:solidFill>
                        </a:rPr>
                        <a:t>1 500 000 ∙ (11 % : 12)</a:t>
                      </a:r>
                      <a:endParaRPr lang="ru-RU" sz="2200" dirty="0">
                        <a:solidFill>
                          <a:srgbClr val="66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rgbClr val="663300"/>
                          </a:solidFill>
                        </a:rPr>
                        <a:t>13 750</a:t>
                      </a:r>
                      <a:endParaRPr lang="ru-RU" sz="2200" dirty="0">
                        <a:solidFill>
                          <a:srgbClr val="66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883440"/>
                  </a:ext>
                </a:extLst>
              </a:tr>
              <a:tr h="577552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rgbClr val="663300"/>
                          </a:solidFill>
                        </a:rPr>
                        <a:t>2 месяц</a:t>
                      </a:r>
                      <a:endParaRPr lang="ru-RU" sz="2200" dirty="0">
                        <a:solidFill>
                          <a:srgbClr val="66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solidFill>
                            <a:srgbClr val="663300"/>
                          </a:solidFill>
                        </a:rPr>
                        <a:t>(1 500 000 + 13 750) ∙ (11 % : 12)</a:t>
                      </a:r>
                      <a:endParaRPr lang="ru-RU" sz="2200" dirty="0">
                        <a:solidFill>
                          <a:srgbClr val="66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rgbClr val="663300"/>
                          </a:solidFill>
                        </a:rPr>
                        <a:t>13 876</a:t>
                      </a:r>
                      <a:endParaRPr lang="ru-RU" sz="2200" dirty="0">
                        <a:solidFill>
                          <a:srgbClr val="66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293364"/>
                  </a:ext>
                </a:extLst>
              </a:tr>
              <a:tr h="577552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rgbClr val="663300"/>
                          </a:solidFill>
                        </a:rPr>
                        <a:t>3 месяц</a:t>
                      </a:r>
                      <a:endParaRPr lang="ru-RU" sz="2200" dirty="0">
                        <a:solidFill>
                          <a:srgbClr val="66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solidFill>
                            <a:srgbClr val="663300"/>
                          </a:solidFill>
                        </a:rPr>
                        <a:t>(1 500 000 + 13 876) ∙ (11 % : 12)</a:t>
                      </a:r>
                      <a:endParaRPr lang="ru-RU" sz="2200" dirty="0">
                        <a:solidFill>
                          <a:srgbClr val="66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rgbClr val="66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644656"/>
                  </a:ext>
                </a:extLst>
              </a:tr>
              <a:tr h="577552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rgbClr val="663300"/>
                          </a:solidFill>
                        </a:rPr>
                        <a:t> …</a:t>
                      </a:r>
                      <a:endParaRPr lang="ru-RU" sz="2200" dirty="0">
                        <a:solidFill>
                          <a:srgbClr val="66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kumimoji="0" 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rgbClr val="663300"/>
                          </a:solidFill>
                        </a:rPr>
                        <a:t>…</a:t>
                      </a:r>
                      <a:endParaRPr lang="ru-RU" sz="2200" dirty="0">
                        <a:solidFill>
                          <a:srgbClr val="66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001230"/>
                  </a:ext>
                </a:extLst>
              </a:tr>
              <a:tr h="577552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rgbClr val="663300"/>
                          </a:solidFill>
                        </a:rPr>
                        <a:t>24 месяц</a:t>
                      </a:r>
                      <a:endParaRPr lang="ru-RU" sz="2200" dirty="0">
                        <a:solidFill>
                          <a:srgbClr val="66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solidFill>
                            <a:srgbClr val="663300"/>
                          </a:solidFill>
                        </a:rPr>
                        <a:t>1 867 243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rgbClr val="66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220153"/>
                  </a:ext>
                </a:extLst>
              </a:tr>
            </a:tbl>
          </a:graphicData>
        </a:graphic>
      </p:graphicFrame>
      <p:pic>
        <p:nvPicPr>
          <p:cNvPr id="1028" name="Picture 4" descr="Идея – Бесплатные иконки: пользователь">
            <a:extLst>
              <a:ext uri="{FF2B5EF4-FFF2-40B4-BE49-F238E27FC236}">
                <a16:creationId xmlns:a16="http://schemas.microsoft.com/office/drawing/2014/main" id="{866212BB-4BC5-8970-AF15-6CB11FA70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291" y="4465781"/>
            <a:ext cx="2392219" cy="239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14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519838D-CEF5-658A-E64D-E1DB8B1E2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9" t="17332"/>
          <a:stretch/>
        </p:blipFill>
        <p:spPr bwMode="auto">
          <a:xfrm>
            <a:off x="0" y="59837"/>
            <a:ext cx="5513573" cy="202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4DB2D-FCA7-ECA6-8467-FE2A609D7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241" y="467819"/>
            <a:ext cx="5742573" cy="1009652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663300"/>
                </a:solidFill>
              </a:rPr>
              <a:t>Принимаем решение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62052E-13EB-D094-06C1-EBD1440E1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947" y="4392891"/>
            <a:ext cx="10149716" cy="178407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400" i="0" dirty="0">
              <a:solidFill>
                <a:srgbClr val="663300"/>
              </a:solidFill>
              <a:effectLst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ru-RU" sz="2400" i="0" dirty="0">
              <a:solidFill>
                <a:srgbClr val="663300"/>
              </a:solidFill>
              <a:effectLst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ru-RU" sz="2400" i="0" dirty="0">
              <a:solidFill>
                <a:srgbClr val="663300"/>
              </a:solidFill>
              <a:effectLst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ru-RU" sz="2400" i="0" dirty="0">
              <a:solidFill>
                <a:srgbClr val="663300"/>
              </a:solidFill>
              <a:effectLst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ru-RU" sz="2400" dirty="0">
              <a:solidFill>
                <a:srgbClr val="663300"/>
              </a:solidFill>
            </a:endParaRPr>
          </a:p>
        </p:txBody>
      </p:sp>
      <p:sp>
        <p:nvSpPr>
          <p:cNvPr id="5" name="Пузырек для мыслей: облако 4">
            <a:extLst>
              <a:ext uri="{FF2B5EF4-FFF2-40B4-BE49-F238E27FC236}">
                <a16:creationId xmlns:a16="http://schemas.microsoft.com/office/drawing/2014/main" id="{D9F4D45F-55F0-4FE5-0589-7A448E104246}"/>
              </a:ext>
            </a:extLst>
          </p:cNvPr>
          <p:cNvSpPr/>
          <p:nvPr/>
        </p:nvSpPr>
        <p:spPr>
          <a:xfrm>
            <a:off x="418707" y="1886131"/>
            <a:ext cx="838985" cy="697583"/>
          </a:xfrm>
          <a:prstGeom prst="cloudCallout">
            <a:avLst>
              <a:gd name="adj1" fmla="val 69054"/>
              <a:gd name="adj2" fmla="val 5596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rgbClr val="663300"/>
                </a:solidFill>
              </a:rPr>
              <a:t>1</a:t>
            </a:r>
          </a:p>
        </p:txBody>
      </p:sp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id="{14642DD7-DE99-E639-D218-7D3BE1F9FE1F}"/>
              </a:ext>
            </a:extLst>
          </p:cNvPr>
          <p:cNvSpPr/>
          <p:nvPr/>
        </p:nvSpPr>
        <p:spPr>
          <a:xfrm>
            <a:off x="512821" y="3677610"/>
            <a:ext cx="754144" cy="697583"/>
          </a:xfrm>
          <a:prstGeom prst="wedgeEllipseCallout">
            <a:avLst>
              <a:gd name="adj1" fmla="val 66431"/>
              <a:gd name="adj2" fmla="val 387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rgbClr val="663300"/>
                </a:solidFill>
              </a:rPr>
              <a:t>2</a:t>
            </a:r>
          </a:p>
        </p:txBody>
      </p:sp>
      <p:sp>
        <p:nvSpPr>
          <p:cNvPr id="7" name="Взрыв: 8 точек 6">
            <a:extLst>
              <a:ext uri="{FF2B5EF4-FFF2-40B4-BE49-F238E27FC236}">
                <a16:creationId xmlns:a16="http://schemas.microsoft.com/office/drawing/2014/main" id="{3186979F-F3B4-B5ED-3393-8443FA37A1B7}"/>
              </a:ext>
            </a:extLst>
          </p:cNvPr>
          <p:cNvSpPr/>
          <p:nvPr/>
        </p:nvSpPr>
        <p:spPr>
          <a:xfrm>
            <a:off x="380215" y="5270250"/>
            <a:ext cx="1055610" cy="1009651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663300"/>
                </a:solidFill>
              </a:rPr>
              <a:t>3</a:t>
            </a:r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29F10E0B-49E0-9914-F351-16B6C3BC8462}"/>
              </a:ext>
            </a:extLst>
          </p:cNvPr>
          <p:cNvSpPr/>
          <p:nvPr/>
        </p:nvSpPr>
        <p:spPr>
          <a:xfrm>
            <a:off x="1548945" y="2004328"/>
            <a:ext cx="10036595" cy="133484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400" dirty="0">
                <a:solidFill>
                  <a:srgbClr val="663300"/>
                </a:solidFill>
              </a:rPr>
              <a:t>Вы храните деньги дома </a:t>
            </a:r>
            <a:r>
              <a:rPr lang="ru-RU" sz="2400" b="1" i="1" dirty="0">
                <a:solidFill>
                  <a:srgbClr val="663300"/>
                </a:solidFill>
              </a:rPr>
              <a:t>«под матрасом</a:t>
            </a:r>
            <a:r>
              <a:rPr lang="ru-RU" sz="2400" dirty="0">
                <a:solidFill>
                  <a:srgbClr val="663300"/>
                </a:solidFill>
              </a:rPr>
              <a:t>» в течение 2 лет</a:t>
            </a:r>
          </a:p>
          <a:p>
            <a:pPr algn="ctr">
              <a:lnSpc>
                <a:spcPct val="120000"/>
              </a:lnSpc>
            </a:pPr>
            <a:r>
              <a:rPr lang="ru-RU" sz="2400" dirty="0">
                <a:solidFill>
                  <a:srgbClr val="663300"/>
                </a:solidFill>
              </a:rPr>
              <a:t>ПОТЕРИ – 165 005 ₽</a:t>
            </a:r>
          </a:p>
          <a:p>
            <a:pPr algn="ctr"/>
            <a:endParaRPr lang="ru-RU" dirty="0"/>
          </a:p>
        </p:txBody>
      </p: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B9A119BB-308E-A7B7-EBA0-B8DE50545E96}"/>
              </a:ext>
            </a:extLst>
          </p:cNvPr>
          <p:cNvSpPr/>
          <p:nvPr/>
        </p:nvSpPr>
        <p:spPr>
          <a:xfrm>
            <a:off x="1548946" y="3525207"/>
            <a:ext cx="10036595" cy="1413856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663300"/>
                </a:solidFill>
              </a:rPr>
              <a:t>Вы открываете </a:t>
            </a:r>
            <a:r>
              <a:rPr lang="ru-RU" sz="2400" b="1" i="1" dirty="0">
                <a:solidFill>
                  <a:srgbClr val="663300"/>
                </a:solidFill>
              </a:rPr>
              <a:t>вклад в банке </a:t>
            </a:r>
            <a:r>
              <a:rPr lang="ru-RU" sz="2400" dirty="0">
                <a:solidFill>
                  <a:srgbClr val="663300"/>
                </a:solidFill>
              </a:rPr>
              <a:t>на 2 года со ставкой 11 % годовых </a:t>
            </a:r>
          </a:p>
          <a:p>
            <a:pPr algn="ctr"/>
            <a:r>
              <a:rPr lang="ru-RU" sz="2400" i="1" dirty="0">
                <a:solidFill>
                  <a:srgbClr val="663300"/>
                </a:solidFill>
              </a:rPr>
              <a:t>(простой процент)</a:t>
            </a:r>
          </a:p>
          <a:p>
            <a:pPr algn="ctr">
              <a:spcBef>
                <a:spcPts val="600"/>
              </a:spcBef>
            </a:pPr>
            <a:r>
              <a:rPr lang="ru-RU" sz="2400" dirty="0">
                <a:solidFill>
                  <a:srgbClr val="663300"/>
                </a:solidFill>
              </a:rPr>
              <a:t>ДОХОД – 144 847 </a:t>
            </a:r>
            <a:r>
              <a:rPr lang="ru-RU" sz="2400" i="0" dirty="0">
                <a:solidFill>
                  <a:srgbClr val="663300"/>
                </a:solidFill>
                <a:effectLst/>
              </a:rPr>
              <a:t>₽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id="{2E856466-1C69-BB3B-6CA7-F3116E91F322}"/>
              </a:ext>
            </a:extLst>
          </p:cNvPr>
          <p:cNvSpPr/>
          <p:nvPr/>
        </p:nvSpPr>
        <p:spPr>
          <a:xfrm>
            <a:off x="1548946" y="5165471"/>
            <a:ext cx="10036596" cy="1508289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400" dirty="0">
                <a:solidFill>
                  <a:srgbClr val="663300"/>
                </a:solidFill>
              </a:rPr>
              <a:t>Вы открываете </a:t>
            </a:r>
            <a:r>
              <a:rPr lang="ru-RU" sz="2400" b="1" i="1" dirty="0">
                <a:solidFill>
                  <a:srgbClr val="663300"/>
                </a:solidFill>
              </a:rPr>
              <a:t>вклад в банке </a:t>
            </a:r>
            <a:r>
              <a:rPr lang="ru-RU" sz="2400" dirty="0">
                <a:solidFill>
                  <a:srgbClr val="663300"/>
                </a:solidFill>
              </a:rPr>
              <a:t>на 2 года со ставкой </a:t>
            </a:r>
            <a:r>
              <a:rPr lang="ru-RU" sz="2400" b="1" i="1" dirty="0">
                <a:solidFill>
                  <a:srgbClr val="663300"/>
                </a:solidFill>
              </a:rPr>
              <a:t>11</a:t>
            </a:r>
            <a:r>
              <a:rPr lang="ru-RU" sz="2400" i="1" dirty="0">
                <a:solidFill>
                  <a:srgbClr val="663300"/>
                </a:solidFill>
              </a:rPr>
              <a:t> % </a:t>
            </a:r>
            <a:r>
              <a:rPr lang="ru-RU" sz="2400" dirty="0">
                <a:solidFill>
                  <a:srgbClr val="663300"/>
                </a:solidFill>
              </a:rPr>
              <a:t>годовых, </a:t>
            </a:r>
          </a:p>
          <a:p>
            <a:pPr algn="ctr">
              <a:lnSpc>
                <a:spcPct val="120000"/>
              </a:lnSpc>
            </a:pPr>
            <a:r>
              <a:rPr lang="ru-RU" sz="2400" i="1" dirty="0">
                <a:solidFill>
                  <a:srgbClr val="663300"/>
                </a:solidFill>
              </a:rPr>
              <a:t>НО с ежемесячным начислением процентов и их </a:t>
            </a:r>
            <a:r>
              <a:rPr lang="ru-RU" sz="2400" b="1" i="1" dirty="0">
                <a:solidFill>
                  <a:srgbClr val="663300"/>
                </a:solidFill>
              </a:rPr>
              <a:t>капитализацией</a:t>
            </a:r>
            <a:endParaRPr lang="ru-RU" sz="2400" i="1" dirty="0">
              <a:solidFill>
                <a:srgbClr val="6633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2400" dirty="0">
                <a:solidFill>
                  <a:srgbClr val="663300"/>
                </a:solidFill>
              </a:rPr>
              <a:t>ДОХОД – 161 840 </a:t>
            </a:r>
            <a:r>
              <a:rPr lang="ru-RU" sz="2800" i="0" dirty="0">
                <a:solidFill>
                  <a:srgbClr val="663300"/>
                </a:solidFill>
                <a:effectLst/>
              </a:rPr>
              <a:t>₽</a:t>
            </a:r>
            <a:endParaRPr lang="ru-RU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53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Инфляция арт - 24 фото">
            <a:extLst>
              <a:ext uri="{FF2B5EF4-FFF2-40B4-BE49-F238E27FC236}">
                <a16:creationId xmlns:a16="http://schemas.microsoft.com/office/drawing/2014/main" id="{92723E3C-D687-51F2-7E76-290162702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9" t="6244" r="14010" b="7858"/>
          <a:stretch/>
        </p:blipFill>
        <p:spPr bwMode="auto">
          <a:xfrm>
            <a:off x="7797162" y="388603"/>
            <a:ext cx="3955766" cy="282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FF3D5-F6BE-7D04-278F-019E399C9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48" y="532615"/>
            <a:ext cx="10515600" cy="518474"/>
          </a:xfrm>
        </p:spPr>
        <p:txBody>
          <a:bodyPr>
            <a:normAutofit fontScale="90000"/>
          </a:bodyPr>
          <a:lstStyle/>
          <a:p>
            <a:pPr algn="r"/>
            <a:r>
              <a:rPr lang="ru-RU" b="0" i="0" dirty="0">
                <a:solidFill>
                  <a:srgbClr val="663300"/>
                </a:solidFill>
                <a:effectLst/>
                <a:latin typeface="Favorit Pro"/>
              </a:rPr>
              <a:t>Как не потерять сбережения из-за инфляции ?</a:t>
            </a:r>
            <a:br>
              <a:rPr lang="ru-RU" b="0" i="0" dirty="0">
                <a:solidFill>
                  <a:srgbClr val="663300"/>
                </a:solidFill>
                <a:effectLst/>
                <a:latin typeface="Favorit Pro"/>
              </a:rPr>
            </a:b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3390B9-BAA4-C8CC-7D6D-2F46DE861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868" y="3211245"/>
            <a:ext cx="10128650" cy="339275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0" i="0" dirty="0">
                <a:solidFill>
                  <a:srgbClr val="333333"/>
                </a:solidFill>
                <a:effectLst/>
              </a:rPr>
              <a:t>Чтобы увеличить накопления, выбирайте вклад со ставкой % выше текущего уровня инфляции.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0" i="0" dirty="0">
                <a:solidFill>
                  <a:srgbClr val="333333"/>
                </a:solidFill>
                <a:effectLst/>
              </a:rPr>
              <a:t>Вклад с капитализацие</a:t>
            </a:r>
            <a:r>
              <a:rPr lang="ru-RU" sz="2400" dirty="0">
                <a:solidFill>
                  <a:srgbClr val="333333"/>
                </a:solidFill>
              </a:rPr>
              <a:t>й % всегда выгоднее, чем с простым %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solidFill>
                  <a:srgbClr val="333333"/>
                </a:solidFill>
              </a:rPr>
              <a:t>Если доверяете сбережения банку на несколько лет, следите за уровнем ставок банковских вкладов и за ставкой инфляции.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0" i="0" dirty="0">
                <a:solidFill>
                  <a:srgbClr val="333333"/>
                </a:solidFill>
                <a:effectLst/>
              </a:rPr>
              <a:t>Внимательно читайте условия договора вклада, а особенно условия досрочного снятия денег. Это важная информация! Возможность быстро снять деньги будет к месту.</a:t>
            </a:r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id="{2BC3E0ED-B9F5-A990-D196-4456AE48A960}"/>
              </a:ext>
            </a:extLst>
          </p:cNvPr>
          <p:cNvSpPr/>
          <p:nvPr/>
        </p:nvSpPr>
        <p:spPr>
          <a:xfrm>
            <a:off x="159798" y="1025138"/>
            <a:ext cx="8477897" cy="1796174"/>
          </a:xfrm>
          <a:prstGeom prst="flowChartAlternateProcess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i="1" dirty="0">
                <a:solidFill>
                  <a:srgbClr val="663300"/>
                </a:solidFill>
              </a:rPr>
              <a:t>Вклад</a:t>
            </a:r>
            <a:r>
              <a:rPr lang="ru-RU" sz="2200" b="0" i="1" dirty="0">
                <a:solidFill>
                  <a:srgbClr val="663300"/>
                </a:solidFill>
                <a:effectLst/>
              </a:rPr>
              <a:t> – это надёжный способ хранить накопления, но </a:t>
            </a:r>
          </a:p>
          <a:p>
            <a:pPr algn="ctr">
              <a:spcAft>
                <a:spcPts val="600"/>
              </a:spcAft>
            </a:pPr>
            <a:r>
              <a:rPr lang="ru-RU" sz="2200" b="0" i="1" dirty="0">
                <a:solidFill>
                  <a:srgbClr val="663300"/>
                </a:solidFill>
                <a:effectLst/>
              </a:rPr>
              <a:t>даже банк не защитит деньги от обесценивания из-за инфляции.</a:t>
            </a:r>
          </a:p>
          <a:p>
            <a:pPr algn="ctr"/>
            <a:r>
              <a:rPr lang="ru-RU" sz="2200" b="0" i="1" dirty="0">
                <a:solidFill>
                  <a:srgbClr val="663300"/>
                </a:solidFill>
                <a:effectLst/>
              </a:rPr>
              <a:t>Арифметика здесь простая – доход вкладчика равняется разнице между банковской ставкой и уровнем инфляции  (11 % - 6 % )</a:t>
            </a:r>
          </a:p>
        </p:txBody>
      </p:sp>
      <p:pic>
        <p:nvPicPr>
          <p:cNvPr id="2062" name="Picture 14" descr="ИДЕЯ - Эксперты по 1С и автоматизации бизнеса | Kaliningrad">
            <a:extLst>
              <a:ext uri="{FF2B5EF4-FFF2-40B4-BE49-F238E27FC236}">
                <a16:creationId xmlns:a16="http://schemas.microsoft.com/office/drawing/2014/main" id="{44FF278F-290A-BC62-975D-0AACCE302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4" y="3030280"/>
            <a:ext cx="878474" cy="87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ИДЕЯ - Эксперты по 1С и автоматизации бизнеса | Kaliningrad">
            <a:extLst>
              <a:ext uri="{FF2B5EF4-FFF2-40B4-BE49-F238E27FC236}">
                <a16:creationId xmlns:a16="http://schemas.microsoft.com/office/drawing/2014/main" id="{AD95C97E-61E8-05D0-FD73-60747924D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57" y="4492823"/>
            <a:ext cx="878474" cy="87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Белый указательный палец вверх и вниз Иллюстрация вектора - иллюстрации  насчитывающей ñ ñ€ð»ñ‹ðº, ð·ð½ð°ðº: 117202045">
            <a:extLst>
              <a:ext uri="{FF2B5EF4-FFF2-40B4-BE49-F238E27FC236}">
                <a16:creationId xmlns:a16="http://schemas.microsoft.com/office/drawing/2014/main" id="{2506E657-54EE-7709-070C-5D19A8A622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0062" r="50251" b="8699"/>
          <a:stretch/>
        </p:blipFill>
        <p:spPr bwMode="auto">
          <a:xfrm>
            <a:off x="410824" y="3908754"/>
            <a:ext cx="635477" cy="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Белый указательный палец вверх и вниз Иллюстрация вектора - иллюстрации  насчитывающей ñ ñ€ð»ñ‹ðº, ð·ð½ð°ðº: 117202045">
            <a:extLst>
              <a:ext uri="{FF2B5EF4-FFF2-40B4-BE49-F238E27FC236}">
                <a16:creationId xmlns:a16="http://schemas.microsoft.com/office/drawing/2014/main" id="{B01AEB04-04E2-A325-5CB5-08346F287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0062" r="50251" b="8699"/>
          <a:stretch/>
        </p:blipFill>
        <p:spPr bwMode="auto">
          <a:xfrm>
            <a:off x="410824" y="5526979"/>
            <a:ext cx="635477" cy="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247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8CD6D-F583-C92D-640C-F310D5A0A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7564" y="208722"/>
            <a:ext cx="6834909" cy="126909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rgbClr val="663300"/>
                </a:solidFill>
              </a:rPr>
              <a:t>А если банк обанкротится?</a:t>
            </a:r>
            <a:br>
              <a:rPr lang="ru-RU" b="1" dirty="0">
                <a:solidFill>
                  <a:srgbClr val="663300"/>
                </a:solidFill>
              </a:rPr>
            </a:br>
            <a:r>
              <a:rPr lang="ru-RU" b="1" dirty="0">
                <a:solidFill>
                  <a:srgbClr val="663300"/>
                </a:solidFill>
              </a:rPr>
              <a:t>или «Как успокоить дедушку?»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02427E-6CB1-DE5E-7899-7C263B38E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6" y="1584883"/>
            <a:ext cx="10803385" cy="19750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Hauss"/>
              </a:rPr>
              <a:t>В </a:t>
            </a:r>
            <a:r>
              <a:rPr lang="ru-RU" sz="2400" dirty="0">
                <a:solidFill>
                  <a:srgbClr val="000000"/>
                </a:solidFill>
                <a:latin typeface="Hauss"/>
              </a:rPr>
              <a:t>России специально для защиты прав вкладчиков создана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Hauss"/>
              </a:rPr>
              <a:t>система страхования вкладов (</a:t>
            </a:r>
            <a:r>
              <a:rPr lang="ru-RU" sz="2400" dirty="0">
                <a:solidFill>
                  <a:srgbClr val="000000"/>
                </a:solidFill>
                <a:latin typeface="Hauss"/>
              </a:rPr>
              <a:t>ССВ) Все банковские вклады застрахованы!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Hauss"/>
              </a:rPr>
              <a:t>Если у банка отзывают лицензию, вкладчики гарантированно получают свои средства в пределах 1 400 000 </a:t>
            </a:r>
            <a:r>
              <a:rPr lang="ru-RU" sz="2400" dirty="0">
                <a:solidFill>
                  <a:srgbClr val="000000"/>
                </a:solidFill>
              </a:rPr>
              <a:t>₽ </a:t>
            </a:r>
            <a:r>
              <a:rPr lang="ru-RU" sz="2400" dirty="0">
                <a:solidFill>
                  <a:srgbClr val="000000"/>
                </a:solidFill>
                <a:latin typeface="Hauss"/>
              </a:rPr>
              <a:t>(до 10 млн </a:t>
            </a:r>
            <a:r>
              <a:rPr lang="ru-RU" sz="2400" dirty="0">
                <a:solidFill>
                  <a:srgbClr val="000000"/>
                </a:solidFill>
              </a:rPr>
              <a:t>₽</a:t>
            </a:r>
            <a:r>
              <a:rPr lang="ru-RU" sz="2400" dirty="0">
                <a:solidFill>
                  <a:srgbClr val="000000"/>
                </a:solidFill>
                <a:latin typeface="Hauss"/>
              </a:rPr>
              <a:t> в особых случаях).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0A1BCF-D413-EEE3-9F83-6913C5FC5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431" y="3297025"/>
            <a:ext cx="3449817" cy="344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1EDA6C-C3E1-32C1-A9FF-A0946AEFD941}"/>
              </a:ext>
            </a:extLst>
          </p:cNvPr>
          <p:cNvSpPr txBox="1"/>
          <p:nvPr/>
        </p:nvSpPr>
        <p:spPr>
          <a:xfrm>
            <a:off x="1320799" y="3534546"/>
            <a:ext cx="7010401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ru-RU" sz="2400" b="0" i="1" dirty="0">
                <a:solidFill>
                  <a:srgbClr val="000000"/>
                </a:solidFill>
                <a:effectLst/>
                <a:latin typeface="Hauss"/>
              </a:rPr>
              <a:t>Работу ССВ регулирует закон «</a:t>
            </a:r>
            <a:r>
              <a:rPr lang="ru-RU" sz="2400" b="0" i="1" u="none" strike="noStrike" dirty="0">
                <a:solidFill>
                  <a:srgbClr val="1070A7"/>
                </a:solidFill>
                <a:effectLst/>
                <a:latin typeface="Hauss"/>
                <a:hlinkClick r:id="rId3"/>
              </a:rPr>
              <a:t>О страховании вкладов в банках РФ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Hauss"/>
              </a:rPr>
              <a:t>».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Hauss"/>
              </a:rPr>
              <a:t>Работу ССВ ведет </a:t>
            </a:r>
            <a:r>
              <a:rPr lang="ru-RU" sz="2400" dirty="0">
                <a:solidFill>
                  <a:srgbClr val="1F9CE3"/>
                </a:solidFill>
                <a:latin typeface="Hauss"/>
                <a:hlinkClick r:id="rId4"/>
              </a:rPr>
              <a:t>Агентство по страхованию вкладов (АСВ)</a:t>
            </a:r>
            <a:r>
              <a:rPr lang="ru-RU" sz="2400" dirty="0">
                <a:solidFill>
                  <a:srgbClr val="000000"/>
                </a:solidFill>
                <a:latin typeface="Hauss"/>
              </a:rPr>
              <a:t>. АСВ действует под контролем Правительства и Банка России.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400" dirty="0">
                <a:solidFill>
                  <a:srgbClr val="333333"/>
                </a:solidFill>
                <a:latin typeface="Favorit Pro"/>
              </a:rPr>
              <a:t>Список банков, которые участвуют в программе, размещен на </a:t>
            </a:r>
            <a:r>
              <a:rPr lang="ru-RU" sz="2400" u="sng" dirty="0">
                <a:solidFill>
                  <a:srgbClr val="1C81C7"/>
                </a:solidFill>
                <a:latin typeface="Favorit Pro"/>
                <a:hlinkClick r:id="rId5"/>
              </a:rPr>
              <a:t>сайте</a:t>
            </a:r>
            <a:r>
              <a:rPr lang="ru-RU" sz="2400" dirty="0">
                <a:solidFill>
                  <a:srgbClr val="333333"/>
                </a:solidFill>
                <a:latin typeface="Favorit Pro"/>
              </a:rPr>
              <a:t> АСВ.</a:t>
            </a:r>
            <a:endParaRPr lang="ru-RU" sz="2400" b="0" i="0" dirty="0">
              <a:solidFill>
                <a:srgbClr val="000000"/>
              </a:solidFill>
              <a:effectLst/>
              <a:latin typeface="Hauss"/>
            </a:endParaRPr>
          </a:p>
        </p:txBody>
      </p:sp>
      <p:pic>
        <p:nvPicPr>
          <p:cNvPr id="7" name="Рисунок 6" descr="Маркеры-галочки">
            <a:extLst>
              <a:ext uri="{FF2B5EF4-FFF2-40B4-BE49-F238E27FC236}">
                <a16:creationId xmlns:a16="http://schemas.microsoft.com/office/drawing/2014/main" id="{BB0F82A0-A2D4-49BA-A8EE-A9170F88F0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7874" y="3667012"/>
            <a:ext cx="565784" cy="5657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F64683-0D5A-EE32-1DAF-4D06EE9DB6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681" y="5743978"/>
            <a:ext cx="566977" cy="5608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D48B17-98D9-9EDD-3E95-3BB71D7329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681" y="4592512"/>
            <a:ext cx="566977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63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13018</TotalTime>
  <Words>1117</Words>
  <Application>Microsoft Office PowerPoint</Application>
  <PresentationFormat>Широкоэкранный</PresentationFormat>
  <Paragraphs>120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Bahnschrift SemiBold</vt:lpstr>
      <vt:lpstr>Calibri</vt:lpstr>
      <vt:lpstr>Calibri Light</vt:lpstr>
      <vt:lpstr>Favorit Pro</vt:lpstr>
      <vt:lpstr>Hauss</vt:lpstr>
      <vt:lpstr>Тема Office</vt:lpstr>
      <vt:lpstr>Семейный совет или  «Как сберечь 1 500 000 ?»</vt:lpstr>
      <vt:lpstr>Жизненная ситуация</vt:lpstr>
      <vt:lpstr> </vt:lpstr>
      <vt:lpstr> </vt:lpstr>
      <vt:lpstr> </vt:lpstr>
      <vt:lpstr>        Схема расчета суммы % при капитализации</vt:lpstr>
      <vt:lpstr>Принимаем решение</vt:lpstr>
      <vt:lpstr>Как не потерять сбережения из-за инфляции ? </vt:lpstr>
      <vt:lpstr>А если банк обанкротится? или «Как успокоить дедушку?» </vt:lpstr>
      <vt:lpstr>Как не потерять сбережения из-за вероятности банкротства банка ?</vt:lpstr>
      <vt:lpstr>Вопросы и задания  для обсуждения после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Самородова</dc:creator>
  <cp:lastModifiedBy>Ирина Самородова</cp:lastModifiedBy>
  <cp:revision>22</cp:revision>
  <dcterms:created xsi:type="dcterms:W3CDTF">2023-01-17T17:38:15Z</dcterms:created>
  <dcterms:modified xsi:type="dcterms:W3CDTF">2023-10-24T11:45:36Z</dcterms:modified>
</cp:coreProperties>
</file>