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5" r:id="rId19"/>
    <p:sldId id="276" r:id="rId20"/>
    <p:sldId id="277" r:id="rId21"/>
    <p:sldId id="278" r:id="rId22"/>
    <p:sldId id="272" r:id="rId23"/>
    <p:sldId id="273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F6599-4909-4947-9257-D9C96DD1D24F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1445B-FB5E-4250-AB3A-F14C0DB5F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082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1445B-FB5E-4250-AB3A-F14C0DB5F90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408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1445B-FB5E-4250-AB3A-F14C0DB5F90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038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FA07688-16EF-4DEA-90D8-C4B1C2E0D4C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6BCA58F-276D-4BC4-93CE-3A6D9BB3ACF8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541091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7688-16EF-4DEA-90D8-C4B1C2E0D4C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A58F-276D-4BC4-93CE-3A6D9BB3A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33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7688-16EF-4DEA-90D8-C4B1C2E0D4C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A58F-276D-4BC4-93CE-3A6D9BB3A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0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7688-16EF-4DEA-90D8-C4B1C2E0D4C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A58F-276D-4BC4-93CE-3A6D9BB3A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4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07688-16EF-4DEA-90D8-C4B1C2E0D4C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6BCA58F-276D-4BC4-93CE-3A6D9BB3ACF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20336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7688-16EF-4DEA-90D8-C4B1C2E0D4C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A58F-276D-4BC4-93CE-3A6D9BB3A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65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7688-16EF-4DEA-90D8-C4B1C2E0D4C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A58F-276D-4BC4-93CE-3A6D9BB3A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037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7688-16EF-4DEA-90D8-C4B1C2E0D4C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A58F-276D-4BC4-93CE-3A6D9BB3A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396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7688-16EF-4DEA-90D8-C4B1C2E0D4C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A58F-276D-4BC4-93CE-3A6D9BB3A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07688-16EF-4DEA-90D8-C4B1C2E0D4C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6BCA58F-276D-4BC4-93CE-3A6D9BB3ACF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91127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07688-16EF-4DEA-90D8-C4B1C2E0D4C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6BCA58F-276D-4BC4-93CE-3A6D9BB3ACF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7889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FA07688-16EF-4DEA-90D8-C4B1C2E0D4C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6BCA58F-276D-4BC4-93CE-3A6D9BB3ACF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3241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01091" y="1699491"/>
            <a:ext cx="9144000" cy="260479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Некоторые приемы работы с художественным текстом (</a:t>
            </a:r>
            <a:r>
              <a:rPr lang="ru-RU" sz="2800" b="1" dirty="0" smtClean="0"/>
              <a:t>на примере романа Ф.М. Достоевского "Преступление и наказание") </a:t>
            </a:r>
            <a:r>
              <a:rPr lang="ru-RU" sz="3600" b="1" dirty="0" smtClean="0"/>
              <a:t>как средство формирования читательской грамотности 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60073" y="4304290"/>
            <a:ext cx="8285018" cy="1302183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Саранчина А.В.,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учитель русского языка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и литературы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798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807" t="19601" r="24448" b="6955"/>
          <a:stretch/>
        </p:blipFill>
        <p:spPr>
          <a:xfrm>
            <a:off x="1995054" y="0"/>
            <a:ext cx="8201892" cy="677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92" t="19601" r="65589" b="7379"/>
          <a:stretch/>
        </p:blipFill>
        <p:spPr>
          <a:xfrm>
            <a:off x="2272147" y="0"/>
            <a:ext cx="8017162" cy="693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3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007" t="19922" r="51021" b="7743"/>
          <a:stretch/>
        </p:blipFill>
        <p:spPr>
          <a:xfrm>
            <a:off x="3454503" y="0"/>
            <a:ext cx="5717205" cy="685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8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5223" t="20977" r="35035" b="10059"/>
          <a:stretch/>
        </p:blipFill>
        <p:spPr>
          <a:xfrm>
            <a:off x="3288146" y="136689"/>
            <a:ext cx="5439266" cy="67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6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0073" y="103910"/>
            <a:ext cx="9601200" cy="11984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Темы для творческих работ и сочинений по роману «Преступление и наказание»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70182"/>
            <a:ext cx="10670309" cy="5218546"/>
          </a:xfrm>
        </p:spPr>
        <p:txBody>
          <a:bodyPr>
            <a:normAutofit fontScale="32500" lnSpcReduction="20000"/>
          </a:bodyPr>
          <a:lstStyle/>
          <a:p>
            <a:pPr marL="514350" indent="-514350" algn="just">
              <a:buAutoNum type="arabicPeriod"/>
            </a:pPr>
            <a:r>
              <a:rPr lang="ru-RU" sz="9600" b="1" dirty="0" smtClean="0">
                <a:solidFill>
                  <a:srgbClr val="7030A0"/>
                </a:solidFill>
              </a:rPr>
              <a:t>Темы </a:t>
            </a:r>
            <a:r>
              <a:rPr lang="ru-RU" sz="9600" b="1" dirty="0">
                <a:solidFill>
                  <a:srgbClr val="7030A0"/>
                </a:solidFill>
              </a:rPr>
              <a:t>по анализу романа</a:t>
            </a:r>
            <a:r>
              <a:rPr lang="ru-RU" sz="9600" b="1" dirty="0" smtClean="0">
                <a:solidFill>
                  <a:srgbClr val="7030A0"/>
                </a:solidFill>
              </a:rPr>
              <a:t>: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                 </a:t>
            </a:r>
            <a:r>
              <a:rPr lang="ru-R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Лизавета: случайная жертва? Случайности неслучайны? </a:t>
            </a:r>
            <a:endParaRPr lang="ru-RU" sz="7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Теория Раскольникова и двадцатый век (исторические события 20 века</a:t>
            </a:r>
            <a:r>
              <a:rPr lang="ru-R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</a:t>
            </a:r>
            <a:r>
              <a:rPr lang="ru-R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чем сходства и различия романов Ф.М. Достоевского «Преступление </a:t>
            </a:r>
            <a:r>
              <a:rPr lang="ru-R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и </a:t>
            </a:r>
            <a:r>
              <a:rPr lang="ru-R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наказание» и </a:t>
            </a:r>
            <a:r>
              <a:rPr lang="ru-R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7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Глуховского</a:t>
            </a:r>
            <a:r>
              <a:rPr lang="ru-R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«Текст</a:t>
            </a:r>
            <a:r>
              <a:rPr lang="ru-R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»?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Д</a:t>
            </a:r>
            <a:r>
              <a:rPr lang="ru-R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Имеет ли теория Родиона Раскольникова право на существование? </a:t>
            </a:r>
            <a:endParaRPr lang="ru-RU" sz="7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Е</a:t>
            </a:r>
            <a:r>
              <a:rPr lang="ru-R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Соня Мармеладова - падшая или святая</a:t>
            </a:r>
            <a:r>
              <a:rPr lang="ru-R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0263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Темы для творческих работ и сочинений по роману «Преступление и наказание»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599" y="2285999"/>
            <a:ext cx="10192327" cy="41886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</a:rPr>
              <a:t>2. Темы абстрактные, но связанные с романом:</a:t>
            </a:r>
          </a:p>
          <a:p>
            <a:pPr marL="0" indent="0" algn="just">
              <a:buNone/>
            </a:pP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dirty="0" smtClean="0"/>
              <a:t>А) Человек он умный, но чтоб умно поступать — одного ума мало (Ф.М. Достоевский).</a:t>
            </a:r>
          </a:p>
          <a:p>
            <a:pPr marL="0" indent="0" algn="just">
              <a:buNone/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Б) Во всем есть черта, за которую перейти опасно; ибо, раз переступив, воротиться назад невозможно (Ф.М. Достоевский).</a:t>
            </a:r>
          </a:p>
          <a:p>
            <a:pPr marL="0" indent="0" algn="just">
              <a:buNone/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В) Кто хочет приносить пользу, тот даже со связанными руками может сделать много добра (Ф.М. Достоевский).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984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Темы для творческих работ и сочинений по роману «Преступление и наказание»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599" y="2285999"/>
            <a:ext cx="10229273" cy="4179455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600" b="1" dirty="0">
                <a:solidFill>
                  <a:srgbClr val="7030A0"/>
                </a:solidFill>
              </a:rPr>
              <a:t>3. Творческое задание</a:t>
            </a:r>
            <a:r>
              <a:rPr lang="ru-RU" sz="2600" dirty="0" smtClean="0">
                <a:solidFill>
                  <a:srgbClr val="7030A0"/>
                </a:solidFill>
              </a:rPr>
              <a:t>:</a:t>
            </a:r>
          </a:p>
          <a:p>
            <a:pPr marL="0" indent="0" algn="just">
              <a:buNone/>
            </a:pP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400" dirty="0"/>
              <a:t>Рассмотрите иллюстрации к роману «Преступление и наказание» разных авторов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(Петр </a:t>
            </a:r>
            <a:r>
              <a:rPr lang="ru-RU" sz="2400" dirty="0" err="1"/>
              <a:t>Боклевский</a:t>
            </a:r>
            <a:r>
              <a:rPr lang="ru-RU" sz="2400" dirty="0"/>
              <a:t>, Д.А. </a:t>
            </a:r>
            <a:r>
              <a:rPr lang="ru-RU" sz="2400" dirty="0" err="1"/>
              <a:t>Шмаринов</a:t>
            </a:r>
            <a:r>
              <a:rPr lang="ru-RU" sz="2400" dirty="0"/>
              <a:t>, И. Глазунов, Э. Неизвестный, М. Шемякин, А. </a:t>
            </a:r>
            <a:r>
              <a:rPr lang="ru-RU" sz="2400" dirty="0" err="1"/>
              <a:t>Харшак</a:t>
            </a:r>
            <a:r>
              <a:rPr lang="ru-RU" sz="2400" dirty="0" smtClean="0"/>
              <a:t>).</a:t>
            </a:r>
          </a:p>
          <a:p>
            <a:pPr marL="0" indent="0" algn="just">
              <a:buNone/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Дайте характеристику подхода каждого из художников к роману; напишите, на какие особенности текста опирается каждый из них, создавая свои иллюстрации; какую сторону романа, героев они раскрывают. Выберите одного из художников и подробнее напишите о его восприятии романа «Преступление и наказание». Что вам кажется интересным и важным (необычным и т.д.) в его иллюстрациях?</a:t>
            </a:r>
          </a:p>
        </p:txBody>
      </p:sp>
    </p:spTree>
    <p:extLst>
      <p:ext uri="{BB962C8B-B14F-4D97-AF65-F5344CB8AC3E}">
        <p14:creationId xmlns:p14="http://schemas.microsoft.com/office/powerpoint/2010/main" val="1939096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Илья Глазунов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981" t="21975" r="50736" b="44838"/>
          <a:stretch/>
        </p:blipFill>
        <p:spPr>
          <a:xfrm>
            <a:off x="996640" y="2171700"/>
            <a:ext cx="1035112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15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Петр </a:t>
            </a:r>
            <a:r>
              <a:rPr lang="ru-RU" dirty="0" err="1" smtClean="0"/>
              <a:t>Боклевский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6310" t="21539" r="8717" b="49051"/>
          <a:stretch/>
        </p:blipFill>
        <p:spPr>
          <a:xfrm>
            <a:off x="988292" y="1773383"/>
            <a:ext cx="10945090" cy="456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3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523" t="22145" r="40629" b="43865"/>
          <a:stretch/>
        </p:blipFill>
        <p:spPr>
          <a:xfrm>
            <a:off x="914398" y="2171700"/>
            <a:ext cx="11129820" cy="43214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Дементий </a:t>
            </a:r>
            <a:r>
              <a:rPr lang="ru-RU" dirty="0" err="1" smtClean="0"/>
              <a:t>Шмаринов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109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Читательская грамотность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dirty="0"/>
              <a:t>В списке способностей XXI века </a:t>
            </a:r>
            <a:r>
              <a:rPr lang="ru-RU" dirty="0">
                <a:solidFill>
                  <a:srgbClr val="0070C0"/>
                </a:solidFill>
              </a:rPr>
              <a:t>читательская грамотность </a:t>
            </a:r>
            <a:r>
              <a:rPr lang="ru-RU" dirty="0"/>
              <a:t>занимает почетное первое место. Именно формирование читательской грамотности тесно связано с «обустройством мозга», структурированием, систематизацией информации. </a:t>
            </a:r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dirty="0"/>
              <a:t> </a:t>
            </a:r>
            <a:r>
              <a:rPr lang="ru-RU" dirty="0" smtClean="0"/>
              <a:t>Определение</a:t>
            </a:r>
            <a:r>
              <a:rPr lang="ru-RU" dirty="0"/>
              <a:t>, используемое в международном исследовании PISA: «</a:t>
            </a:r>
            <a:r>
              <a:rPr lang="ru-RU" i="1" dirty="0"/>
              <a:t>Читательская грамотность – способность человека </a:t>
            </a:r>
            <a:r>
              <a:rPr lang="ru-RU" i="1" dirty="0">
                <a:solidFill>
                  <a:srgbClr val="0070C0"/>
                </a:solidFill>
              </a:rPr>
              <a:t>понимать и использовать </a:t>
            </a:r>
            <a:r>
              <a:rPr lang="ru-RU" i="1" dirty="0"/>
              <a:t>письменные тексты, размышлять о них и заниматься чтением для того, чтобы достигать своих целей, </a:t>
            </a:r>
            <a:r>
              <a:rPr lang="ru-RU" i="1" dirty="0">
                <a:solidFill>
                  <a:srgbClr val="0070C0"/>
                </a:solidFill>
              </a:rPr>
              <a:t>расширять свои знания и возможности</a:t>
            </a:r>
            <a:r>
              <a:rPr lang="ru-RU" i="1" dirty="0"/>
              <a:t>, участвовать в социальной жизни</a:t>
            </a:r>
            <a:r>
              <a:rPr lang="ru-RU" dirty="0"/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842574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Эрнст Неизвестный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593" t="21784" r="56618" b="45624"/>
          <a:stretch/>
        </p:blipFill>
        <p:spPr>
          <a:xfrm>
            <a:off x="951345" y="1354859"/>
            <a:ext cx="10704946" cy="53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91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97873"/>
            <a:ext cx="9601200" cy="66270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Михаил Шемякин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7066" t="22142" r="18967" b="35985"/>
          <a:stretch/>
        </p:blipFill>
        <p:spPr>
          <a:xfrm>
            <a:off x="1371600" y="960582"/>
            <a:ext cx="10400146" cy="589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08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Темы для творческих работ и сочинений по роману «Преступление и наказание»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6727" y="2171700"/>
            <a:ext cx="10958945" cy="43307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 smtClean="0">
                <a:solidFill>
                  <a:srgbClr val="7030A0"/>
                </a:solidFill>
              </a:rPr>
              <a:t>4.Интеллектуальное </a:t>
            </a:r>
            <a:r>
              <a:rPr lang="ru-RU" sz="2800" b="1" dirty="0">
                <a:solidFill>
                  <a:srgbClr val="7030A0"/>
                </a:solidFill>
              </a:rPr>
              <a:t>задание</a:t>
            </a:r>
            <a:r>
              <a:rPr lang="ru-RU" sz="2800" b="1" dirty="0" smtClean="0">
                <a:solidFill>
                  <a:srgbClr val="7030A0"/>
                </a:solidFill>
              </a:rPr>
              <a:t>:</a:t>
            </a:r>
          </a:p>
          <a:p>
            <a:pPr marL="0" indent="0" algn="just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/>
              <a:t>Выберите одну из 12 карт, которая так или иначе ассоциируется у вас с романом в целом, с одним из героев, с событием в романе, с поступком или характером героя. Опишите карту.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>1) Опишите все свои ассоциации и взаимосвязи этой карты с романом</a:t>
            </a:r>
            <a:r>
              <a:rPr lang="ru-RU" sz="2800" dirty="0" smtClean="0"/>
              <a:t>.</a:t>
            </a:r>
          </a:p>
          <a:p>
            <a:pPr marL="0" indent="0" algn="just">
              <a:buNone/>
            </a:pPr>
            <a:r>
              <a:rPr lang="ru-RU" sz="2800" dirty="0" smtClean="0"/>
              <a:t>2</a:t>
            </a:r>
            <a:r>
              <a:rPr lang="ru-RU" sz="2800" dirty="0"/>
              <a:t>) Напишите рассказ, опираясь на карту и ваши ассоциации, который будет дополнять эпизоды романа или показывать продолжение истории. </a:t>
            </a:r>
          </a:p>
        </p:txBody>
      </p:sp>
    </p:spTree>
    <p:extLst>
      <p:ext uri="{BB962C8B-B14F-4D97-AF65-F5344CB8AC3E}">
        <p14:creationId xmlns:p14="http://schemas.microsoft.com/office/powerpoint/2010/main" val="2805831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Метафорические карты</a:t>
            </a:r>
            <a:endParaRPr lang="ru-RU" dirty="0"/>
          </a:p>
        </p:txBody>
      </p:sp>
      <p:pic>
        <p:nvPicPr>
          <p:cNvPr id="1026" name="Picture 2" descr="https://sun9-81.userapi.com/impg/ButhDtP6jR0IuHA7Hm5popQv-PZT6KbGQhCz6w/3JYmy2AQMRU.jpg?size=900x1600&amp;quality=95&amp;sign=d43689e122d028fbf63e5a059e350e2f&amp;type=albu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1" b="13748"/>
          <a:stretch/>
        </p:blipFill>
        <p:spPr bwMode="auto">
          <a:xfrm>
            <a:off x="978233" y="1810204"/>
            <a:ext cx="3261258" cy="473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7872" t="15803"/>
          <a:stretch/>
        </p:blipFill>
        <p:spPr>
          <a:xfrm>
            <a:off x="4670176" y="1810204"/>
            <a:ext cx="3106842" cy="4738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6161" t="6261" b="10196"/>
          <a:stretch/>
        </p:blipFill>
        <p:spPr>
          <a:xfrm>
            <a:off x="8207703" y="1810204"/>
            <a:ext cx="3015752" cy="477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03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4000" b="1" dirty="0" smtClean="0"/>
              <a:t>Общепризнанной истиной для читательской грамотности стал набор из </a:t>
            </a:r>
            <a:r>
              <a:rPr lang="ru-RU" sz="4000" b="1" u="sng" dirty="0" smtClean="0"/>
              <a:t>трех блоков умений</a:t>
            </a:r>
            <a:r>
              <a:rPr lang="ru-RU" b="1" dirty="0" smtClean="0"/>
              <a:t>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нахождение информации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интерпретация </a:t>
            </a:r>
            <a:r>
              <a:rPr lang="ru-RU" dirty="0">
                <a:solidFill>
                  <a:srgbClr val="7030A0"/>
                </a:solidFill>
              </a:rPr>
              <a:t>информации </a:t>
            </a:r>
            <a:endParaRPr lang="ru-RU" dirty="0" smtClean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рефлексия информации</a:t>
            </a:r>
            <a:endParaRPr lang="ru-RU" dirty="0" smtClean="0"/>
          </a:p>
          <a:p>
            <a:endParaRPr lang="ru-RU" dirty="0" smtClean="0"/>
          </a:p>
          <a:p>
            <a:pPr marL="0" indent="0" algn="just">
              <a:buNone/>
            </a:pPr>
            <a:r>
              <a:rPr lang="ru-RU" dirty="0"/>
              <a:t>Россия не новичок в международном исследовании PISA. Более того, за последние годы явно чувствуются сдвиги, подвижки у российских школьников. Однако есть и проблемные, западающие звенья. Так, среди трех перечисленных видов умений по читательской грамотности именно умение по </a:t>
            </a:r>
            <a:r>
              <a:rPr lang="ru-RU" dirty="0">
                <a:solidFill>
                  <a:srgbClr val="0070C0"/>
                </a:solidFill>
              </a:rPr>
              <a:t>рефлексии информации </a:t>
            </a:r>
            <a:r>
              <a:rPr lang="ru-RU" dirty="0"/>
              <a:t>были, есть и остаются самыми </a:t>
            </a:r>
            <a:r>
              <a:rPr lang="ru-RU" dirty="0">
                <a:solidFill>
                  <a:srgbClr val="0070C0"/>
                </a:solidFill>
              </a:rPr>
              <a:t>неуспешными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82523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«Западающие» </a:t>
            </a:r>
            <a:r>
              <a:rPr lang="ru-RU" dirty="0"/>
              <a:t>звенья </a:t>
            </a:r>
            <a:r>
              <a:rPr lang="ru-RU" dirty="0" smtClean="0"/>
              <a:t>российских школьников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1. Задания на </a:t>
            </a:r>
            <a:r>
              <a:rPr lang="ru-RU" dirty="0">
                <a:solidFill>
                  <a:srgbClr val="0070C0"/>
                </a:solidFill>
              </a:rPr>
              <a:t>одновременную работу с несколькими текстами</a:t>
            </a:r>
            <a:r>
              <a:rPr lang="ru-RU" dirty="0"/>
              <a:t>, например, представленными в виде форума или посредством информационных вкладок, имитирующих режим работы в интернете. </a:t>
            </a:r>
          </a:p>
          <a:p>
            <a:pPr marL="0" indent="0" algn="just">
              <a:buNone/>
            </a:pPr>
            <a:r>
              <a:rPr lang="ru-RU" dirty="0"/>
              <a:t>2. Задания на выявление буквального смысла. Это все задания, в которых обучающимся предлагается понять переносное значение слова (фразы), </a:t>
            </a:r>
            <a:r>
              <a:rPr lang="ru-RU" dirty="0">
                <a:solidFill>
                  <a:srgbClr val="0070C0"/>
                </a:solidFill>
              </a:rPr>
              <a:t>установить многозначность, определить смысл</a:t>
            </a:r>
            <a:r>
              <a:rPr lang="ru-RU" dirty="0"/>
              <a:t>, рожденный в условиях конкретного контекста (конкретной речевой ситуации). </a:t>
            </a:r>
          </a:p>
        </p:txBody>
      </p:sp>
    </p:spTree>
    <p:extLst>
      <p:ext uri="{BB962C8B-B14F-4D97-AF65-F5344CB8AC3E}">
        <p14:creationId xmlns:p14="http://schemas.microsoft.com/office/powerpoint/2010/main" val="2264697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«Западающие» звенья российских школьников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72145"/>
            <a:ext cx="10515600" cy="420961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3. Задания на </a:t>
            </a:r>
            <a:r>
              <a:rPr lang="ru-RU" dirty="0">
                <a:solidFill>
                  <a:srgbClr val="0070C0"/>
                </a:solidFill>
              </a:rPr>
              <a:t>выявление и анализ противоречий</a:t>
            </a:r>
            <a:r>
              <a:rPr lang="ru-RU" dirty="0"/>
              <a:t>. Давно замечено, что проблемным для многих ребят является </a:t>
            </a:r>
            <a:r>
              <a:rPr lang="ru-RU" dirty="0" err="1"/>
              <a:t>неодносторонний</a:t>
            </a:r>
            <a:r>
              <a:rPr lang="ru-RU" dirty="0"/>
              <a:t> взгляд на явления, взгляд на них с разных точек зрения, взгляд сквозь призму </a:t>
            </a:r>
            <a:r>
              <a:rPr lang="ru-RU" dirty="0">
                <a:solidFill>
                  <a:srgbClr val="0070C0"/>
                </a:solidFill>
              </a:rPr>
              <a:t>разнообразных мнений</a:t>
            </a:r>
            <a:r>
              <a:rPr lang="ru-RU" dirty="0"/>
              <a:t>. Следовательно, у обучающихся в недостаточной мере сформировано умение классифицировать позиции, аргументированно поддерживать </a:t>
            </a:r>
            <a:r>
              <a:rPr lang="ru-RU" dirty="0" smtClean="0"/>
              <a:t>выбранную </a:t>
            </a:r>
            <a:r>
              <a:rPr lang="ru-RU" dirty="0"/>
              <a:t>позицию, поддерживать все предложенные позиции, не поддерживать ни одну из них. </a:t>
            </a:r>
            <a:endParaRPr lang="ru-RU" dirty="0" smtClean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70C0"/>
                </a:solidFill>
              </a:rPr>
              <a:t>Где проверяется?</a:t>
            </a:r>
            <a:endParaRPr lang="ru-RU" sz="2400" dirty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70C0"/>
                </a:solidFill>
              </a:rPr>
              <a:t>ОГЭ, устное собеседование, ЕГЭ, итоговое сочинение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40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48" t="24484" r="23732" b="6955"/>
          <a:stretch/>
        </p:blipFill>
        <p:spPr>
          <a:xfrm>
            <a:off x="1527833" y="64655"/>
            <a:ext cx="8946204" cy="679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04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48" t="31488" r="24090" b="10139"/>
          <a:stretch/>
        </p:blipFill>
        <p:spPr>
          <a:xfrm>
            <a:off x="940163" y="110837"/>
            <a:ext cx="10171181" cy="683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43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210" t="19600" r="24209" b="6531"/>
          <a:stretch/>
        </p:blipFill>
        <p:spPr>
          <a:xfrm>
            <a:off x="1893455" y="87235"/>
            <a:ext cx="8405090" cy="677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48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464" t="20875" r="21225" b="11837"/>
          <a:stretch/>
        </p:blipFill>
        <p:spPr>
          <a:xfrm>
            <a:off x="979054" y="119480"/>
            <a:ext cx="10233891" cy="680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4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82</TotalTime>
  <Words>425</Words>
  <Application>Microsoft Office PowerPoint</Application>
  <PresentationFormat>Широкоэкранный</PresentationFormat>
  <Paragraphs>51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Calibri</vt:lpstr>
      <vt:lpstr>Franklin Gothic Book</vt:lpstr>
      <vt:lpstr>Times New Roman</vt:lpstr>
      <vt:lpstr>Crop</vt:lpstr>
      <vt:lpstr>Некоторые приемы работы с художественным текстом (на примере романа Ф.М. Достоевского "Преступление и наказание") как средство формирования читательской грамотности </vt:lpstr>
      <vt:lpstr>Читательская грамотность</vt:lpstr>
      <vt:lpstr>Общепризнанной истиной для читательской грамотности стал набор из трех блоков умений:  </vt:lpstr>
      <vt:lpstr>«Западающие» звенья российских школьников</vt:lpstr>
      <vt:lpstr>«Западающие» звенья российских 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Темы для творческих работ и сочинений по роману «Преступление и наказание»</vt:lpstr>
      <vt:lpstr>Темы для творческих работ и сочинений по роману «Преступление и наказание»</vt:lpstr>
      <vt:lpstr>Темы для творческих работ и сочинений по роману «Преступление и наказание»</vt:lpstr>
      <vt:lpstr>Илья Глазунов</vt:lpstr>
      <vt:lpstr>Петр Боклевский</vt:lpstr>
      <vt:lpstr>Дементий Шмаринов</vt:lpstr>
      <vt:lpstr>Эрнст Неизвестный</vt:lpstr>
      <vt:lpstr>Михаил Шемякин</vt:lpstr>
      <vt:lpstr>Темы для творческих работ и сочинений по роману «Преступление и наказание»</vt:lpstr>
      <vt:lpstr>Метафорические карты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Некоторые приемы работы с художественным текстом (на примере романа Ф.М. Достоевского "Преступление и наказание") как средство формирования читательской грамотности </dc:title>
  <dc:creator>Настя</dc:creator>
  <cp:lastModifiedBy>Настя</cp:lastModifiedBy>
  <cp:revision>9</cp:revision>
  <dcterms:created xsi:type="dcterms:W3CDTF">2022-03-26T05:15:53Z</dcterms:created>
  <dcterms:modified xsi:type="dcterms:W3CDTF">2022-03-27T23:31:55Z</dcterms:modified>
</cp:coreProperties>
</file>