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23"/>
  </p:notesMasterIdLst>
  <p:handoutMasterIdLst>
    <p:handoutMasterId r:id="rId24"/>
  </p:handoutMasterIdLst>
  <p:sldIdLst>
    <p:sldId id="310" r:id="rId5"/>
    <p:sldId id="318" r:id="rId6"/>
    <p:sldId id="292" r:id="rId7"/>
    <p:sldId id="293" r:id="rId8"/>
    <p:sldId id="294" r:id="rId9"/>
    <p:sldId id="284" r:id="rId10"/>
    <p:sldId id="285" r:id="rId11"/>
    <p:sldId id="286" r:id="rId12"/>
    <p:sldId id="300" r:id="rId13"/>
    <p:sldId id="291" r:id="rId14"/>
    <p:sldId id="295" r:id="rId15"/>
    <p:sldId id="296" r:id="rId16"/>
    <p:sldId id="297" r:id="rId17"/>
    <p:sldId id="298" r:id="rId18"/>
    <p:sldId id="290" r:id="rId19"/>
    <p:sldId id="299" r:id="rId20"/>
    <p:sldId id="304" r:id="rId21"/>
    <p:sldId id="30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Добро пожаловать!" id="{E75E278A-FF0E-49A4-B170-79828D63BBAD}">
          <p14:sldIdLst>
            <p14:sldId id="310"/>
            <p14:sldId id="318"/>
            <p14:sldId id="292"/>
            <p14:sldId id="293"/>
            <p14:sldId id="294"/>
            <p14:sldId id="284"/>
            <p14:sldId id="285"/>
            <p14:sldId id="286"/>
            <p14:sldId id="300"/>
            <p14:sldId id="291"/>
            <p14:sldId id="295"/>
            <p14:sldId id="296"/>
            <p14:sldId id="297"/>
            <p14:sldId id="298"/>
            <p14:sldId id="290"/>
            <p14:sldId id="299"/>
            <p14:sldId id="304"/>
            <p14:sldId id="301"/>
          </p14:sldIdLst>
        </p14:section>
        <p14:section name="Конструктор, трансформация, добавление заметок, совместная работа, помощник" id="{B9B51309-D148-4332-87C2-07BE32FBCA3B}">
          <p14:sldIdLst/>
        </p14:section>
        <p14:section name="Подробнее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Автор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62F"/>
    <a:srgbClr val="FF9B45"/>
    <a:srgbClr val="D24726"/>
    <a:srgbClr val="404040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41" autoAdjust="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2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8014AD-F481-4E14-9BD9-D47CBAE72461}" type="datetime1">
              <a:rPr lang="ru-RU" smtClean="0"/>
              <a:t>24.02.2023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55C72D-B947-43B7-ACB2-A2F85E78585E}" type="datetime1">
              <a:rPr lang="ru-RU" noProof="0" smtClean="0"/>
              <a:t>24.02.2023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EB7719-815B-4B5E-83ED-26C3E4DC4C4F}" type="datetime1">
              <a:rPr lang="ru-RU" noProof="0" smtClean="0"/>
              <a:t>24.02.2023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8518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EB7719-815B-4B5E-83ED-26C3E4DC4C4F}" type="datetime1">
              <a:rPr lang="ru-RU" noProof="0" smtClean="0"/>
              <a:t>24.02.2023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7651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EB7719-815B-4B5E-83ED-26C3E4DC4C4F}" type="datetime1">
              <a:rPr lang="ru-RU" noProof="0" smtClean="0"/>
              <a:t>24.02.2023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768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EB7719-815B-4B5E-83ED-26C3E4DC4C4F}" type="datetime1">
              <a:rPr lang="ru-RU" noProof="0" smtClean="0"/>
              <a:t>24.02.2023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6571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EB7719-815B-4B5E-83ED-26C3E4DC4C4F}" type="datetime1">
              <a:rPr lang="ru-RU" noProof="0" smtClean="0"/>
              <a:t>24.02.2023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216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EB7719-815B-4B5E-83ED-26C3E4DC4C4F}" type="datetime1">
              <a:rPr lang="ru-RU" noProof="0" smtClean="0"/>
              <a:t>24.02.2023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8907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EB7719-815B-4B5E-83ED-26C3E4DC4C4F}" type="datetime1">
              <a:rPr lang="ru-RU" noProof="0" smtClean="0"/>
              <a:t>24.02.2023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1098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EB7719-815B-4B5E-83ED-26C3E4DC4C4F}" type="datetime1">
              <a:rPr lang="ru-RU" noProof="0" smtClean="0"/>
              <a:t>24.02.2023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3464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ru-RU" sz="1800" noProof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Второй уровень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Третий уровень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BEA9688-C9C9-4214-807D-21324925409C}" type="datetime1">
              <a:rPr lang="ru-RU" noProof="0" smtClean="0"/>
              <a:t>24.02.2023</a:t>
            </a:fld>
            <a:endParaRPr lang="ru-RU" noProof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8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7447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EB7719-815B-4B5E-83ED-26C3E4DC4C4F}" type="datetime1">
              <a:rPr lang="ru-RU" noProof="0" smtClean="0"/>
              <a:t>24.02.2023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3360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EB7719-815B-4B5E-83ED-26C3E4DC4C4F}" type="datetime1">
              <a:rPr lang="ru-RU" noProof="0" smtClean="0"/>
              <a:t>24.02.2023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2219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EB7719-815B-4B5E-83ED-26C3E4DC4C4F}" type="datetime1">
              <a:rPr lang="ru-RU" noProof="0" smtClean="0"/>
              <a:t>24.02.2023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3261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EB7719-815B-4B5E-83ED-26C3E4DC4C4F}" type="datetime1">
              <a:rPr lang="ru-RU" noProof="0" smtClean="0"/>
              <a:t>24.02.2023</a:t>
            </a:fld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1683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EB7719-815B-4B5E-83ED-26C3E4DC4C4F}" type="datetime1">
              <a:rPr lang="ru-RU" noProof="0" smtClean="0"/>
              <a:t>24.02.2023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5157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EB7719-815B-4B5E-83ED-26C3E4DC4C4F}" type="datetime1">
              <a:rPr lang="ru-RU" noProof="0" smtClean="0"/>
              <a:t>24.02.2023</a:t>
            </a:fld>
            <a:endParaRPr lang="ru-RU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1013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EB7719-815B-4B5E-83ED-26C3E4DC4C4F}" type="datetime1">
              <a:rPr lang="ru-RU" noProof="0" smtClean="0"/>
              <a:t>24.02.2023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0343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EB7719-815B-4B5E-83ED-26C3E4DC4C4F}" type="datetime1">
              <a:rPr lang="ru-RU" noProof="0" smtClean="0"/>
              <a:t>24.02.2023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3866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2EB7719-815B-4B5E-83ED-26C3E4DC4C4F}" type="datetime1">
              <a:rPr lang="ru-RU" noProof="0" smtClean="0"/>
              <a:t>24.02.2023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9860EDB8-5305-433F-BE41-D7A86D811DB3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78D104D-C851-4D8C-A9E7-8B0E501D7675}"/>
              </a:ext>
            </a:extLst>
          </p:cNvPr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ru-RU" sz="1800" noProof="0"/>
          </a:p>
        </p:txBody>
      </p:sp>
      <p:cxnSp>
        <p:nvCxnSpPr>
          <p:cNvPr id="19" name="Прямая соединительная линия 7">
            <a:extLst>
              <a:ext uri="{FF2B5EF4-FFF2-40B4-BE49-F238E27FC236}">
                <a16:creationId xmlns:a16="http://schemas.microsoft.com/office/drawing/2014/main" id="{8348893F-0B39-4905-8C9C-A96C9C66032E}"/>
              </a:ext>
            </a:extLst>
          </p:cNvPr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05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nachalnaya-shkola/materialy-mo/2020/03/04/master-klass-tema-qr-kod-novyy-instrument-raboty-na-uroke" TargetMode="External"/><Relationship Id="rId2" Type="http://schemas.openxmlformats.org/officeDocument/2006/relationships/hyperlink" Target="https://yandex.ru/video/preview/9747080109344443892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infourok.ru/masterklass-rkod-v-obrazovatelnom-processe-2694430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667CC-04BB-4353-BAD2-EF41FF90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9919330" cy="18225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             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1AFCAC-2A2F-4C89-A94F-A5BD8256EC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6" y="1444485"/>
            <a:ext cx="11020158" cy="497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«Инновационные технологии в педагогической деятельности»</a:t>
            </a:r>
          </a:p>
          <a:p>
            <a:endParaRPr lang="ru-RU" sz="2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36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36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36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000" b="1" dirty="0">
              <a:solidFill>
                <a:srgbClr val="FF9B45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          « QR-код: новый инструмент  работы на уроке»</a:t>
            </a:r>
          </a:p>
          <a:p>
            <a:pPr marL="0" indent="0">
              <a:buNone/>
            </a:pPr>
            <a:endParaRPr lang="ru-RU" sz="2000" b="1" dirty="0">
              <a:solidFill>
                <a:srgbClr val="FF9B45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FF9B45"/>
                </a:solidFill>
                <a:latin typeface="Arial Black" panose="020B0A04020102020204" pitchFamily="34" charset="0"/>
              </a:rPr>
              <a:t>Учитель начальных классов МОУ «СОШ села Заветное» Морозова Светлана Николаевна  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9BAC92-6A93-4DE5-94BB-69368BCB5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180" y="2219058"/>
            <a:ext cx="1754819" cy="169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8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92D32-A425-4732-8A7E-E83D00CA2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0724548" cy="64008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.Реши задачу: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C86E04-D60F-46F8-9F10-7238282C67F6}"/>
              </a:ext>
            </a:extLst>
          </p:cNvPr>
          <p:cNvSpPr txBox="1"/>
          <p:nvPr/>
        </p:nvSpPr>
        <p:spPr>
          <a:xfrm>
            <a:off x="5797118" y="3671249"/>
            <a:ext cx="128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    18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9E96839-3E6A-452F-A763-C6C1F8C19351}"/>
              </a:ext>
            </a:extLst>
          </p:cNvPr>
          <p:cNvPicPr>
            <a:picLocks noGrp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313" y="2605358"/>
            <a:ext cx="1314824" cy="901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314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4B99AD-0498-47CF-BF50-3431E728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9687318" cy="640080"/>
          </a:xfrm>
        </p:spPr>
        <p:txBody>
          <a:bodyPr/>
          <a:lstStyle/>
          <a:p>
            <a:r>
              <a:rPr lang="ru-RU" dirty="0"/>
              <a:t>           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Собери слово из букв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D55418-A1CA-4659-A579-CDEA910F30DB}"/>
              </a:ext>
            </a:extLst>
          </p:cNvPr>
          <p:cNvSpPr txBox="1"/>
          <p:nvPr/>
        </p:nvSpPr>
        <p:spPr>
          <a:xfrm flipH="1">
            <a:off x="4831079" y="4216893"/>
            <a:ext cx="3063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            Ноябрь 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223D1BC-E53F-4F06-870E-A146B50835B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700079" y="1843224"/>
            <a:ext cx="2934793" cy="293479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356A27-4C95-4F1A-B51B-50ED5F796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1150" y="1349017"/>
            <a:ext cx="1616092" cy="107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6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ED9A3-0F50-4AE6-A615-87A69F7FD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433" y="448056"/>
            <a:ext cx="8901104" cy="64008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Ответь на вопросы викторины.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ECC182-C88A-4D84-8428-E1A566C85FC8}"/>
              </a:ext>
            </a:extLst>
          </p:cNvPr>
          <p:cNvSpPr txBox="1"/>
          <p:nvPr/>
        </p:nvSpPr>
        <p:spPr>
          <a:xfrm>
            <a:off x="3343702" y="4065973"/>
            <a:ext cx="3562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Дед Мороз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CCCF4B5-EFDF-4A99-8940-9CF1236ADFD7}"/>
              </a:ext>
            </a:extLst>
          </p:cNvPr>
          <p:cNvPicPr>
            <a:picLocks noGrp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928" y="1335360"/>
            <a:ext cx="1348079" cy="1390085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F499DF-5BFF-4FEA-B17A-C474F0430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0330" y="1335360"/>
            <a:ext cx="1057504" cy="131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7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C1664C-1F0C-447E-A7D6-2825B6EB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          О чём песня?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607D566F-2DD4-471F-9A32-445734CC66FC}"/>
              </a:ext>
            </a:extLst>
          </p:cNvPr>
          <p:cNvPicPr>
            <a:picLocks noGrp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136"/>
            <a:ext cx="3272162" cy="3057099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3BA8FA-AE74-4DA9-924D-064C44503ED3}"/>
              </a:ext>
            </a:extLst>
          </p:cNvPr>
          <p:cNvSpPr txBox="1"/>
          <p:nvPr/>
        </p:nvSpPr>
        <p:spPr>
          <a:xfrm>
            <a:off x="873457" y="4462818"/>
            <a:ext cx="3272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DD462F"/>
                </a:solidFill>
                <a:latin typeface="Arial Black" panose="020B0A04020102020204" pitchFamily="34" charset="0"/>
              </a:rPr>
              <a:t>День рождения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1DFE2A-7B0B-40B2-B312-13C64F023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890" y="768096"/>
            <a:ext cx="1433566" cy="143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3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B3D14B-C508-4709-9E87-8AFFC5FB0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 О каком городе речь?</a:t>
            </a:r>
            <a:endParaRPr lang="ru-RU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826061-954C-4AF2-A29B-7BFACA71F272}"/>
              </a:ext>
            </a:extLst>
          </p:cNvPr>
          <p:cNvSpPr txBox="1"/>
          <p:nvPr/>
        </p:nvSpPr>
        <p:spPr>
          <a:xfrm>
            <a:off x="399197" y="4190260"/>
            <a:ext cx="4363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Великий Устюг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5D2C0A1-127B-4801-B146-F9F54809AC0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610721" y="1088137"/>
            <a:ext cx="1930272" cy="193027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6F9367-5391-4AF8-8044-C8DEF7D64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485" y="1136880"/>
            <a:ext cx="1881348" cy="141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5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FFAC6-9E8A-4A22-A18A-C5CC106D0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448055"/>
            <a:ext cx="10083102" cy="889425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                  Ответы собраны!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E9E94FF-A536-4B16-B823-441B17CBC01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948135" y="1435100"/>
            <a:ext cx="7199578" cy="478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8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653EE-E35A-4690-A4E9-2C52F2357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0574423" cy="64008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    Делаем вывод: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6F46AC-186E-4215-B5F0-C62C299FE85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43260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18 ноября отмечает свой день рождения Дед Мороз, который живет в городе Великий Устюг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CA7161-C473-45AD-A2E8-194510232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219" y="1435608"/>
            <a:ext cx="1902661" cy="133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5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C1F53-F74E-42EF-A09C-FE9AD7543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9262873" cy="64008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             Вывод: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D4E719-89F2-42DB-A370-B757953440D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10678964" cy="3977640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Возможности QR-кодов неограниченны! Немного творчества и желания познать что-то новое. QR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codes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может стать интересным методом для привлечения внимания учащихся и сделать урок более интерактивным. Использование QR-технологий включает в себя новизну, загадку и непредсказуемость, что, несомненно, привлекает, как учителей, так и учащихся. Сколько продлится эта новизна сложно сказать, но пока QR-коды остаются чем-то необычным для большинства учащихся, нам стоит воспользоваться этой возможностью!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8844F9-75D1-401F-A263-7F0B8417A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7300" y="4678936"/>
            <a:ext cx="1661160" cy="148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0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67137-B93D-49D3-9E45-BF727459E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8056"/>
            <a:ext cx="6483926" cy="640080"/>
          </a:xfrm>
        </p:spPr>
        <p:txBody>
          <a:bodyPr/>
          <a:lstStyle/>
          <a:p>
            <a:r>
              <a:rPr lang="ru-RU" dirty="0"/>
              <a:t>          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Источники: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C6D8E6-3329-4885-BDB1-6ACC2DAF1BE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10883680" cy="3977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70C0"/>
                </a:solidFill>
              </a:rPr>
              <a:t>1.</a:t>
            </a:r>
            <a:r>
              <a:rPr lang="en-US" sz="2400" dirty="0">
                <a:solidFill>
                  <a:srgbClr val="0070C0"/>
                </a:solidFill>
              </a:rPr>
              <a:t>http://qrcoder.ru/</a:t>
            </a:r>
            <a:endParaRPr lang="ru-RU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70C0"/>
                </a:solidFill>
              </a:rPr>
              <a:t>2.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https://yandex.ru/video/preview/9747080109344443892</a:t>
            </a:r>
            <a:endParaRPr lang="ru-RU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70C0"/>
                </a:solidFill>
              </a:rPr>
              <a:t>3.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https://nsportal.ru/nachalnaya-shkola/materialy-mo/2020/03/04/master-klass-tema-qr-kod-novyy-instrument-raboty-na-uroke</a:t>
            </a:r>
            <a:endParaRPr lang="ru-RU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70C0"/>
                </a:solidFill>
              </a:rPr>
              <a:t>4</a:t>
            </a:r>
            <a:r>
              <a:rPr lang="en-US" sz="2400" dirty="0">
                <a:solidFill>
                  <a:srgbClr val="0070C0"/>
                </a:solidFill>
              </a:rPr>
              <a:t>https://rosuchebnik.ru/material/ispolzovanie-qr-kodov-v-obrazovatelnom-protsesse/</a:t>
            </a:r>
            <a:endParaRPr lang="ru-RU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70C0"/>
                </a:solidFill>
              </a:rPr>
              <a:t>5.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https://infourok.ru/masterklass-rkod-v-obrazovatelnom-processe-2694430.html</a:t>
            </a:r>
            <a:endParaRPr lang="ru-RU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70C0"/>
                </a:solidFill>
              </a:rPr>
              <a:t>6</a:t>
            </a:r>
            <a:r>
              <a:rPr lang="en-US" sz="2400" dirty="0">
                <a:solidFill>
                  <a:srgbClr val="0070C0"/>
                </a:solidFill>
              </a:rPr>
              <a:t>https://infourok.ru/masterklass-rkod-v-obrazovatelnom-processe-2694430.html</a:t>
            </a:r>
            <a:endParaRPr lang="ru-RU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70C0"/>
                </a:solidFill>
              </a:rPr>
              <a:t>7</a:t>
            </a:r>
            <a:r>
              <a:rPr lang="en-US" sz="2400" dirty="0">
                <a:solidFill>
                  <a:srgbClr val="0070C0"/>
                </a:solidFill>
              </a:rPr>
              <a:t>https://www.eduneo.ru/ispolzovanie-qr-kodov-na-urokax-literatury/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42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F8412-EC32-43EC-8AAB-FD2283C6B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DA42B9-142E-4DB5-ACB2-E748E7A00F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6" y="746760"/>
            <a:ext cx="9656064" cy="466648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Знакомство детей с QR-кодом можно начать с познавательного мультфильма «</a:t>
            </a:r>
            <a:r>
              <a:rPr lang="ru-RU" sz="28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Фиксики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» - Штрих-код (https://www.youtube.com/watch?v=M79-vcAsQ6c)</a:t>
            </a:r>
          </a:p>
          <a:p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87A540-8C42-4E96-9AA2-1EBA5DB95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262" y="3080004"/>
            <a:ext cx="2004578" cy="134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40A70-C96C-48A2-89D4-FD5AB3824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R-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код –помощник учителя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ACE668-4F8D-4813-AEEC-BA24D272D0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1207" y="1440180"/>
            <a:ext cx="10344527" cy="397764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Действительно так, если в вашем классе есть  гаджеты( достаточно двух планшетов или телефонов)  и возможность подключиться к высокоскоростному интернету.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0B25F1-2DF0-4047-A5DB-A92031F8B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70" y="2721142"/>
            <a:ext cx="2616756" cy="174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1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6982B-35E9-4A59-A3B7-A4876C7E5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Подготовка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4714DD-2293-4078-BBBE-F8DCCABAB21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5" y="1435608"/>
            <a:ext cx="6367331" cy="397764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Учитель заранее готовит задания или информацию, которую с помощью онлайн-генератора «превращает» в QR-код.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8136C5-A23D-4227-B832-DB8D02CA3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722" y="3189402"/>
            <a:ext cx="2382477" cy="15690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4C8A80-85AE-4D16-AD3E-E0517E165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592" y="4052316"/>
            <a:ext cx="3305387" cy="18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2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41F3AA-E58A-4DE4-8EC8-B48E5D74F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92567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Что же можно закодировать?</a:t>
            </a:r>
            <a:b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7D201-E490-414F-9B13-E2F40569A62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1794" y="1122744"/>
            <a:ext cx="10928412" cy="4681121"/>
          </a:xfrm>
        </p:spPr>
        <p:txBody>
          <a:bodyPr>
            <a:normAutofit/>
          </a:bodyPr>
          <a:lstStyle/>
          <a:p>
            <a:pPr fontAlgn="base"/>
            <a:r>
              <a:rPr lang="ru-RU" sz="1900" b="1" dirty="0">
                <a:solidFill>
                  <a:srgbClr val="7030A0"/>
                </a:solidFill>
                <a:latin typeface="Arial Black" panose="020B0A04020102020204" pitchFamily="34" charset="0"/>
              </a:rPr>
              <a:t>Закодировать можно любую информацию, представленную в различных форматах.</a:t>
            </a:r>
          </a:p>
          <a:p>
            <a:pPr fontAlgn="base">
              <a:lnSpc>
                <a:spcPct val="120000"/>
              </a:lnSpc>
            </a:pPr>
            <a:r>
              <a:rPr lang="ru-RU" sz="1900" b="1" dirty="0">
                <a:solidFill>
                  <a:srgbClr val="7030A0"/>
                </a:solidFill>
                <a:latin typeface="Arial Black" panose="020B0A04020102020204" pitchFamily="34" charset="0"/>
              </a:rPr>
              <a:t>Перечислю конкретно:</a:t>
            </a:r>
          </a:p>
          <a:p>
            <a:pPr fontAlgn="base">
              <a:lnSpc>
                <a:spcPct val="120000"/>
              </a:lnSpc>
            </a:pPr>
            <a:r>
              <a:rPr lang="ru-RU" sz="1900" b="1" dirty="0">
                <a:solidFill>
                  <a:srgbClr val="7030A0"/>
                </a:solidFill>
                <a:latin typeface="Arial Black" panose="020B0A04020102020204" pitchFamily="34" charset="0"/>
              </a:rPr>
              <a:t>ссылку на дополнительную текстовую информацию по теме;</a:t>
            </a:r>
          </a:p>
          <a:p>
            <a:pPr fontAlgn="base">
              <a:lnSpc>
                <a:spcPct val="120000"/>
              </a:lnSpc>
            </a:pPr>
            <a:r>
              <a:rPr lang="ru-RU" sz="1900" b="1" dirty="0">
                <a:solidFill>
                  <a:srgbClr val="7030A0"/>
                </a:solidFill>
                <a:latin typeface="Arial Black" panose="020B0A04020102020204" pitchFamily="34" charset="0"/>
              </a:rPr>
              <a:t>ссылку на видео фрагмент;</a:t>
            </a:r>
          </a:p>
          <a:p>
            <a:pPr fontAlgn="base">
              <a:lnSpc>
                <a:spcPct val="120000"/>
              </a:lnSpc>
            </a:pPr>
            <a:r>
              <a:rPr lang="ru-RU" sz="1900" b="1" dirty="0">
                <a:solidFill>
                  <a:srgbClr val="7030A0"/>
                </a:solidFill>
                <a:latin typeface="Arial Black" panose="020B0A04020102020204" pitchFamily="34" charset="0"/>
              </a:rPr>
              <a:t>расшифровку ответа на вопрос;</a:t>
            </a:r>
          </a:p>
          <a:p>
            <a:pPr fontAlgn="base">
              <a:lnSpc>
                <a:spcPct val="120000"/>
              </a:lnSpc>
            </a:pPr>
            <a:r>
              <a:rPr lang="ru-RU" sz="1900" b="1" dirty="0">
                <a:solidFill>
                  <a:srgbClr val="7030A0"/>
                </a:solidFill>
                <a:latin typeface="Arial Black" panose="020B0A04020102020204" pitchFamily="34" charset="0"/>
              </a:rPr>
              <a:t>ссылку на аудиозапись;</a:t>
            </a:r>
          </a:p>
          <a:p>
            <a:pPr fontAlgn="base">
              <a:lnSpc>
                <a:spcPct val="120000"/>
              </a:lnSpc>
            </a:pPr>
            <a:r>
              <a:rPr lang="ru-RU" sz="1900" b="1" dirty="0">
                <a:solidFill>
                  <a:srgbClr val="7030A0"/>
                </a:solidFill>
                <a:latin typeface="Arial Black" panose="020B0A04020102020204" pitchFamily="34" charset="0"/>
              </a:rPr>
              <a:t>ссылку на онлайн-викторину;</a:t>
            </a:r>
          </a:p>
          <a:p>
            <a:pPr fontAlgn="base">
              <a:lnSpc>
                <a:spcPct val="120000"/>
              </a:lnSpc>
            </a:pPr>
            <a:r>
              <a:rPr lang="ru-RU" sz="1900" b="1" dirty="0">
                <a:solidFill>
                  <a:srgbClr val="7030A0"/>
                </a:solidFill>
                <a:latin typeface="Arial Black" panose="020B0A04020102020204" pitchFamily="34" charset="0"/>
              </a:rPr>
              <a:t>ссылку на интерактивное задание;</a:t>
            </a:r>
          </a:p>
          <a:p>
            <a:pPr fontAlgn="base">
              <a:lnSpc>
                <a:spcPct val="120000"/>
              </a:lnSpc>
            </a:pPr>
            <a:r>
              <a:rPr lang="ru-RU" sz="1900" b="1" dirty="0">
                <a:solidFill>
                  <a:srgbClr val="7030A0"/>
                </a:solidFill>
                <a:latin typeface="Arial Black" panose="020B0A04020102020204" pitchFamily="34" charset="0"/>
              </a:rPr>
              <a:t>ссылку на совместную презентацию или онлайн-доску.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9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57515-C7CE-4D10-AB25-AC40A57A0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136479"/>
            <a:ext cx="10656309" cy="120100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Внеурочная деятельность: КВЕСТ для учеников 1 класса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8AF80D-A855-480D-855D-60C125458C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6" y="1637730"/>
            <a:ext cx="10229118" cy="377551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Для участия в Квест-игре сформировала 2 команды из числа учеников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Количество участников в команде 6 человек, включая капитана.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242771-E073-4A50-918A-E1B279FDC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98" y="3147085"/>
            <a:ext cx="2422146" cy="88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3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3CD2F-611F-45EE-96C0-21FB8B696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430" y="177553"/>
            <a:ext cx="7440948" cy="1262627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b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Условия участия в Квест-игре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9E6922-8AFC-4FD6-A21B-088AAFA1F7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3783" y="1440180"/>
            <a:ext cx="10832800" cy="3977640"/>
          </a:xfrm>
        </p:spPr>
        <p:txBody>
          <a:bodyPr/>
          <a:lstStyle/>
          <a:p>
            <a:r>
              <a:rPr lang="ru-RU" sz="2800" b="1" dirty="0">
                <a:solidFill>
                  <a:srgbClr val="7030A0"/>
                </a:solidFill>
              </a:rPr>
              <a:t>Команды участников должны иметь мобильный телефон или планшет  с установленной программой для считывания QR кодов.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94506C-62C1-43D4-92AE-0E4699D12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174004" y="3496883"/>
            <a:ext cx="2204416" cy="14886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08CA88-8032-41D4-BAFE-AAA09E258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134934" y="3196149"/>
            <a:ext cx="2418521" cy="117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3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0B74BE-0AF1-4965-BBEF-5C79EC24B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3883"/>
            <a:ext cx="9182086" cy="9144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Порядок проведения Квест-игры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7D8420-EEEC-4054-B0FC-0DF1BB5314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1207" y="1655527"/>
            <a:ext cx="10690756" cy="3977640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7030A0"/>
                </a:solidFill>
                <a:latin typeface="Arial Black" panose="020B0A04020102020204" pitchFamily="34" charset="0"/>
              </a:rPr>
              <a:t>Команды проходят маршрут, состоящий из 5 этапов, каждый из которых подразумевает решение логических головоломок. </a:t>
            </a:r>
          </a:p>
          <a:p>
            <a:r>
              <a:rPr lang="ru-RU" sz="2200" b="1" dirty="0">
                <a:solidFill>
                  <a:srgbClr val="7030A0"/>
                </a:solidFill>
                <a:latin typeface="Arial Black" panose="020B0A04020102020204" pitchFamily="34" charset="0"/>
              </a:rPr>
              <a:t>После выполнения задания команда получает указание на расположение QR кода, для последующего перехода к следующему этапу. Команды, не выполнившие задания не могут приступить к следующему этапу.</a:t>
            </a:r>
          </a:p>
          <a:p>
            <a:r>
              <a:rPr lang="ru-RU" sz="2200" b="1" dirty="0">
                <a:solidFill>
                  <a:srgbClr val="7030A0"/>
                </a:solidFill>
                <a:latin typeface="Arial Black" panose="020B0A04020102020204" pitchFamily="34" charset="0"/>
              </a:rPr>
              <a:t>Победителем Квест-игры считается команда, выполнившая все задания первой.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50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FADC00-DE0A-4483-84E3-EB03D677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0058054" cy="60524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Краткое содержание квеста: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39C5DE-C434-4C99-AB20-9E0D5FFF9A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5" y="1269242"/>
            <a:ext cx="11440301" cy="48653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7030A0"/>
                </a:solidFill>
                <a:latin typeface="Arial Black" panose="020B0A04020102020204" pitchFamily="34" charset="0"/>
              </a:rPr>
              <a:t>Квест проводился на территории школы, в 5 кабинетах .Помогали учителя  физкультуры, музыки ,библиотекарь, директор, гардеробщица. У каждой команды на маршрутном листе указан номер кабинета, где они выполняют задания.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7030A0"/>
                </a:solidFill>
                <a:latin typeface="Arial Black" panose="020B0A04020102020204" pitchFamily="34" charset="0"/>
              </a:rPr>
              <a:t>1. В кабинете музыки, чтобы получить первое задание нужно спеть песню  про Новый год: весело, дружно. Выполнив задание учитель музыки, отдаёт детям карточку с кодом. Дети решают задачу и отгадывают число 18.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7030A0"/>
                </a:solidFill>
                <a:latin typeface="Arial Black" panose="020B0A04020102020204" pitchFamily="34" charset="0"/>
              </a:rPr>
              <a:t>2. Спортзал. Задание: попасть в кольцо баскетбольным мячом по 2 раза каждому члену команды. Только, выполнив всеми участниками это задание, можно получить карточку со следующим кодом. Нужно из букв собрать слова ноябрь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7030A0"/>
                </a:solidFill>
                <a:latin typeface="Arial Black" panose="020B0A04020102020204" pitchFamily="34" charset="0"/>
              </a:rPr>
              <a:t>3.  Библиотека: прочитать стихи о зиме. Получают  3 код. Там ссылка на прохождение интерактивной викторины про Деда Мороза. Ответ. Дед Мороз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7030A0"/>
                </a:solidFill>
                <a:latin typeface="Arial Black" panose="020B0A04020102020204" pitchFamily="34" charset="0"/>
              </a:rPr>
              <a:t>4.Кабинет директора. Рассказать о правилах поведения в школе .Получают 4 код. Просмотр видео по ссылке. Ответ: день рождения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7030A0"/>
                </a:solidFill>
                <a:latin typeface="Arial Black" panose="020B0A04020102020204" pitchFamily="34" charset="0"/>
              </a:rPr>
              <a:t>5.Гардероб.Найти шкатулку со спрятанным  кодом. Получают 5 код и отгадывают видео-загадку, слово Великий Устюг.</a:t>
            </a:r>
          </a:p>
        </p:txBody>
      </p:sp>
    </p:spTree>
    <p:extLst>
      <p:ext uri="{BB962C8B-B14F-4D97-AF65-F5344CB8AC3E}">
        <p14:creationId xmlns:p14="http://schemas.microsoft.com/office/powerpoint/2010/main" val="57177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0072C5-DDE0-4258-BA7A-4D4B80DFA632}">
  <ds:schemaRefs>
    <ds:schemaRef ds:uri="http://schemas.microsoft.com/office/2006/documentManagement/types"/>
    <ds:schemaRef ds:uri="http://www.w3.org/XML/1998/namespace"/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691</Words>
  <Application>Microsoft Office PowerPoint</Application>
  <PresentationFormat>Широкоэкранный</PresentationFormat>
  <Paragraphs>64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Trebuchet MS</vt:lpstr>
      <vt:lpstr>Wingdings 3</vt:lpstr>
      <vt:lpstr>Аспект</vt:lpstr>
      <vt:lpstr>               </vt:lpstr>
      <vt:lpstr>Презентация PowerPoint</vt:lpstr>
      <vt:lpstr>R-код –помощник учителя</vt:lpstr>
      <vt:lpstr>Подготовка</vt:lpstr>
      <vt:lpstr>Что же можно закодировать? </vt:lpstr>
      <vt:lpstr>Внеурочная деятельность: КВЕСТ для учеников 1 класса</vt:lpstr>
      <vt:lpstr>  Условия участия в Квест-игре </vt:lpstr>
      <vt:lpstr>Порядок проведения Квест-игры </vt:lpstr>
      <vt:lpstr>Краткое содержание квеста:</vt:lpstr>
      <vt:lpstr>1.Реши задачу:</vt:lpstr>
      <vt:lpstr>            Собери слово из букв</vt:lpstr>
      <vt:lpstr>Ответь на вопросы викторины.</vt:lpstr>
      <vt:lpstr>          О чём песня?</vt:lpstr>
      <vt:lpstr> О каком городе речь?</vt:lpstr>
      <vt:lpstr>                  Ответы собраны!</vt:lpstr>
      <vt:lpstr>                            Делаем вывод:</vt:lpstr>
      <vt:lpstr>             Вывод:</vt:lpstr>
      <vt:lpstr>          Источники: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2023-01-12T17:37:37Z</dcterms:created>
  <dcterms:modified xsi:type="dcterms:W3CDTF">2023-02-24T16:42:49Z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