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56603" y="1424105"/>
            <a:ext cx="2706190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УРОК 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ИСТОРИИ</a:t>
            </a:r>
          </a:p>
          <a:p>
            <a:pPr algn="ctr"/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astasiaScript" panose="02000505070000020002" pitchFamily="2" charset="0"/>
              </a:rPr>
              <a:t>9 класс</a:t>
            </a: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astasiaScript" panose="02000505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Дискуссия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45425"/>
            <a:ext cx="7886700" cy="4331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Является ли исторический путь России </a:t>
            </a:r>
            <a:r>
              <a:rPr lang="ru-RU" sz="3600" b="1" u="sng" dirty="0"/>
              <a:t>таким же, как и путь Западной Европы</a:t>
            </a:r>
          </a:p>
          <a:p>
            <a:pPr marL="0" indent="0" algn="ctr">
              <a:buNone/>
            </a:pPr>
            <a:r>
              <a:rPr lang="ru-RU" sz="3600" b="1" dirty="0"/>
              <a:t>и особенность России заключается лишь в её отсталости, или же </a:t>
            </a:r>
            <a:r>
              <a:rPr lang="ru-RU" sz="3600" b="1" u="sng" dirty="0"/>
              <a:t>у нашей страны особый путь</a:t>
            </a:r>
            <a:r>
              <a:rPr lang="ru-RU" sz="3600" b="1" dirty="0"/>
              <a:t> и её культура принадлежит к другому типу?</a:t>
            </a:r>
          </a:p>
        </p:txBody>
      </p:sp>
    </p:spTree>
    <p:extLst>
      <p:ext uri="{BB962C8B-B14F-4D97-AF65-F5344CB8AC3E}">
        <p14:creationId xmlns:p14="http://schemas.microsoft.com/office/powerpoint/2010/main" val="376841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660073"/>
            <a:ext cx="7886700" cy="3516890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sz="4400" b="1" i="1" dirty="0">
                <a:solidFill>
                  <a:srgbClr val="C00000"/>
                </a:solidFill>
              </a:rPr>
              <a:t>Консервативное;</a:t>
            </a:r>
          </a:p>
          <a:p>
            <a:pPr algn="ctr">
              <a:buFontTx/>
              <a:buChar char="-"/>
            </a:pPr>
            <a:r>
              <a:rPr lang="ru-RU" sz="4400" b="1" i="1" dirty="0">
                <a:solidFill>
                  <a:srgbClr val="C00000"/>
                </a:solidFill>
              </a:rPr>
              <a:t>Либеральное;</a:t>
            </a:r>
          </a:p>
          <a:p>
            <a:pPr algn="ctr">
              <a:buFontTx/>
              <a:buChar char="-"/>
            </a:pPr>
            <a:r>
              <a:rPr lang="ru-RU" sz="4400" b="1" i="1" dirty="0">
                <a:solidFill>
                  <a:srgbClr val="C00000"/>
                </a:solidFill>
              </a:rPr>
              <a:t>Радикальное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4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ГРУППОВАЯ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77440"/>
            <a:ext cx="7886700" cy="3799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C00000"/>
                </a:solidFill>
              </a:rPr>
              <a:t>охарактеризовать основные идеи и принципы общественных движений</a:t>
            </a:r>
          </a:p>
          <a:p>
            <a:pPr algn="ctr">
              <a:buFontTx/>
              <a:buChar char="-"/>
            </a:pPr>
            <a:endParaRPr lang="ru-RU" sz="4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1 группа – </a:t>
            </a:r>
            <a:r>
              <a:rPr lang="ru-RU" sz="3600" b="1" dirty="0"/>
              <a:t>Консерваторов (п.1);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 2 группа – </a:t>
            </a:r>
            <a:r>
              <a:rPr lang="ru-RU" sz="3600" b="1" dirty="0"/>
              <a:t>Либералов (п.2);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 3 группа – </a:t>
            </a:r>
            <a:r>
              <a:rPr lang="ru-RU" sz="3600" b="1" dirty="0"/>
              <a:t>Радикалов(п.3);</a:t>
            </a: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8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ГРУППОВАЯ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496291"/>
            <a:ext cx="8349096" cy="54771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200" b="1" i="1" u="sng" dirty="0">
                <a:solidFill>
                  <a:srgbClr val="C00000"/>
                </a:solidFill>
              </a:rPr>
              <a:t>ЗАДАНИЕ</a:t>
            </a:r>
          </a:p>
          <a:p>
            <a:pPr marL="0" indent="0">
              <a:buNone/>
            </a:pPr>
            <a:r>
              <a:rPr lang="ru-RU" sz="5100" b="1" dirty="0"/>
              <a:t>1) Ознакомьтесь с идеями и взглядами сторонников вашего направления;</a:t>
            </a:r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r>
              <a:rPr lang="ru-RU" sz="5100" b="1" dirty="0"/>
              <a:t>2) Составьте краткую аргументированную речь от представителей своей идеологии.</a:t>
            </a:r>
          </a:p>
          <a:p>
            <a:pPr marL="0" indent="0">
              <a:buNone/>
            </a:pPr>
            <a:endParaRPr lang="ru-RU" sz="5100" b="1" dirty="0"/>
          </a:p>
          <a:p>
            <a:pPr marL="0" indent="0">
              <a:buNone/>
            </a:pPr>
            <a:r>
              <a:rPr lang="ru-RU" sz="5100" b="1" u="sng" dirty="0">
                <a:solidFill>
                  <a:srgbClr val="C00000"/>
                </a:solidFill>
              </a:rPr>
              <a:t>Для подготовки речи используйте «ПОПС-формулу»</a:t>
            </a:r>
          </a:p>
          <a:p>
            <a:pPr marL="0" indent="0">
              <a:buNone/>
            </a:pPr>
            <a:r>
              <a:rPr lang="ru-RU" sz="5100" b="1" dirty="0"/>
              <a:t>П – позиция «Я считаю, что…»</a:t>
            </a:r>
          </a:p>
          <a:p>
            <a:pPr marL="0" indent="0">
              <a:buNone/>
            </a:pPr>
            <a:r>
              <a:rPr lang="ru-RU" sz="5100" b="1" dirty="0"/>
              <a:t>О – объяснение «Потому что…»</a:t>
            </a:r>
          </a:p>
          <a:p>
            <a:pPr marL="0" indent="0">
              <a:buNone/>
            </a:pPr>
            <a:r>
              <a:rPr lang="ru-RU" sz="5100" b="1" dirty="0"/>
              <a:t>П – пример «Например…»</a:t>
            </a:r>
          </a:p>
          <a:p>
            <a:pPr marL="0" indent="0">
              <a:buNone/>
            </a:pPr>
            <a:r>
              <a:rPr lang="ru-RU" sz="5100" b="1" dirty="0"/>
              <a:t>С – следствие «Исходя из этого, я делаю вывод о </a:t>
            </a:r>
            <a:r>
              <a:rPr lang="ru-RU" sz="5100" b="1" dirty="0" err="1"/>
              <a:t>том,что</a:t>
            </a:r>
            <a:r>
              <a:rPr lang="ru-RU" sz="5100" b="1" dirty="0"/>
              <a:t>..»</a:t>
            </a:r>
          </a:p>
          <a:p>
            <a:pPr marL="514350" indent="-514350">
              <a:buAutoNum type="arabicParenR"/>
            </a:pPr>
            <a:endParaRPr lang="ru-RU" sz="3200" dirty="0"/>
          </a:p>
          <a:p>
            <a:pPr marL="0" indent="0">
              <a:buNone/>
            </a:pPr>
            <a:r>
              <a:rPr lang="ru-RU" sz="4400" b="1" i="1" dirty="0">
                <a:solidFill>
                  <a:srgbClr val="C00000"/>
                </a:solidFill>
              </a:rPr>
              <a:t>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ПОДВЕДЁМ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3236"/>
            <a:ext cx="7886700" cy="4643727"/>
          </a:xfrm>
        </p:spPr>
        <p:txBody>
          <a:bodyPr/>
          <a:lstStyle/>
          <a:p>
            <a:pPr marL="1828800" lvl="4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ЗАКОНЧИТЕ ПРЕДЛОЖЕНИЕ</a:t>
            </a:r>
          </a:p>
          <a:p>
            <a:pPr marL="1828800" lvl="4" indent="0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1828800" lvl="4" indent="0">
              <a:buNone/>
            </a:pP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2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/>
          <a:lstStyle/>
          <a:p>
            <a:pPr algn="ctr"/>
            <a:r>
              <a:rPr lang="ru-RU" dirty="0"/>
              <a:t>БЛИЦ-ОПРОС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Кто это?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Годы</a:t>
            </a:r>
          </a:p>
          <a:p>
            <a:pPr marL="0" indent="0">
              <a:buNone/>
            </a:pPr>
            <a:r>
              <a:rPr lang="ru-RU" dirty="0"/>
              <a:t>Правления?</a:t>
            </a:r>
          </a:p>
        </p:txBody>
      </p:sp>
      <p:pic>
        <p:nvPicPr>
          <p:cNvPr id="1026" name="Picture 2" descr="C:\Users\т\Desktop\Бенкендорф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56" y="1480127"/>
            <a:ext cx="3737553" cy="48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/>
          <a:lstStyle/>
          <a:p>
            <a:pPr algn="ctr"/>
            <a:r>
              <a:rPr lang="ru-RU" dirty="0"/>
              <a:t>БЛИЦ-ОПРОС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Кем </a:t>
            </a:r>
          </a:p>
          <a:p>
            <a:pPr marL="0" indent="0">
              <a:buNone/>
            </a:pPr>
            <a:r>
              <a:rPr lang="ru-RU" dirty="0"/>
              <a:t>приходился </a:t>
            </a:r>
          </a:p>
          <a:p>
            <a:pPr marL="0" indent="0">
              <a:buNone/>
            </a:pPr>
            <a:r>
              <a:rPr lang="ru-RU" dirty="0"/>
              <a:t>Николай </a:t>
            </a:r>
            <a:r>
              <a:rPr lang="en-US" dirty="0"/>
              <a:t>I</a:t>
            </a:r>
          </a:p>
          <a:p>
            <a:pPr marL="0" indent="0">
              <a:buNone/>
            </a:pPr>
            <a:r>
              <a:rPr lang="ru-RU" dirty="0"/>
              <a:t>Александру </a:t>
            </a:r>
            <a:r>
              <a:rPr lang="en-US" dirty="0"/>
              <a:t>I</a:t>
            </a:r>
            <a:r>
              <a:rPr lang="ru-RU" dirty="0"/>
              <a:t>?</a:t>
            </a:r>
          </a:p>
        </p:txBody>
      </p:sp>
      <p:pic>
        <p:nvPicPr>
          <p:cNvPr id="1026" name="Picture 2" descr="C:\Users\т\Desktop\Бенкендорф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1" y="1528618"/>
            <a:ext cx="2290619" cy="32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\Desktop\Александр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53" y="2881745"/>
            <a:ext cx="2456728" cy="32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4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/>
          <a:lstStyle/>
          <a:p>
            <a:pPr algn="ctr"/>
            <a:r>
              <a:rPr lang="ru-RU" dirty="0"/>
              <a:t>БЛИЦ-ОПРОС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 каким </a:t>
            </a:r>
          </a:p>
          <a:p>
            <a:pPr marL="0" indent="0">
              <a:buNone/>
            </a:pPr>
            <a:r>
              <a:rPr lang="ru-RU" dirty="0"/>
              <a:t>событием </a:t>
            </a:r>
          </a:p>
          <a:p>
            <a:pPr marL="0" indent="0">
              <a:buNone/>
            </a:pPr>
            <a:r>
              <a:rPr lang="ru-RU" dirty="0"/>
              <a:t>связано </a:t>
            </a:r>
          </a:p>
          <a:p>
            <a:pPr marL="0" indent="0">
              <a:buNone/>
            </a:pPr>
            <a:r>
              <a:rPr lang="ru-RU" dirty="0"/>
              <a:t>Вступление</a:t>
            </a:r>
          </a:p>
          <a:p>
            <a:pPr marL="0" indent="0">
              <a:buNone/>
            </a:pPr>
            <a:r>
              <a:rPr lang="ru-RU" dirty="0"/>
              <a:t>на престол</a:t>
            </a:r>
          </a:p>
          <a:p>
            <a:pPr marL="0" indent="0">
              <a:buNone/>
            </a:pPr>
            <a:r>
              <a:rPr lang="ru-RU" dirty="0"/>
              <a:t>Николая </a:t>
            </a:r>
            <a:r>
              <a:rPr lang="en-US" dirty="0"/>
              <a:t>I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чём значение восстания декабристов?</a:t>
            </a:r>
          </a:p>
        </p:txBody>
      </p:sp>
      <p:pic>
        <p:nvPicPr>
          <p:cNvPr id="3074" name="Picture 2" descr="C:\Users\т\Desktop\восстание декабрист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38" y="1745672"/>
            <a:ext cx="5804344" cy="37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/>
          <a:lstStyle/>
          <a:p>
            <a:pPr algn="ctr"/>
            <a:r>
              <a:rPr lang="ru-RU" dirty="0"/>
              <a:t>БЛИЦ-ОПРОС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Кто это?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М.М.Сперанский</a:t>
            </a:r>
            <a:r>
              <a:rPr lang="ru-RU" sz="2400" b="1" dirty="0">
                <a:solidFill>
                  <a:srgbClr val="C00000"/>
                </a:solidFill>
              </a:rPr>
              <a:t>        </a:t>
            </a:r>
            <a:r>
              <a:rPr lang="ru-RU" sz="2400" b="1" dirty="0" err="1">
                <a:solidFill>
                  <a:srgbClr val="C00000"/>
                </a:solidFill>
              </a:rPr>
              <a:t>Е.Ф.Канкрин</a:t>
            </a:r>
            <a:r>
              <a:rPr lang="ru-RU" sz="2400" b="1" dirty="0">
                <a:solidFill>
                  <a:srgbClr val="C00000"/>
                </a:solidFill>
              </a:rPr>
              <a:t>            </a:t>
            </a:r>
            <a:r>
              <a:rPr lang="ru-RU" sz="2400" b="1" dirty="0" err="1">
                <a:solidFill>
                  <a:srgbClr val="C00000"/>
                </a:solidFill>
              </a:rPr>
              <a:t>А.Х.Бенкендорф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т\Desktop\Сперанс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5" y="2419926"/>
            <a:ext cx="2253674" cy="28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\Desktop\Бенкендорф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10" y="2374666"/>
            <a:ext cx="2493819" cy="28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\Desktop\Kankrin_Egor_Francevi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65" y="2419925"/>
            <a:ext cx="2277688" cy="28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/>
          <a:lstStyle/>
          <a:p>
            <a:pPr algn="ctr"/>
            <a:r>
              <a:rPr lang="ru-RU" dirty="0"/>
              <a:t>БЛИЦ-ОПРОС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/>
              <a:t>Почему в первой половине </a:t>
            </a:r>
            <a:r>
              <a:rPr lang="en-US" b="1" i="1" dirty="0"/>
              <a:t>XIX</a:t>
            </a:r>
            <a:r>
              <a:rPr lang="ru-RU" b="1" i="1" dirty="0"/>
              <a:t> века по уровню развития промышленности Россия стала отставать от передовых стран Запада?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Крепостное право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Самодержавие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Сословные различия</a:t>
            </a:r>
          </a:p>
        </p:txBody>
      </p:sp>
    </p:spTree>
    <p:extLst>
      <p:ext uri="{BB962C8B-B14F-4D97-AF65-F5344CB8AC3E}">
        <p14:creationId xmlns:p14="http://schemas.microsoft.com/office/powerpoint/2010/main" val="5138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" y="803564"/>
            <a:ext cx="7996844" cy="369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/>
              <a:t>Б.М.Кустодиев</a:t>
            </a:r>
            <a:r>
              <a:rPr lang="ru-RU" sz="2800" b="1" dirty="0"/>
              <a:t> «В московской гостиной 40-х годов»</a:t>
            </a:r>
            <a:br>
              <a:rPr lang="ru-RU" sz="2800" b="1" dirty="0"/>
            </a:b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т\Desktop\cm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5" y="1073728"/>
            <a:ext cx="7499927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9673" y="5818910"/>
            <a:ext cx="7749309" cy="757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?</a:t>
            </a:r>
            <a:r>
              <a:rPr lang="ru-RU" b="1" i="1" dirty="0">
                <a:solidFill>
                  <a:srgbClr val="C00000"/>
                </a:solidFill>
              </a:rPr>
              <a:t> Почему художник изобразил столь разных по своим взглядам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представителей интеллигенции?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/>
          <a:lstStyle/>
          <a:p>
            <a:pPr algn="ctr"/>
            <a:r>
              <a:rPr lang="ru-RU" b="1" dirty="0"/>
              <a:t>Проблемный вопрос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410691"/>
            <a:ext cx="7886700" cy="3766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«По какому пути в своем развитии должна идти Россия?»</a:t>
            </a:r>
            <a:endParaRPr lang="ru-RU" sz="4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4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22035"/>
            <a:ext cx="7886700" cy="86865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Тема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45425"/>
            <a:ext cx="7886700" cy="43315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Общественное движение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</a:rPr>
              <a:t>в годы правления Николая </a:t>
            </a:r>
            <a:r>
              <a:rPr lang="en-US" sz="4800" b="1" i="1" dirty="0">
                <a:solidFill>
                  <a:srgbClr val="C00000"/>
                </a:solidFill>
              </a:rPr>
              <a:t>I</a:t>
            </a:r>
            <a:endParaRPr lang="ru-RU" sz="48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/>
              <a:t>Цель:</a:t>
            </a:r>
          </a:p>
          <a:p>
            <a:pPr marL="0" indent="0" algn="ctr">
              <a:buNone/>
            </a:pPr>
            <a:r>
              <a:rPr lang="ru-RU" b="1" i="1" dirty="0"/>
              <a:t>Выявить особенности развития общественного движения при Николае 1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66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297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AnastasiaScript</vt:lpstr>
      <vt:lpstr>Arial</vt:lpstr>
      <vt:lpstr>Calibri</vt:lpstr>
      <vt:lpstr>Calibri Light</vt:lpstr>
      <vt:lpstr>Тема Office</vt:lpstr>
      <vt:lpstr>Презентация PowerPoint</vt:lpstr>
      <vt:lpstr>БЛИЦ-ОПРОС</vt:lpstr>
      <vt:lpstr>БЛИЦ-ОПРОС</vt:lpstr>
      <vt:lpstr>БЛИЦ-ОПРОС</vt:lpstr>
      <vt:lpstr>БЛИЦ-ОПРОС</vt:lpstr>
      <vt:lpstr>БЛИЦ-ОПРОС</vt:lpstr>
      <vt:lpstr>Б.М.Кустодиев «В московской гостиной 40-х годов» </vt:lpstr>
      <vt:lpstr>Проблемный вопрос урока </vt:lpstr>
      <vt:lpstr>Тема урока</vt:lpstr>
      <vt:lpstr>Дискуссия</vt:lpstr>
      <vt:lpstr>НАПРАВЛЕНИЯ</vt:lpstr>
      <vt:lpstr>ГРУППОВАЯ РАБОТА</vt:lpstr>
      <vt:lpstr>ГРУППОВАЯ РАБОТА</vt:lpstr>
      <vt:lpstr>ПОДВЕДЁМ ИТОГИ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Sergey</cp:lastModifiedBy>
  <cp:revision>42</cp:revision>
  <dcterms:created xsi:type="dcterms:W3CDTF">2013-11-19T05:52:05Z</dcterms:created>
  <dcterms:modified xsi:type="dcterms:W3CDTF">2024-03-16T06:40:50Z</dcterms:modified>
</cp:coreProperties>
</file>