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7"/>
  </p:notesMasterIdLst>
  <p:sldIdLst>
    <p:sldId id="258" r:id="rId2"/>
    <p:sldId id="268" r:id="rId3"/>
    <p:sldId id="283" r:id="rId4"/>
    <p:sldId id="265" r:id="rId5"/>
    <p:sldId id="259" r:id="rId6"/>
    <p:sldId id="323" r:id="rId7"/>
    <p:sldId id="278" r:id="rId8"/>
    <p:sldId id="297" r:id="rId9"/>
    <p:sldId id="269" r:id="rId10"/>
    <p:sldId id="276" r:id="rId11"/>
    <p:sldId id="289" r:id="rId12"/>
    <p:sldId id="293" r:id="rId13"/>
    <p:sldId id="291" r:id="rId14"/>
    <p:sldId id="295" r:id="rId15"/>
    <p:sldId id="292" r:id="rId16"/>
    <p:sldId id="290" r:id="rId17"/>
    <p:sldId id="294" r:id="rId18"/>
    <p:sldId id="284" r:id="rId19"/>
    <p:sldId id="260" r:id="rId20"/>
    <p:sldId id="286" r:id="rId21"/>
    <p:sldId id="285" r:id="rId22"/>
    <p:sldId id="287" r:id="rId23"/>
    <p:sldId id="312" r:id="rId24"/>
    <p:sldId id="273" r:id="rId25"/>
    <p:sldId id="321" r:id="rId26"/>
    <p:sldId id="261" r:id="rId27"/>
    <p:sldId id="266" r:id="rId28"/>
    <p:sldId id="280" r:id="rId29"/>
    <p:sldId id="322" r:id="rId30"/>
    <p:sldId id="282" r:id="rId31"/>
    <p:sldId id="318" r:id="rId32"/>
    <p:sldId id="267" r:id="rId33"/>
    <p:sldId id="262" r:id="rId34"/>
    <p:sldId id="300" r:id="rId35"/>
    <p:sldId id="301" r:id="rId36"/>
    <p:sldId id="319" r:id="rId37"/>
    <p:sldId id="324" r:id="rId38"/>
    <p:sldId id="320" r:id="rId39"/>
    <p:sldId id="325" r:id="rId40"/>
    <p:sldId id="326" r:id="rId41"/>
    <p:sldId id="327" r:id="rId42"/>
    <p:sldId id="328" r:id="rId43"/>
    <p:sldId id="302" r:id="rId44"/>
    <p:sldId id="303" r:id="rId45"/>
    <p:sldId id="305" r:id="rId46"/>
    <p:sldId id="306" r:id="rId47"/>
    <p:sldId id="304" r:id="rId48"/>
    <p:sldId id="313" r:id="rId49"/>
    <p:sldId id="314" r:id="rId50"/>
    <p:sldId id="315" r:id="rId51"/>
    <p:sldId id="316" r:id="rId52"/>
    <p:sldId id="317" r:id="rId53"/>
    <p:sldId id="309" r:id="rId54"/>
    <p:sldId id="308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9" autoAdjust="0"/>
  </p:normalViewPr>
  <p:slideViewPr>
    <p:cSldViewPr>
      <p:cViewPr varScale="1">
        <p:scale>
          <a:sx n="120" d="100"/>
          <a:sy n="120" d="100"/>
        </p:scale>
        <p:origin x="1893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42A6F-E048-4EB9-AB47-4569131CC482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A2961-4188-4678-BF0E-28343AEEF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8927-5FBB-486A-802E-28F92DFA2BC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Носители </a:t>
            </a:r>
            <a:r>
              <a:rPr lang="ru-RU" sz="1200" dirty="0" err="1" smtClean="0"/>
              <a:t>робертсоновских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транслокаций</a:t>
            </a:r>
            <a:r>
              <a:rPr lang="ru-RU" sz="1200" dirty="0" smtClean="0"/>
              <a:t> здоровы, потому что потеря коротких плеч двух </a:t>
            </a:r>
            <a:r>
              <a:rPr lang="ru-RU" sz="1200" dirty="0" err="1" smtClean="0"/>
              <a:t>акроцентрических</a:t>
            </a:r>
            <a:r>
              <a:rPr lang="ru-RU" sz="1200" dirty="0" smtClean="0"/>
              <a:t> хромосом не приводит к реальной утрате генетического материала. У носителей </a:t>
            </a:r>
            <a:r>
              <a:rPr lang="ru-RU" sz="1200" dirty="0" err="1" smtClean="0"/>
              <a:t>робертсоновских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транслокаций</a:t>
            </a:r>
            <a:r>
              <a:rPr lang="ru-RU" sz="1200" dirty="0" smtClean="0"/>
              <a:t> может образовываться 6 типов гамет: 1 – </a:t>
            </a:r>
            <a:r>
              <a:rPr lang="ru-RU" sz="1200" dirty="0" err="1" smtClean="0"/>
              <a:t>моносомия</a:t>
            </a:r>
            <a:r>
              <a:rPr lang="ru-RU" sz="1200" dirty="0" smtClean="0"/>
              <a:t> 14 и 21 (норма); 2 – </a:t>
            </a:r>
            <a:r>
              <a:rPr lang="ru-RU" sz="1200" dirty="0" err="1" smtClean="0"/>
              <a:t>моносомия</a:t>
            </a:r>
            <a:r>
              <a:rPr lang="ru-RU" sz="1200" dirty="0" smtClean="0"/>
              <a:t> 14 и 21 с </a:t>
            </a:r>
            <a:r>
              <a:rPr lang="ru-RU" sz="1200" dirty="0" err="1" smtClean="0"/>
              <a:t>робертсоновской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транслокацией</a:t>
            </a:r>
            <a:r>
              <a:rPr lang="ru-RU" sz="1200" dirty="0" smtClean="0"/>
              <a:t> (носитель синдрома Дауна); 3 – </a:t>
            </a:r>
            <a:r>
              <a:rPr lang="ru-RU" sz="1200" dirty="0" err="1" smtClean="0"/>
              <a:t>дисомия</a:t>
            </a:r>
            <a:r>
              <a:rPr lang="ru-RU" sz="1200" dirty="0" smtClean="0"/>
              <a:t> 21 (синдром Дауна, </a:t>
            </a:r>
            <a:r>
              <a:rPr lang="ru-RU" sz="1200" dirty="0" err="1" smtClean="0"/>
              <a:t>транслокационная</a:t>
            </a:r>
            <a:r>
              <a:rPr lang="ru-RU" sz="1200" dirty="0" smtClean="0"/>
              <a:t> форма), 4 – </a:t>
            </a:r>
            <a:r>
              <a:rPr lang="ru-RU" sz="1200" dirty="0" err="1" smtClean="0"/>
              <a:t>дисомия</a:t>
            </a:r>
            <a:r>
              <a:rPr lang="ru-RU" sz="1200" dirty="0" smtClean="0"/>
              <a:t> 14 и </a:t>
            </a:r>
            <a:r>
              <a:rPr lang="ru-RU" sz="1200" dirty="0" err="1" smtClean="0"/>
              <a:t>моносомия</a:t>
            </a:r>
            <a:r>
              <a:rPr lang="ru-RU" sz="1200" dirty="0" smtClean="0"/>
              <a:t> 21 (гибель зиготы); 5 – </a:t>
            </a:r>
            <a:r>
              <a:rPr lang="ru-RU" sz="1200" dirty="0" err="1" smtClean="0"/>
              <a:t>нуллисомия</a:t>
            </a:r>
            <a:r>
              <a:rPr lang="ru-RU" sz="1200" dirty="0" smtClean="0"/>
              <a:t> 21 (гибель зиготы); 6 – </a:t>
            </a:r>
            <a:r>
              <a:rPr lang="ru-RU" sz="1200" dirty="0" err="1" smtClean="0"/>
              <a:t>нуллисомия</a:t>
            </a:r>
            <a:r>
              <a:rPr lang="ru-RU" sz="1200" dirty="0" smtClean="0"/>
              <a:t> 14 (гибель зиготы). При этом риск рождения больных детей в данной семье может достигать 33 %.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2961-4188-4678-BF0E-28343AEEFFB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544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atin typeface="+mn-lt"/>
              </a:rPr>
              <a:t>ГБПОУ «Камчатский медицинский колледж»</a:t>
            </a:r>
            <a:br>
              <a:rPr lang="ru-RU" sz="3600" dirty="0" smtClean="0">
                <a:latin typeface="+mn-lt"/>
              </a:rPr>
            </a:br>
            <a:r>
              <a:rPr lang="ru-RU" sz="4900" dirty="0" smtClean="0">
                <a:latin typeface="+mn-lt"/>
              </a:rPr>
              <a:t/>
            </a:r>
            <a:br>
              <a:rPr lang="ru-RU" sz="4900" dirty="0" smtClean="0">
                <a:latin typeface="+mn-lt"/>
              </a:rPr>
            </a:br>
            <a:r>
              <a:rPr lang="ru-RU" sz="4900" dirty="0" smtClean="0">
                <a:latin typeface="+mn-lt"/>
              </a:rPr>
              <a:t/>
            </a:r>
            <a:br>
              <a:rPr lang="ru-RU" sz="49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Тема лекции: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</a:t>
            </a:r>
            <a:r>
              <a:rPr lang="ru-RU" sz="3600" b="1" dirty="0" smtClean="0">
                <a:latin typeface="+mn-lt"/>
              </a:rPr>
              <a:t>Размножение организмов. Гаметогенез</a:t>
            </a:r>
            <a:r>
              <a:rPr lang="ru-RU" sz="3600" dirty="0" smtClean="0">
                <a:latin typeface="+mn-lt"/>
              </a:rPr>
              <a:t>»</a:t>
            </a: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7734328" cy="1068935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Преподаватель </a:t>
            </a:r>
          </a:p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Левенец Ольга Владимировна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5715000"/>
            <a:ext cx="6929486" cy="5715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Петропавловск-Камчатский,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2023 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Кроссинговер</a:t>
            </a:r>
            <a:r>
              <a:rPr lang="ru-RU" dirty="0" smtClean="0"/>
              <a:t> -  процесс обмена участками хроматид между гомологичными хромосомами.</a:t>
            </a:r>
          </a:p>
          <a:p>
            <a:r>
              <a:rPr lang="ru-RU" b="1" dirty="0" smtClean="0"/>
              <a:t>Хиазмы</a:t>
            </a:r>
            <a:r>
              <a:rPr lang="ru-RU" dirty="0" smtClean="0"/>
              <a:t> – места перекреста несестринских хроматид. В каждой хиазме происходит кроссинговер.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" y="200489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9291" y="5121534"/>
            <a:ext cx="7620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Кроссинговер: а - схема процесса; б - варианты кроссинговера между гомологичными хромосомами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Метафаза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122" name="Picture 2" descr="C:\Documents and Settings\user\My Documents\РАБОТА\ГЕНЕТИКА\Практики\Метафаз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29189"/>
            <a:ext cx="3505200" cy="3265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733800" y="1442581"/>
            <a:ext cx="10256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2n4c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Анафаза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8193" name="Picture 1" descr="C:\Documents and Settings\user\My Documents\РАБОТА\ГЕНЕТИКА\Практики\анафаз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44890"/>
            <a:ext cx="3544941" cy="3272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10001" y="1383225"/>
            <a:ext cx="9723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2n4c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Телофаза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10241" name="Picture 1" descr="C:\Documents and Settings\user\My Documents\РАБОТА\ГЕНЕТИКА\Практики\телофаз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79303"/>
            <a:ext cx="3608781" cy="36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72830" y="1417638"/>
            <a:ext cx="7983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n2c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Профаза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6145" name="Picture 1" descr="C:\Documents and Settings\user\My Documents\РАБОТА\ГЕНЕТИКА\Практики\профаз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48687"/>
            <a:ext cx="3505200" cy="4161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85281" y="1487022"/>
            <a:ext cx="7734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n2c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Метафаза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9217" name="Picture 1" descr="C:\Documents and Settings\user\My Documents\РАБОТА\ГЕНЕТИКА\Практики\метафаз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79303"/>
            <a:ext cx="3352800" cy="4304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67200" y="1417638"/>
            <a:ext cx="797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n2c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Анафаза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11265" name="Picture 1" descr="C:\Documents and Settings\user\My Documents\РАБОТА\ГЕНЕТИКА\Практики\анафаза 2.jpg"/>
          <p:cNvPicPr>
            <a:picLocks noChangeAspect="1" noChangeArrowheads="1"/>
          </p:cNvPicPr>
          <p:nvPr/>
        </p:nvPicPr>
        <p:blipFill>
          <a:blip r:embed="rId2"/>
          <a:srcRect t="3137"/>
          <a:stretch>
            <a:fillRect/>
          </a:stretch>
        </p:blipFill>
        <p:spPr bwMode="auto">
          <a:xfrm>
            <a:off x="3282634" y="1879302"/>
            <a:ext cx="2819400" cy="3835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91000" y="1417638"/>
            <a:ext cx="10026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2n2c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Телофаза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7169" name="Picture 1" descr="C:\Documents and Settings\user\My Documents\РАБОТА\ГЕНЕТИКА\Практики\телофаза 2.jpg"/>
          <p:cNvPicPr>
            <a:picLocks noChangeAspect="1" noChangeArrowheads="1"/>
          </p:cNvPicPr>
          <p:nvPr/>
        </p:nvPicPr>
        <p:blipFill>
          <a:blip r:embed="rId2"/>
          <a:srcRect t="5664"/>
          <a:stretch>
            <a:fillRect/>
          </a:stretch>
        </p:blipFill>
        <p:spPr bwMode="auto">
          <a:xfrm>
            <a:off x="2933700" y="1757065"/>
            <a:ext cx="3276600" cy="4120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323737" y="1295400"/>
            <a:ext cx="6243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666026"/>
            <a:ext cx="8382438" cy="5734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0"/>
            <a:ext cx="10210800" cy="533400"/>
          </a:xfrm>
        </p:spPr>
        <p:txBody>
          <a:bodyPr/>
          <a:lstStyle/>
          <a:p>
            <a:r>
              <a:rPr lang="ru-RU" sz="2800" b="1" dirty="0" smtClean="0"/>
              <a:t>Схематическое изображение основных этапов мейоза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609600"/>
            <a:ext cx="6400800" cy="6096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Диплоидная родительская клетка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981200" y="1143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матери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486400" y="1143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отца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143000" y="18288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Каждая хромосома удваивается (репликация ДНК), образуя две пары хроматид во время интерфазы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81400" y="3581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noProof="0" dirty="0" smtClean="0"/>
              <a:t>Мейоз </a:t>
            </a:r>
            <a:r>
              <a:rPr lang="en-US" sz="2400" noProof="0" dirty="0" smtClean="0"/>
              <a:t>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657600" y="4648200"/>
            <a:ext cx="2057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noProof="0" dirty="0" smtClean="0"/>
              <a:t>Мейоз </a:t>
            </a:r>
            <a:r>
              <a:rPr lang="en-US" sz="2400" noProof="0" dirty="0" smtClean="0"/>
              <a:t>II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048000" y="5715000"/>
            <a:ext cx="3200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Гаплоидные гаметы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38600" y="10668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114800" y="26670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819400" y="37338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638800" y="36576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581400" y="3352800"/>
            <a:ext cx="5334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29200" y="3352800"/>
            <a:ext cx="6096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905000" y="4419600"/>
            <a:ext cx="838200" cy="609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590800" y="4876800"/>
            <a:ext cx="7620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019006" y="4877594"/>
            <a:ext cx="762000" cy="3032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629400" y="4419600"/>
            <a:ext cx="990600" cy="609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14400" y="49530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981200" y="53340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6400800" y="54102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7696200" y="5029200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581400" y="13716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4724400" y="13716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4343400" y="12192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72000" y="12192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95800" y="28194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43400" y="28194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76600" y="38862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24200" y="38862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95400" y="51054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438400" y="548640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00600" y="28194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48200" y="28194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81800" y="55626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153400" y="51816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19800" y="38100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172200" y="3810000"/>
            <a:ext cx="76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4343400" y="2971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3124200" y="4038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4648200" y="2971800"/>
            <a:ext cx="2286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6019800" y="3962400"/>
            <a:ext cx="2286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Биологическое значение мейоза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1.</a:t>
            </a:r>
            <a:r>
              <a:rPr lang="ru-RU" b="1" dirty="0" smtClean="0"/>
              <a:t> Половое размножение. </a:t>
            </a:r>
            <a:r>
              <a:rPr lang="ru-RU" dirty="0" smtClean="0"/>
              <a:t>Образование гаплоидных клеток. Мейоз приводит к уменьшению (редукции) числа хромосом вдвое. </a:t>
            </a:r>
          </a:p>
          <a:p>
            <a:pPr>
              <a:buNone/>
            </a:pPr>
            <a:r>
              <a:rPr lang="ru-RU" dirty="0" smtClean="0"/>
              <a:t>    2. </a:t>
            </a:r>
            <a:r>
              <a:rPr lang="ru-RU" b="1" dirty="0" smtClean="0"/>
              <a:t>Генетическая изменчивость</a:t>
            </a:r>
            <a:r>
              <a:rPr lang="ru-RU" dirty="0" smtClean="0"/>
              <a:t>. Во время мейоза происходит независимое распределение хромосом и кроссинговер, что обеспечивает возникновение в гаметах новых комбинаций генов.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1. Стадии и биологическое значение мейоза</a:t>
            </a:r>
          </a:p>
          <a:p>
            <a:r>
              <a:rPr lang="ru-RU" dirty="0" smtClean="0"/>
              <a:t>2. Гаметогенез</a:t>
            </a:r>
          </a:p>
          <a:p>
            <a:r>
              <a:rPr lang="ru-RU" dirty="0" smtClean="0"/>
              <a:t>3. Сравнение овогенеза и сперматогенеза</a:t>
            </a:r>
          </a:p>
          <a:p>
            <a:r>
              <a:rPr lang="ru-RU" dirty="0" smtClean="0"/>
              <a:t>Заключение и 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Рисунок1.png"/>
          <p:cNvPicPr>
            <a:picLocks noChangeAspect="1" noChangeArrowheads="1"/>
          </p:cNvPicPr>
          <p:nvPr/>
        </p:nvPicPr>
        <p:blipFill>
          <a:blip r:embed="rId2"/>
          <a:srcRect l="12308"/>
          <a:stretch>
            <a:fillRect/>
          </a:stretch>
        </p:blipFill>
        <p:spPr bwMode="auto">
          <a:xfrm>
            <a:off x="2057400" y="685800"/>
            <a:ext cx="5334000" cy="5049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1161" y="-292667"/>
            <a:ext cx="8229600" cy="1143000"/>
          </a:xfrm>
        </p:spPr>
        <p:txBody>
          <a:bodyPr/>
          <a:lstStyle/>
          <a:p>
            <a:r>
              <a:rPr lang="ru-RU" dirty="0" smtClean="0"/>
              <a:t>Нерасхождение хромосом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838200"/>
            <a:ext cx="28834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Родительская клетка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762000"/>
            <a:ext cx="3048000" cy="904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Пара  гомологичных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хромосом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057400"/>
            <a:ext cx="22772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Нерасхождение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286000"/>
            <a:ext cx="11281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Гаметы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4800600"/>
            <a:ext cx="14545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Трисомия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4200" y="4800600"/>
            <a:ext cx="17491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Моносомия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4200" y="2819400"/>
            <a:ext cx="21044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Слияние гамет</a:t>
            </a:r>
          </a:p>
        </p:txBody>
      </p: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rot="10800000">
            <a:off x="4953000" y="1143000"/>
            <a:ext cx="762000" cy="714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4572000" y="12954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438400" y="4948232"/>
            <a:ext cx="762000" cy="157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29000" y="10668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6172200" y="4953000"/>
            <a:ext cx="685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774" y="31955"/>
            <a:ext cx="8991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Нерасхождение хромосом приводит к появлению у потомства хромосомных болезней</a:t>
            </a:r>
            <a:r>
              <a:rPr lang="ru-RU" dirty="0" smtClean="0"/>
              <a:t>, например Синдром Шерешевского-Тернера (моносомия по Х-хромосоме).</a:t>
            </a:r>
            <a:endParaRPr lang="ru-RU" dirty="0"/>
          </a:p>
        </p:txBody>
      </p:sp>
      <p:pic>
        <p:nvPicPr>
          <p:cNvPr id="1026" name="Picture 2" descr="C:\Documents and Settings\user\My Documents\РАБОТА\ГЕНЕТИКА\Практики\Кариотипы\hello_html_287074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057400"/>
            <a:ext cx="4800600" cy="3714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43400" y="5791200"/>
            <a:ext cx="4114800" cy="914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/>
              <a:t>Кариотип женщины с синдромом Тернера</a:t>
            </a:r>
            <a:endParaRPr lang="ru-RU" sz="3200" dirty="0"/>
          </a:p>
        </p:txBody>
      </p:sp>
      <p:pic>
        <p:nvPicPr>
          <p:cNvPr id="1028" name="Picture 4" descr="http://www.my-personaltrainer.it/salute/images/sindrome-di-turner.jpg"/>
          <p:cNvPicPr>
            <a:picLocks noChangeAspect="1" noChangeArrowheads="1"/>
          </p:cNvPicPr>
          <p:nvPr/>
        </p:nvPicPr>
        <p:blipFill>
          <a:blip r:embed="rId3"/>
          <a:srcRect t="1860" r="7054" b="6977"/>
          <a:stretch>
            <a:fillRect/>
          </a:stretch>
        </p:blipFill>
        <p:spPr bwMode="auto">
          <a:xfrm>
            <a:off x="762000" y="2057400"/>
            <a:ext cx="2895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/>
          <a:lstStyle/>
          <a:p>
            <a:r>
              <a:rPr lang="ru-RU" dirty="0" smtClean="0"/>
              <a:t>Синдром Патау (трисомия по 13 хромосоме).</a:t>
            </a:r>
            <a:endParaRPr lang="ru-RU" dirty="0"/>
          </a:p>
        </p:txBody>
      </p:sp>
      <p:pic>
        <p:nvPicPr>
          <p:cNvPr id="2050" name="Picture 2" descr="C:\Documents and Settings\user\My Documents\РАБОТА\ГЕНЕТИКА\Практики\Кариотипы\4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114800" cy="31623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91000" y="4800600"/>
            <a:ext cx="41148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/>
              <a:t>Кариотип ребенка с синдромом Патау</a:t>
            </a:r>
            <a:endParaRPr lang="ru-RU" sz="3200" dirty="0"/>
          </a:p>
        </p:txBody>
      </p:sp>
      <p:pic>
        <p:nvPicPr>
          <p:cNvPr id="2052" name="Picture 4" descr="http://www.studfiles.ru/html/2706/741/html_yfPkhbYxS9.4FCq/htmlconvd-FMicYh_html_m23bf70a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2400" y="1905000"/>
            <a:ext cx="4419600" cy="3657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352800"/>
            <a:ext cx="381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16724" y="196449"/>
            <a:ext cx="871055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Эдвардса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18 хромосоме)</a:t>
            </a:r>
            <a:r>
              <a:rPr lang="ru-RU" sz="2100" dirty="0" smtClean="0"/>
              <a:t> </a:t>
            </a:r>
          </a:p>
          <a:p>
            <a:endParaRPr lang="ru-RU" altLang="ru-RU" sz="2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4154094" cy="239114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10000" y="3733800"/>
            <a:ext cx="3925494" cy="9906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 ребенка с синдромом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8811" y="1501391"/>
            <a:ext cx="3430858" cy="2714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8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Гаметогенез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Гаметогенез</a:t>
            </a:r>
            <a:r>
              <a:rPr lang="ru-RU" dirty="0" smtClean="0"/>
              <a:t> – процесс образования зрелых половых клеток – гамет. Гаметогенез происходит в половых железах – гонадах.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Микрофотографии срезов половых желез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Семенники                             Яичники </a:t>
            </a:r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</a:p>
        </p:txBody>
      </p:sp>
      <p:pic>
        <p:nvPicPr>
          <p:cNvPr id="1026" name="Picture 2" descr="https://im0-tub-ru.yandex.net/i?id=d0be43d9c4e2d0a578d68b5a54b26336&amp;n=33&amp;h=190&amp;w=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3340767" cy="2667000"/>
          </a:xfrm>
          <a:prstGeom prst="rect">
            <a:avLst/>
          </a:prstGeom>
          <a:noFill/>
        </p:spPr>
      </p:pic>
      <p:pic>
        <p:nvPicPr>
          <p:cNvPr id="1028" name="Picture 4" descr="http://litterref.ru/files/31/bf0dd5803ed4c8d7e8825b65c7e90f4e.html_files/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3584960" cy="2609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5334000"/>
            <a:ext cx="2918043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Семенные канальца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5334000"/>
            <a:ext cx="1731500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Фолликулы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1752600" y="4419600"/>
            <a:ext cx="1219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400300" y="4762500"/>
            <a:ext cx="838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6210300" y="4686300"/>
            <a:ext cx="838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5257800" y="4038600"/>
            <a:ext cx="12192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mama.ua/wp-content/uploads/2012/06/37247/Matka-46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0"/>
            <a:ext cx="1381125" cy="1066800"/>
          </a:xfrm>
          <a:prstGeom prst="rect">
            <a:avLst/>
          </a:prstGeom>
          <a:noFill/>
        </p:spPr>
      </p:pic>
      <p:pic>
        <p:nvPicPr>
          <p:cNvPr id="15" name="Picture 6" descr="C:\Documents and Settings\user\Desktop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0"/>
            <a:ext cx="1066800" cy="1083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133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Рисунок1.pn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81000" y="1066800"/>
            <a:ext cx="8534400" cy="4876800"/>
          </a:xfrm>
          <a:prstGeom prst="rect">
            <a:avLst/>
          </a:prstGeom>
          <a:noFill/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399"/>
            <a:ext cx="8229600" cy="762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Гаметогенез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743200" y="2819400"/>
            <a:ext cx="1905000" cy="1676400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1-е деление мейоза</a:t>
            </a:r>
          </a:p>
          <a:p>
            <a:pPr>
              <a:buNone/>
            </a:pPr>
            <a:r>
              <a:rPr lang="ru-RU" sz="2400" b="1" dirty="0" smtClean="0"/>
              <a:t>2-е деление мейоза</a:t>
            </a:r>
            <a:endParaRPr lang="ru-RU" sz="24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5410200"/>
            <a:ext cx="3048000" cy="457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Сперматозоиды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0" y="5029200"/>
            <a:ext cx="1828800" cy="609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Яйцеклетка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81000" y="533400"/>
            <a:ext cx="2895600" cy="609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Сперматогенез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733800" y="533400"/>
            <a:ext cx="2895600" cy="609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Овогенез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715000" y="4495800"/>
            <a:ext cx="2590800" cy="5333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Оплодотворение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7848600" y="5486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Зигота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30480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8862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057400" y="30480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438400" y="3886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6629400" y="1295400"/>
            <a:ext cx="2133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Размножение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7543800" y="2438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6781800" y="31242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Созревание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7467600" y="6096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Стадии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6172200" y="3733800"/>
            <a:ext cx="2590800" cy="5333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Полярные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тельца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5867400" y="1219200"/>
            <a:ext cx="533400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5867400" y="2667000"/>
            <a:ext cx="1828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фигурная скобка 24"/>
          <p:cNvSpPr/>
          <p:nvPr/>
        </p:nvSpPr>
        <p:spPr>
          <a:xfrm>
            <a:off x="5943600" y="2895600"/>
            <a:ext cx="533400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2667000" y="4648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2514600" y="4495800"/>
            <a:ext cx="304800" cy="914400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 flipH="1" flipV="1">
            <a:off x="5220494" y="4838700"/>
            <a:ext cx="456406" cy="769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этапы сперматогенеза  и овогенеза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32691"/>
              </p:ext>
            </p:extLst>
          </p:nvPr>
        </p:nvGraphicFramePr>
        <p:xfrm>
          <a:off x="381000" y="1295401"/>
          <a:ext cx="82296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796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Стадия</a:t>
                      </a:r>
                      <a:endParaRPr lang="ru-RU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Сперматогенез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Овогенез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Названия клеток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994">
                <a:tc rowSpan="2"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Размножение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ервичные половые клетки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Гоноциты</a:t>
                      </a:r>
                      <a:endParaRPr lang="ru-RU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Сперматогоний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Овогоний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Сперматоцит </a:t>
                      </a: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порядка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Овоцит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/>
                        <a:t>I </a:t>
                      </a:r>
                      <a:r>
                        <a:rPr lang="ru-RU" sz="2400" baseline="0" dirty="0" smtClean="0"/>
                        <a:t>порядка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Созревание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Сперматоцит </a:t>
                      </a:r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порядка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Овоцит </a:t>
                      </a:r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порядка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Формирование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Сперматиды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  Отсутствует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2800" y="5486400"/>
            <a:ext cx="246907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600" dirty="0" smtClean="0"/>
              <a:t>Сперматозоиды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5486400"/>
            <a:ext cx="181851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600" dirty="0" smtClean="0"/>
              <a:t>Яйцеклетка</a:t>
            </a:r>
            <a:endParaRPr lang="ru-RU" sz="2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43400" y="5029200"/>
            <a:ext cx="3810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162800" y="5029200"/>
            <a:ext cx="3810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638156">
            <a:off x="4608640" y="2893170"/>
            <a:ext cx="304800" cy="2286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627995">
            <a:off x="6434266" y="2895225"/>
            <a:ext cx="304800" cy="2286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343400" y="3505200"/>
            <a:ext cx="304800" cy="1524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343400" y="3962400"/>
            <a:ext cx="304800" cy="1524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162800" y="3505200"/>
            <a:ext cx="304800" cy="1524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162800" y="3962400"/>
            <a:ext cx="304800" cy="1524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343400" y="4419600"/>
            <a:ext cx="304800" cy="1524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Desktop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86800" cy="540539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Рисунок12.JPG"/>
          <p:cNvPicPr>
            <a:picLocks noChangeAspect="1" noChangeArrowheads="1"/>
          </p:cNvPicPr>
          <p:nvPr/>
        </p:nvPicPr>
        <p:blipFill>
          <a:blip r:embed="rId3"/>
          <a:srcRect l="4511" t="8303" r="10591" b="7557"/>
          <a:stretch>
            <a:fillRect/>
          </a:stretch>
        </p:blipFill>
        <p:spPr bwMode="auto">
          <a:xfrm>
            <a:off x="1066800" y="990600"/>
            <a:ext cx="7179590" cy="4495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</p:spPr>
        <p:txBody>
          <a:bodyPr/>
          <a:lstStyle/>
          <a:p>
            <a:r>
              <a:rPr lang="ru-RU" dirty="0" smtClean="0"/>
              <a:t>Сперматогенез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2286000" cy="533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2400" dirty="0" smtClean="0"/>
              <a:t>Сперматозоиды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198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Сперматоциты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порядка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6576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Сперматиды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553200" y="48768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Сперматогонии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143000" y="4953000"/>
            <a:ext cx="2286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деление мейоза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28600" y="3505200"/>
            <a:ext cx="2286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деление мейоза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180306" y="1562894"/>
            <a:ext cx="687388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71106" y="1258094"/>
            <a:ext cx="230188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867400" y="12192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781800" y="46482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048000" y="4800600"/>
            <a:ext cx="381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81200" y="3962400"/>
            <a:ext cx="2514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Зрелые сперматозоиды человека под микроскопом</a:t>
            </a:r>
            <a:endParaRPr lang="ru-RU" dirty="0"/>
          </a:p>
        </p:txBody>
      </p:sp>
      <p:pic>
        <p:nvPicPr>
          <p:cNvPr id="51202" name="Picture 2" descr="http://www.visembryo.com/images/sperm%20hum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49149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6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Половое размножение связано с формированием специализированных половых клеток — гамет, которые при оплодотворении сливаются, объединяя свои ядра. Особый тип деления клеток, в результате которого образуются половые клетки, называют мейозом.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C:\Documents and Settings\user\Desktop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86800" cy="5405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</p:spPr>
        <p:txBody>
          <a:bodyPr/>
          <a:lstStyle/>
          <a:p>
            <a:r>
              <a:rPr lang="ru-RU" dirty="0" smtClean="0"/>
              <a:t>Овогенез</a:t>
            </a:r>
            <a:endParaRPr lang="ru-RU" dirty="0"/>
          </a:p>
        </p:txBody>
      </p:sp>
      <p:pic>
        <p:nvPicPr>
          <p:cNvPr id="33798" name="Picture 6" descr="C:\Documents and Settings\user\Desktop\Рисунок11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386" t="21024" b="20407"/>
          <a:stretch>
            <a:fillRect/>
          </a:stretch>
        </p:blipFill>
        <p:spPr bwMode="auto">
          <a:xfrm>
            <a:off x="914400" y="1524000"/>
            <a:ext cx="5867400" cy="3520440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2286000" cy="8382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Первичные фолликулы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505200" y="8382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фолликулов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248400" y="9906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Созревший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фолликул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6705600" y="3276600"/>
            <a:ext cx="2133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Яйцеклетка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715000" y="4876800"/>
            <a:ext cx="2895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Овуляция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(выход яйцеклетки из фолликула)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819400" y="52578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Желтое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28600" y="4419600"/>
            <a:ext cx="2209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Атрофия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желтого тела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2133600" y="1676400"/>
            <a:ext cx="685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923506" y="1715294"/>
            <a:ext cx="458788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134100" y="1714500"/>
            <a:ext cx="762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5867400" y="29718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6248400" y="45720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3276600" y="4876800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0"/>
          </p:cNvCxnSpPr>
          <p:nvPr/>
        </p:nvCxnSpPr>
        <p:spPr>
          <a:xfrm rot="5400000" flipH="1" flipV="1">
            <a:off x="3886200" y="4800600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1371600" y="37338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microsnsk.ru/files/large/ddeb52983f3dda4"/>
          <p:cNvPicPr>
            <a:picLocks noChangeAspect="1" noChangeArrowheads="1"/>
          </p:cNvPicPr>
          <p:nvPr/>
        </p:nvPicPr>
        <p:blipFill>
          <a:blip r:embed="rId2"/>
          <a:srcRect l="3750" r="16250" b="20001"/>
          <a:stretch>
            <a:fillRect/>
          </a:stretch>
        </p:blipFill>
        <p:spPr bwMode="auto">
          <a:xfrm rot="10800000">
            <a:off x="533400" y="1676400"/>
            <a:ext cx="4876800" cy="3886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Зрелая яйцеклетка человека под микроскопом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9800" y="3657600"/>
            <a:ext cx="26888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Ядро с ядрышками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rot="10800000">
            <a:off x="3048000" y="3733801"/>
            <a:ext cx="2971800" cy="154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1"/>
          </p:cNvCxnSpPr>
          <p:nvPr/>
        </p:nvCxnSpPr>
        <p:spPr>
          <a:xfrm rot="10800000">
            <a:off x="3352800" y="4038601"/>
            <a:ext cx="3505200" cy="459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58000" y="42672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Цитоплазма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5029200"/>
            <a:ext cx="3200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Блестящая оболочка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3429000" y="4495800"/>
            <a:ext cx="2286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72200" y="3124200"/>
            <a:ext cx="2514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Зернистый слой</a:t>
            </a:r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rot="10800000">
            <a:off x="3962400" y="2895601"/>
            <a:ext cx="2209800" cy="459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638800" y="2590800"/>
            <a:ext cx="304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Базальная мембрана</a:t>
            </a:r>
          </a:p>
        </p:txBody>
      </p:sp>
      <p:cxnSp>
        <p:nvCxnSpPr>
          <p:cNvPr id="36" name="Прямая со стрелкой 35"/>
          <p:cNvCxnSpPr>
            <a:stCxn id="35" idx="1"/>
          </p:cNvCxnSpPr>
          <p:nvPr/>
        </p:nvCxnSpPr>
        <p:spPr>
          <a:xfrm rot="10800000">
            <a:off x="4343400" y="2514601"/>
            <a:ext cx="1295400" cy="307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>
            <a:off x="4191000" y="2057401"/>
            <a:ext cx="1676400" cy="76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562600" y="1676400"/>
            <a:ext cx="3276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/>
              <a:t>Соединительнотканная оболочка</a:t>
            </a:r>
          </a:p>
        </p:txBody>
      </p:sp>
    </p:spTree>
    <p:extLst>
      <p:ext uri="{BB962C8B-B14F-4D97-AF65-F5344CB8AC3E}">
        <p14:creationId xmlns:p14="http://schemas.microsoft.com/office/powerpoint/2010/main" val="317643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r>
              <a:rPr lang="ru-RU" dirty="0" smtClean="0"/>
              <a:t>Центральное событие гаметогенеза – мейоз.</a:t>
            </a:r>
          </a:p>
          <a:p>
            <a:r>
              <a:rPr lang="ru-RU" dirty="0" smtClean="0"/>
              <a:t>Мейоз поддерживает постоянство числа хромосом, свойственное каждому размножающемуся половым путем виду.</a:t>
            </a:r>
          </a:p>
          <a:p>
            <a:r>
              <a:rPr lang="ru-RU" dirty="0" smtClean="0"/>
              <a:t> Благодаря мейозу в потомстве происходит перемешивание генетической информации, полученной от предков.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/>
          <a:lstStyle/>
          <a:p>
            <a:r>
              <a:rPr lang="ru-RU" sz="3200" dirty="0" smtClean="0"/>
              <a:t>1. Конспект лекции</a:t>
            </a:r>
          </a:p>
          <a:p>
            <a:r>
              <a:rPr lang="ru-RU" sz="3200" dirty="0" smtClean="0"/>
              <a:t>2. Бочков Н.П. «Медицинская генетика», 2016 г., стр. 28-33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 u="sng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</a:rPr>
              <a:t>Охарактеризуйте мейоз: дайте определение процесса, опишите события профазы I и телофазы </a:t>
            </a:r>
            <a:r>
              <a:rPr lang="ru-RU" sz="2400" dirty="0" smtClean="0">
                <a:latin typeface="Times New Roman"/>
                <a:ea typeface="Calibri"/>
              </a:rPr>
              <a:t>I.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чем состоит биологический смысл мейоза? Почему в результате мейоза образуются генетически неодинаковые гаметы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Назовите 3 отличия митоза от мейоза.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09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 u="sng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какой формы размножения характерен мейоз, в каком периоде сперматогенеза протекает мейоз – назовите этот период и назовите образующиеся клетки.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Охарактеризуйте </a:t>
            </a:r>
            <a:r>
              <a:rPr lang="ru-RU" sz="2400" dirty="0">
                <a:latin typeface="Times New Roman"/>
                <a:ea typeface="Calibri"/>
              </a:rPr>
              <a:t>1 период сперматогенеза  и 3 период овогенеза: названия периодов, какие процессы происходят, названия </a:t>
            </a:r>
            <a:r>
              <a:rPr lang="ru-RU" sz="2400" dirty="0" smtClean="0">
                <a:latin typeface="Times New Roman"/>
                <a:ea typeface="Calibri"/>
              </a:rPr>
              <a:t>клеток.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59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82231"/>
              </p:ext>
            </p:extLst>
          </p:nvPr>
        </p:nvGraphicFramePr>
        <p:xfrm>
          <a:off x="228600" y="685800"/>
          <a:ext cx="8839200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2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Вопросы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Овогенез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Сперматогенез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В каких органах происходит?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Когда начинается образование гамет?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3. Сколько стадий гаметогенеза?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4. Какая стадия выражена?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7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 Когда завершается </a:t>
                      </a:r>
                    </a:p>
                    <a:p>
                      <a:r>
                        <a:rPr lang="ru-RU" sz="2000" dirty="0" smtClean="0"/>
                        <a:t>мейоз </a:t>
                      </a:r>
                      <a:r>
                        <a:rPr lang="en-US" sz="2000" dirty="0" smtClean="0"/>
                        <a:t>II?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17517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6. Сколько зрелых гамет образуется из одной диплоидной  первичной клетки?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0954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Какой набор хромосом в гаметах?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2945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ово- и сперматогенеза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194867"/>
              </p:ext>
            </p:extLst>
          </p:nvPr>
        </p:nvGraphicFramePr>
        <p:xfrm>
          <a:off x="228600" y="685800"/>
          <a:ext cx="8763000" cy="612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2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Вопросы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Овогенез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Сперматогенез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19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1. В каких органах происходит?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 яичниках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 семенниках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2. Когда начинается образование гамет?</a:t>
                      </a:r>
                    </a:p>
                    <a:p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В эмбриогенезе, начиная</a:t>
                      </a:r>
                      <a:r>
                        <a:rPr lang="ru-RU" sz="2600" baseline="0" dirty="0" smtClean="0"/>
                        <a:t> с 46 дня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aseline="0" dirty="0" smtClean="0"/>
                        <a:t>до 7 месяца внутриутробного развития плода</a:t>
                      </a:r>
                      <a:endParaRPr lang="ru-RU" sz="2600" dirty="0" smtClean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С наступлением половой зрелости,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в 15-16 лет</a:t>
                      </a:r>
                    </a:p>
                    <a:p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3. Сколько стадий     гаметогенеза?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3</a:t>
                      </a:r>
                    </a:p>
                    <a:p>
                      <a:pPr algn="l"/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4 (стадия формирования)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4. Какая стадия выражена?</a:t>
                      </a:r>
                    </a:p>
                    <a:p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Роста</a:t>
                      </a:r>
                      <a:r>
                        <a:rPr lang="ru-RU" sz="2600" baseline="0" dirty="0" smtClean="0"/>
                        <a:t> (размеры яйцеклеток значительно больше)</a:t>
                      </a:r>
                      <a:endParaRPr lang="ru-RU" sz="2600" dirty="0" smtClean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Размножения и формирования</a:t>
                      </a: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ru-RU" dirty="0" smtClean="0"/>
              <a:t>Сравнение ово- и сперматогенеза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4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r>
              <a:rPr lang="ru-RU" dirty="0" smtClean="0"/>
              <a:t>Сравнение ово- и сперматогенеза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99489"/>
              </p:ext>
            </p:extLst>
          </p:nvPr>
        </p:nvGraphicFramePr>
        <p:xfrm>
          <a:off x="304800" y="914401"/>
          <a:ext cx="8534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7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Вопросы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Овогенез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Сперматогенез</a:t>
                      </a:r>
                      <a:endParaRPr lang="ru-RU" sz="2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808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5. Когда завершается </a:t>
                      </a:r>
                    </a:p>
                    <a:p>
                      <a:r>
                        <a:rPr lang="ru-RU" sz="2600" dirty="0" smtClean="0"/>
                        <a:t>мейоз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en-US" sz="2600" baseline="0" dirty="0" smtClean="0"/>
                        <a:t>II</a:t>
                      </a:r>
                      <a:r>
                        <a:rPr lang="ru-RU" sz="2600" dirty="0" smtClean="0"/>
                        <a:t>?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После оплодотворения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В стадии созревания</a:t>
                      </a:r>
                      <a:r>
                        <a:rPr lang="ru-RU" sz="2600" baseline="0" dirty="0" smtClean="0"/>
                        <a:t> гамет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272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6. Сколько зрелых гамет</a:t>
                      </a:r>
                      <a:r>
                        <a:rPr lang="ru-RU" sz="2600" baseline="0" dirty="0" smtClean="0"/>
                        <a:t> образуется из одной диплоидной  первичной клетки?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1 яйцеклетка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4 сперматозоида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897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7. Какой набор хромосом в гаметах?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Гаплоидный</a:t>
                      </a:r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Гаплоидный</a:t>
                      </a:r>
                    </a:p>
                    <a:p>
                      <a:pPr algn="l"/>
                      <a:endParaRPr lang="ru-RU" sz="2600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000" dirty="0"/>
              <a:t>Мужчина является носителем сбалансированной хромосомной </a:t>
            </a:r>
            <a:r>
              <a:rPr lang="ru-RU" sz="2000" dirty="0" err="1"/>
              <a:t>транслокации</a:t>
            </a:r>
            <a:r>
              <a:rPr lang="ru-RU" sz="2000" dirty="0"/>
              <a:t> 21-й хромосомы на 14-ю хромосому. Его кариотип </a:t>
            </a:r>
            <a:r>
              <a:rPr lang="ru-RU" sz="2000" b="1" dirty="0"/>
              <a:t>45, </a:t>
            </a:r>
            <a:r>
              <a:rPr lang="ru-RU" sz="2000" b="1" dirty="0" smtClean="0"/>
              <a:t>ХУ, </a:t>
            </a:r>
            <a:r>
              <a:rPr lang="ru-RU" sz="2000" b="1" dirty="0"/>
              <a:t>t (21/14)</a:t>
            </a:r>
            <a:r>
              <a:rPr lang="ru-RU" sz="2000" dirty="0"/>
              <a:t>. Объясните почему мужчина с таким кариотипом здоров. Запишите какие гаметы будут образовываться. С каким синдромом может родится его ребенок? Какова вероятность рождения больного ребенка?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33281" t="4139" r="38985" b="63894"/>
          <a:stretch/>
        </p:blipFill>
        <p:spPr>
          <a:xfrm>
            <a:off x="2133600" y="3581400"/>
            <a:ext cx="4343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Мейоз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Мейоз</a:t>
            </a:r>
            <a:r>
              <a:rPr lang="ru-RU" dirty="0" smtClean="0"/>
              <a:t> – форма деления, в результате</a:t>
            </a:r>
          </a:p>
          <a:p>
            <a:pPr>
              <a:buNone/>
            </a:pPr>
            <a:r>
              <a:rPr lang="ru-RU" dirty="0" smtClean="0"/>
              <a:t>    которого из одной материнской — первичной половой клетки (2n4c) — образуются четыре дочерние клетки</a:t>
            </a:r>
          </a:p>
          <a:p>
            <a:pPr>
              <a:buNone/>
            </a:pPr>
            <a:r>
              <a:rPr lang="ru-RU" dirty="0" smtClean="0"/>
              <a:t>    (1n1c) с уменьшенным вдвое хромосомным набором.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39" y="-76200"/>
            <a:ext cx="8229600" cy="1143000"/>
          </a:xfrm>
        </p:spPr>
        <p:txBody>
          <a:bodyPr/>
          <a:lstStyle/>
          <a:p>
            <a:r>
              <a:rPr lang="ru-RU" dirty="0" smtClean="0"/>
              <a:t>Эталон ответа: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42" y="990600"/>
            <a:ext cx="8497957" cy="5334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69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/>
              <a:t>При митозе </a:t>
            </a:r>
            <a:r>
              <a:rPr lang="ru-RU" dirty="0" err="1"/>
              <a:t>сперматогоний</a:t>
            </a:r>
            <a:r>
              <a:rPr lang="ru-RU" dirty="0"/>
              <a:t> человека не разошлись хроматиды Y-хромосомы. Определите все возможные варианты кариотипа: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у сперматоцитов I порядка;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сперматоцитов II порядка.</a:t>
            </a:r>
          </a:p>
        </p:txBody>
      </p:sp>
    </p:spTree>
    <p:extLst>
      <p:ext uri="{BB962C8B-B14F-4D97-AF65-F5344CB8AC3E}">
        <p14:creationId xmlns:p14="http://schemas.microsoft.com/office/powerpoint/2010/main" val="1761345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39" y="-76200"/>
            <a:ext cx="8229600" cy="1143000"/>
          </a:xfrm>
        </p:spPr>
        <p:txBody>
          <a:bodyPr/>
          <a:lstStyle/>
          <a:p>
            <a:r>
              <a:rPr lang="ru-RU" dirty="0" smtClean="0"/>
              <a:t>Эталон ответа: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43" y="990600"/>
            <a:ext cx="8229600" cy="2743200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/>
              <a:t>1) </a:t>
            </a:r>
            <a:r>
              <a:rPr lang="ru-RU" sz="2000" dirty="0" smtClean="0"/>
              <a:t>              47</a:t>
            </a:r>
            <a:r>
              <a:rPr lang="ru-RU" sz="2000" dirty="0"/>
              <a:t>, ХYY </a:t>
            </a:r>
            <a:r>
              <a:rPr lang="ru-RU" sz="2000" dirty="0" smtClean="0"/>
              <a:t>                                и              45</a:t>
            </a:r>
            <a:r>
              <a:rPr lang="ru-RU" sz="2000" dirty="0"/>
              <a:t>, </a:t>
            </a:r>
            <a:r>
              <a:rPr lang="ru-RU" sz="2000" dirty="0" smtClean="0"/>
              <a:t>Х0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) 24,ХY и 23, Y; 24, YY и 23, Х; </a:t>
            </a:r>
            <a:r>
              <a:rPr lang="ru-RU" sz="2000" dirty="0" smtClean="0"/>
              <a:t>                    23</a:t>
            </a:r>
            <a:r>
              <a:rPr lang="ru-RU" sz="2000" dirty="0"/>
              <a:t>, Х и 22, 0.</a:t>
            </a:r>
          </a:p>
          <a:p>
            <a:r>
              <a:rPr lang="ru-RU" sz="2000" dirty="0"/>
              <a:t>При нормальном распределении хроматид у сперматоцитов I порядка набор хромосом должен быть 46, ХY, а у сперматоцитов II порядка – 23, Х и 23, Y.</a:t>
            </a:r>
          </a:p>
        </p:txBody>
      </p:sp>
    </p:spTree>
    <p:extLst>
      <p:ext uri="{BB962C8B-B14F-4D97-AF65-F5344CB8AC3E}">
        <p14:creationId xmlns:p14="http://schemas.microsoft.com/office/powerpoint/2010/main" val="3914812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Выбрать один правильный ответ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1. Какой </a:t>
            </a:r>
            <a:r>
              <a:rPr lang="ru-RU" sz="2800" dirty="0"/>
              <a:t>набор хромосом имеют гаметогонии в зоне размножения?</a:t>
            </a:r>
          </a:p>
          <a:p>
            <a:r>
              <a:rPr lang="ru-RU" sz="2800" dirty="0"/>
              <a:t>А. </a:t>
            </a:r>
            <a:r>
              <a:rPr lang="ru-RU" sz="2800" dirty="0" smtClean="0"/>
              <a:t>Диплоидный.</a:t>
            </a:r>
          </a:p>
          <a:p>
            <a:r>
              <a:rPr lang="ru-RU" sz="2800" dirty="0" smtClean="0"/>
              <a:t>Б</a:t>
            </a:r>
            <a:r>
              <a:rPr lang="ru-RU" sz="2800" dirty="0"/>
              <a:t>. </a:t>
            </a:r>
            <a:r>
              <a:rPr lang="ru-RU" sz="2800" dirty="0" smtClean="0"/>
              <a:t>Гаплоидный.</a:t>
            </a:r>
          </a:p>
          <a:p>
            <a:r>
              <a:rPr lang="ru-RU" sz="2800" dirty="0" smtClean="0"/>
              <a:t>В</a:t>
            </a:r>
            <a:r>
              <a:rPr lang="ru-RU" sz="2800" dirty="0"/>
              <a:t>. Сперматогонии – диплоидный, оогонии – </a:t>
            </a:r>
            <a:r>
              <a:rPr lang="ru-RU" sz="2800" dirty="0" smtClean="0"/>
              <a:t>гаплоидный.</a:t>
            </a:r>
          </a:p>
          <a:p>
            <a:r>
              <a:rPr lang="ru-RU" sz="2800" dirty="0" smtClean="0"/>
              <a:t>Г</a:t>
            </a:r>
            <a:r>
              <a:rPr lang="ru-RU" sz="2800" dirty="0"/>
              <a:t>. Сперматогонии – гаплоидный, оогонии – диплоидный.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60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Выбрать один правильный ответ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2. В </a:t>
            </a:r>
            <a:r>
              <a:rPr lang="ru-RU" dirty="0"/>
              <a:t>какую стадию мейоза происходит кроссинговер?</a:t>
            </a:r>
          </a:p>
          <a:p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Метафаза I </a:t>
            </a:r>
          </a:p>
          <a:p>
            <a:r>
              <a:rPr lang="ru-RU" dirty="0" smtClean="0"/>
              <a:t>Б</a:t>
            </a:r>
            <a:r>
              <a:rPr lang="ru-RU" dirty="0"/>
              <a:t>. Профаза I</a:t>
            </a:r>
          </a:p>
          <a:p>
            <a:r>
              <a:rPr lang="ru-RU" dirty="0" smtClean="0"/>
              <a:t>В</a:t>
            </a:r>
            <a:r>
              <a:rPr lang="ru-RU" dirty="0"/>
              <a:t>. Профаза </a:t>
            </a:r>
            <a:r>
              <a:rPr lang="ru-RU" dirty="0" smtClean="0"/>
              <a:t>II </a:t>
            </a:r>
          </a:p>
          <a:p>
            <a:r>
              <a:rPr lang="ru-RU" dirty="0" smtClean="0"/>
              <a:t>Г</a:t>
            </a:r>
            <a:r>
              <a:rPr lang="ru-RU" dirty="0"/>
              <a:t>. Телофаза </a:t>
            </a:r>
            <a:r>
              <a:rPr lang="ru-RU" dirty="0" smtClean="0"/>
              <a:t>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30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Выбрать один правильный ответ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3. Укажите </a:t>
            </a:r>
            <a:r>
              <a:rPr lang="ru-RU" dirty="0"/>
              <a:t>последовательность стадий </a:t>
            </a:r>
            <a:r>
              <a:rPr lang="ru-RU" dirty="0" smtClean="0"/>
              <a:t>сперматогенеза:</a:t>
            </a:r>
          </a:p>
          <a:p>
            <a:r>
              <a:rPr lang="ru-RU" dirty="0" smtClean="0"/>
              <a:t>А</a:t>
            </a:r>
            <a:r>
              <a:rPr lang="ru-RU" dirty="0"/>
              <a:t>. Размножения, роста, </a:t>
            </a:r>
            <a:r>
              <a:rPr lang="ru-RU" dirty="0" smtClean="0"/>
              <a:t>созревания</a:t>
            </a:r>
          </a:p>
          <a:p>
            <a:r>
              <a:rPr lang="ru-RU" dirty="0" smtClean="0"/>
              <a:t>Б</a:t>
            </a:r>
            <a:r>
              <a:rPr lang="ru-RU" dirty="0"/>
              <a:t>. Роста, созревания, </a:t>
            </a:r>
            <a:r>
              <a:rPr lang="ru-RU" dirty="0" smtClean="0"/>
              <a:t>размножения</a:t>
            </a:r>
          </a:p>
          <a:p>
            <a:r>
              <a:rPr lang="ru-RU" dirty="0" smtClean="0"/>
              <a:t>В</a:t>
            </a:r>
            <a:r>
              <a:rPr lang="ru-RU" dirty="0"/>
              <a:t>. Размножения, роста, созревания, </a:t>
            </a:r>
            <a:r>
              <a:rPr lang="ru-RU" dirty="0" smtClean="0"/>
              <a:t>формирования</a:t>
            </a:r>
            <a:endParaRPr lang="ru-RU" dirty="0"/>
          </a:p>
          <a:p>
            <a:r>
              <a:rPr lang="ru-RU" dirty="0" smtClean="0"/>
              <a:t>Г</a:t>
            </a:r>
            <a:r>
              <a:rPr lang="ru-RU" dirty="0"/>
              <a:t>. Созревания, формирования.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54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Выбрать один правильный ответ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4. Сколько </a:t>
            </a:r>
            <a:r>
              <a:rPr lang="ru-RU" dirty="0"/>
              <a:t>нормальных яйцеклеток образуется из одного ооцита после двух делений мейоза?</a:t>
            </a:r>
          </a:p>
          <a:p>
            <a:r>
              <a:rPr lang="ru-RU" dirty="0"/>
              <a:t>А. </a:t>
            </a:r>
            <a:r>
              <a:rPr lang="ru-RU" dirty="0" smtClean="0"/>
              <a:t>4</a:t>
            </a:r>
          </a:p>
          <a:p>
            <a:r>
              <a:rPr lang="ru-RU" dirty="0" smtClean="0"/>
              <a:t>Б</a:t>
            </a:r>
            <a:r>
              <a:rPr lang="ru-RU" dirty="0"/>
              <a:t>. </a:t>
            </a:r>
            <a:r>
              <a:rPr lang="ru-RU" dirty="0" smtClean="0"/>
              <a:t>2 </a:t>
            </a:r>
          </a:p>
          <a:p>
            <a:r>
              <a:rPr lang="ru-RU" dirty="0" smtClean="0"/>
              <a:t>В. 3 </a:t>
            </a:r>
          </a:p>
          <a:p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86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90" y="0"/>
            <a:ext cx="8647471" cy="1143000"/>
          </a:xfrm>
        </p:spPr>
        <p:txBody>
          <a:bodyPr/>
          <a:lstStyle/>
          <a:p>
            <a:r>
              <a:rPr lang="ru-RU" i="1" u="sng" dirty="0"/>
              <a:t>Выбрать один правильный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161" y="1130710"/>
            <a:ext cx="8382000" cy="51816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Назовите стадию сперматогенеза, во время которой происходит увеличение числа </a:t>
            </a:r>
            <a:r>
              <a:rPr lang="ru-RU" dirty="0" smtClean="0"/>
              <a:t>диплоидных клеток </a:t>
            </a:r>
            <a:r>
              <a:rPr lang="ru-RU" dirty="0"/>
              <a:t>путем митоза:</a:t>
            </a:r>
          </a:p>
          <a:p>
            <a:r>
              <a:rPr lang="ru-RU" dirty="0" smtClean="0"/>
              <a:t>А. </a:t>
            </a:r>
            <a:r>
              <a:rPr lang="ru-RU" dirty="0"/>
              <a:t>стадия созревания </a:t>
            </a:r>
          </a:p>
          <a:p>
            <a:r>
              <a:rPr lang="ru-RU" dirty="0" smtClean="0"/>
              <a:t>Б. </a:t>
            </a:r>
            <a:r>
              <a:rPr lang="ru-RU" dirty="0"/>
              <a:t>стадия размножения </a:t>
            </a:r>
          </a:p>
          <a:p>
            <a:r>
              <a:rPr lang="ru-RU" dirty="0" smtClean="0"/>
              <a:t>В. </a:t>
            </a:r>
            <a:r>
              <a:rPr lang="ru-RU" dirty="0"/>
              <a:t>стадия формирования   </a:t>
            </a:r>
          </a:p>
          <a:p>
            <a:r>
              <a:rPr lang="ru-RU" dirty="0" smtClean="0"/>
              <a:t>Г. </a:t>
            </a:r>
            <a:r>
              <a:rPr lang="ru-RU" dirty="0"/>
              <a:t>стадия роста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21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6. В </a:t>
            </a:r>
            <a:r>
              <a:rPr lang="ru-RU" dirty="0"/>
              <a:t>состав каждой хромосомы в метафазу первого мейотического деления входит</a:t>
            </a:r>
          </a:p>
          <a:p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одна хроматида</a:t>
            </a:r>
          </a:p>
          <a:p>
            <a:r>
              <a:rPr lang="ru-RU" dirty="0" smtClean="0"/>
              <a:t>Б. </a:t>
            </a:r>
            <a:r>
              <a:rPr lang="ru-RU" dirty="0"/>
              <a:t>две хроматиды</a:t>
            </a:r>
          </a:p>
          <a:p>
            <a:r>
              <a:rPr lang="ru-RU" dirty="0" smtClean="0"/>
              <a:t>В. </a:t>
            </a:r>
            <a:r>
              <a:rPr lang="ru-RU" dirty="0"/>
              <a:t>три хроматиды</a:t>
            </a:r>
          </a:p>
          <a:p>
            <a:r>
              <a:rPr lang="ru-RU" dirty="0" smtClean="0"/>
              <a:t>Г. </a:t>
            </a:r>
            <a:r>
              <a:rPr lang="ru-RU" dirty="0"/>
              <a:t>четыре хроматиды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Выбрать один правильный ответ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2208741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Выбрать один 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7. Какой </a:t>
            </a:r>
            <a:r>
              <a:rPr lang="ru-RU" dirty="0"/>
              <a:t>набор хромосом и ДНК имеют клетки, вступающие в период созревания?</a:t>
            </a:r>
          </a:p>
          <a:p>
            <a:r>
              <a:rPr lang="ru-RU" dirty="0" smtClean="0"/>
              <a:t>А. </a:t>
            </a:r>
            <a:r>
              <a:rPr lang="ru-RU" dirty="0"/>
              <a:t>2n4с</a:t>
            </a:r>
          </a:p>
          <a:p>
            <a:r>
              <a:rPr lang="ru-RU" dirty="0" smtClean="0"/>
              <a:t>Б. </a:t>
            </a:r>
            <a:r>
              <a:rPr lang="ru-RU" dirty="0"/>
              <a:t>2n2с</a:t>
            </a:r>
          </a:p>
          <a:p>
            <a:r>
              <a:rPr lang="ru-RU" dirty="0" smtClean="0"/>
              <a:t>В. </a:t>
            </a:r>
            <a:r>
              <a:rPr lang="ru-RU" dirty="0"/>
              <a:t>4n4с</a:t>
            </a:r>
          </a:p>
          <a:p>
            <a:r>
              <a:rPr lang="ru-RU" dirty="0" smtClean="0"/>
              <a:t>Г. </a:t>
            </a:r>
            <a:r>
              <a:rPr lang="ru-RU" dirty="0"/>
              <a:t>4n2с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00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Мейоз</a:t>
            </a:r>
          </a:p>
        </p:txBody>
      </p:sp>
      <p:pic>
        <p:nvPicPr>
          <p:cNvPr id="1026" name="Picture 2" descr="C:\Documents and Settings\user\My Documents\РАБОТА\ГЕНЕТИКА\Практики\img48.jpg"/>
          <p:cNvPicPr>
            <a:picLocks noChangeAspect="1" noChangeArrowheads="1"/>
          </p:cNvPicPr>
          <p:nvPr/>
        </p:nvPicPr>
        <p:blipFill>
          <a:blip r:embed="rId2"/>
          <a:srcRect l="2764" t="19675" r="1759" b="8123"/>
          <a:stretch>
            <a:fillRect/>
          </a:stretch>
        </p:blipFill>
        <p:spPr bwMode="auto">
          <a:xfrm>
            <a:off x="381000" y="1066800"/>
            <a:ext cx="8305800" cy="4191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Стрелка вниз 4"/>
          <p:cNvSpPr/>
          <p:nvPr/>
        </p:nvSpPr>
        <p:spPr>
          <a:xfrm rot="16200000">
            <a:off x="2038350" y="4762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685800"/>
            <a:ext cx="1636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Интерфаза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6600" y="685800"/>
            <a:ext cx="1584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Телофаза </a:t>
            </a:r>
            <a:r>
              <a:rPr lang="en-US" sz="2400" b="1" dirty="0" smtClean="0"/>
              <a:t>I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68580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Анафаза</a:t>
            </a:r>
            <a:r>
              <a:rPr lang="en-US" sz="2400" b="1" dirty="0" smtClean="0"/>
              <a:t> I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685800"/>
            <a:ext cx="167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Метафаза</a:t>
            </a:r>
            <a:r>
              <a:rPr lang="en-US" sz="2400" b="1" dirty="0" smtClean="0"/>
              <a:t> I</a:t>
            </a:r>
            <a:endParaRPr lang="ru-RU" sz="2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68580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Профаза </a:t>
            </a:r>
            <a:r>
              <a:rPr lang="en-US" sz="2400" b="1" dirty="0" smtClean="0"/>
              <a:t>I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2800" y="5257800"/>
            <a:ext cx="1585690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Профаза </a:t>
            </a:r>
            <a:r>
              <a:rPr lang="en-US" sz="2400" b="1" dirty="0" smtClean="0"/>
              <a:t>II</a:t>
            </a:r>
            <a:endParaRPr lang="ru-RU" sz="24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0200" y="5257800"/>
            <a:ext cx="1752601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Метафаза</a:t>
            </a:r>
            <a:r>
              <a:rPr lang="en-US" sz="2400" b="1" dirty="0" smtClean="0"/>
              <a:t> II</a:t>
            </a:r>
            <a:endParaRPr lang="ru-RU" sz="24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886200" y="5257800"/>
            <a:ext cx="1568058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Анафаза</a:t>
            </a:r>
            <a:r>
              <a:rPr lang="en-US" sz="2400" b="1" dirty="0" smtClean="0"/>
              <a:t> II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5257800"/>
            <a:ext cx="1666418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Телофаза </a:t>
            </a:r>
            <a:r>
              <a:rPr lang="en-US" sz="2400" b="1" dirty="0" smtClean="0"/>
              <a:t>II</a:t>
            </a:r>
            <a:endParaRPr lang="ru-RU" sz="24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5257800"/>
            <a:ext cx="1619995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sz="2400" b="1" dirty="0" smtClean="0"/>
              <a:t>Цитокинез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714750" y="4762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915150" y="4762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8763000" y="2133600"/>
            <a:ext cx="266700" cy="11430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6200000" flipV="1">
            <a:off x="7219950" y="55816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6200000" flipV="1">
            <a:off x="2724150" y="55816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6200000" flipV="1">
            <a:off x="5010150" y="5581650"/>
            <a:ext cx="190500" cy="457200"/>
          </a:xfrm>
          <a:prstGeom prst="downArrow">
            <a:avLst/>
          </a:prstGeom>
          <a:solidFill>
            <a:srgbClr val="DF2D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0938" y="1043609"/>
            <a:ext cx="7889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en-US" sz="2400" b="1" dirty="0" smtClean="0"/>
              <a:t>2n4c</a:t>
            </a:r>
            <a:endParaRPr lang="ru-RU" sz="2400" b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7010400" y="2620294"/>
            <a:ext cx="7983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n2c</a:t>
            </a:r>
            <a:endParaRPr lang="ru-RU" sz="24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381000" y="2652596"/>
            <a:ext cx="6243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nc</a:t>
            </a:r>
            <a:endParaRPr lang="ru-RU" sz="2400" b="1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810000" y="2652595"/>
            <a:ext cx="10026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2n2c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Выбрать один 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8. Расхождение </a:t>
            </a:r>
            <a:r>
              <a:rPr lang="ru-RU" dirty="0"/>
              <a:t>хромосом, состоящих из двух хроматид, происходит в</a:t>
            </a:r>
          </a:p>
          <a:p>
            <a:r>
              <a:rPr lang="ru-RU" dirty="0" smtClean="0"/>
              <a:t>А. </a:t>
            </a:r>
            <a:r>
              <a:rPr lang="ru-RU" dirty="0"/>
              <a:t>профазе I мейоза</a:t>
            </a:r>
          </a:p>
          <a:p>
            <a:r>
              <a:rPr lang="ru-RU" dirty="0" smtClean="0"/>
              <a:t>Б. </a:t>
            </a:r>
            <a:r>
              <a:rPr lang="ru-RU" dirty="0"/>
              <a:t>метафазе II мейоза</a:t>
            </a:r>
          </a:p>
          <a:p>
            <a:r>
              <a:rPr lang="ru-RU" dirty="0" smtClean="0"/>
              <a:t>В. </a:t>
            </a:r>
            <a:r>
              <a:rPr lang="ru-RU" dirty="0"/>
              <a:t>анафазе I мейоза</a:t>
            </a:r>
          </a:p>
          <a:p>
            <a:r>
              <a:rPr lang="ru-RU" dirty="0" smtClean="0"/>
              <a:t>Г. </a:t>
            </a:r>
            <a:r>
              <a:rPr lang="ru-RU" dirty="0"/>
              <a:t>анафазе II мейоза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699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Выбрать один 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Значение образования половых клеток состоит в…</a:t>
            </a:r>
          </a:p>
          <a:p>
            <a:r>
              <a:rPr lang="ru-RU" dirty="0" smtClean="0"/>
              <a:t>А. </a:t>
            </a:r>
            <a:r>
              <a:rPr lang="ru-RU" dirty="0"/>
              <a:t>изменении строения хромосом</a:t>
            </a:r>
          </a:p>
          <a:p>
            <a:r>
              <a:rPr lang="ru-RU" dirty="0" smtClean="0"/>
              <a:t>Б. </a:t>
            </a:r>
            <a:r>
              <a:rPr lang="ru-RU" dirty="0"/>
              <a:t>равномерном распределении цитоплазмы между ними</a:t>
            </a:r>
          </a:p>
          <a:p>
            <a:r>
              <a:rPr lang="ru-RU" dirty="0" smtClean="0"/>
              <a:t>В. </a:t>
            </a:r>
            <a:r>
              <a:rPr lang="ru-RU" dirty="0"/>
              <a:t>увеличении массы дочерних клеток </a:t>
            </a:r>
          </a:p>
          <a:p>
            <a:r>
              <a:rPr lang="ru-RU" dirty="0" smtClean="0"/>
              <a:t>Г. </a:t>
            </a:r>
            <a:r>
              <a:rPr lang="ru-RU" dirty="0"/>
              <a:t>уменьшении в них числа хромосом вдвое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87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ru-RU" i="1" u="sng" dirty="0"/>
              <a:t>Выбрать </a:t>
            </a:r>
            <a:r>
              <a:rPr lang="ru-RU" i="1" u="sng" dirty="0" smtClean="0"/>
              <a:t>все правильные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000" dirty="0" smtClean="0"/>
              <a:t>10. </a:t>
            </a:r>
            <a:r>
              <a:rPr lang="ru-RU" sz="2000" dirty="0"/>
              <a:t>Выпишите номера признаков, характерных для овогенеза человека:</a:t>
            </a:r>
          </a:p>
          <a:p>
            <a:r>
              <a:rPr lang="ru-RU" sz="2000" dirty="0" smtClean="0"/>
              <a:t>А. </a:t>
            </a:r>
            <a:r>
              <a:rPr lang="ru-RU" sz="2000" dirty="0"/>
              <a:t>Протекает в семенниках</a:t>
            </a:r>
          </a:p>
          <a:p>
            <a:r>
              <a:rPr lang="ru-RU" sz="2000" dirty="0" smtClean="0"/>
              <a:t>Б. </a:t>
            </a:r>
            <a:r>
              <a:rPr lang="ru-RU" sz="2000" dirty="0"/>
              <a:t>Протекает в яичниках</a:t>
            </a:r>
          </a:p>
          <a:p>
            <a:r>
              <a:rPr lang="ru-RU" sz="2000" dirty="0" smtClean="0"/>
              <a:t>В. </a:t>
            </a:r>
            <a:r>
              <a:rPr lang="ru-RU" sz="2000" dirty="0"/>
              <a:t>3 стадии: размножение, рост, созревание</a:t>
            </a:r>
          </a:p>
          <a:p>
            <a:r>
              <a:rPr lang="ru-RU" sz="2000" dirty="0" smtClean="0"/>
              <a:t>Г. </a:t>
            </a:r>
            <a:r>
              <a:rPr lang="ru-RU" sz="2000" dirty="0"/>
              <a:t>Период размножения первичных половых клеток начинается после наступления половой </a:t>
            </a:r>
            <a:r>
              <a:rPr lang="ru-RU" sz="2000" dirty="0" smtClean="0"/>
              <a:t>зрелости</a:t>
            </a:r>
            <a:endParaRPr lang="ru-RU" sz="2000" dirty="0"/>
          </a:p>
          <a:p>
            <a:r>
              <a:rPr lang="ru-RU" sz="2000" dirty="0" smtClean="0"/>
              <a:t>Д. </a:t>
            </a:r>
            <a:r>
              <a:rPr lang="ru-RU" sz="2000" dirty="0"/>
              <a:t>В период созревания из одной клетки образуется одна гамета</a:t>
            </a:r>
          </a:p>
          <a:p>
            <a:r>
              <a:rPr lang="ru-RU" sz="2000" dirty="0" smtClean="0"/>
              <a:t>Е. </a:t>
            </a:r>
            <a:r>
              <a:rPr lang="ru-RU" sz="2000" dirty="0"/>
              <a:t>В период созревания их одной клетки образуются 4 гаметы</a:t>
            </a:r>
          </a:p>
          <a:p>
            <a:r>
              <a:rPr lang="ru-RU" sz="2000" dirty="0" smtClean="0"/>
              <a:t>Ж. </a:t>
            </a:r>
            <a:r>
              <a:rPr lang="ru-RU" sz="2000" dirty="0"/>
              <a:t>Период размножения первичных половых клеток начинается в эмбриогенезе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972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Эталоны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57800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 smtClean="0"/>
              <a:t>1. А</a:t>
            </a:r>
          </a:p>
          <a:p>
            <a:r>
              <a:rPr lang="ru-RU" sz="2800" dirty="0" smtClean="0"/>
              <a:t>2. Б</a:t>
            </a:r>
          </a:p>
          <a:p>
            <a:r>
              <a:rPr lang="ru-RU" sz="2800" dirty="0" smtClean="0"/>
              <a:t>3. В</a:t>
            </a:r>
          </a:p>
          <a:p>
            <a:r>
              <a:rPr lang="ru-RU" sz="2800" dirty="0" smtClean="0"/>
              <a:t>4. Г</a:t>
            </a:r>
          </a:p>
          <a:p>
            <a:r>
              <a:rPr lang="ru-RU" sz="2800" dirty="0" smtClean="0"/>
              <a:t>5. </a:t>
            </a:r>
            <a:r>
              <a:rPr lang="ru-RU" sz="2800" dirty="0"/>
              <a:t>Б</a:t>
            </a:r>
            <a:endParaRPr lang="ru-RU" sz="2800" dirty="0" smtClean="0"/>
          </a:p>
          <a:p>
            <a:r>
              <a:rPr lang="ru-RU" sz="2800" dirty="0" smtClean="0"/>
              <a:t>6. Б</a:t>
            </a:r>
          </a:p>
          <a:p>
            <a:r>
              <a:rPr lang="ru-RU" sz="2800" dirty="0" smtClean="0"/>
              <a:t>7. А</a:t>
            </a:r>
          </a:p>
          <a:p>
            <a:r>
              <a:rPr lang="ru-RU" sz="2800" dirty="0" smtClean="0"/>
              <a:t>8. В</a:t>
            </a:r>
          </a:p>
          <a:p>
            <a:r>
              <a:rPr lang="ru-RU" sz="2800" dirty="0" smtClean="0"/>
              <a:t>9. Г</a:t>
            </a:r>
          </a:p>
          <a:p>
            <a:r>
              <a:rPr lang="ru-RU" sz="2800" dirty="0" smtClean="0"/>
              <a:t>10. Б, В, Д, Ж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570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Задание. Закончить предложения: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221817"/>
              </p:ext>
            </p:extLst>
          </p:nvPr>
        </p:nvGraphicFramePr>
        <p:xfrm>
          <a:off x="457200" y="10668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10484664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995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Деление, приводящее к уменьшению числа хромосом вдвое…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Биологическое значение мейоза заключается в том, что…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7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Первое деление мейоза отличается от второго тем, что…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Мейоз отличается от митоза тем, что…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3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 профазу мейоза I, так же как и в профазу митоза происходит…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При первом делении мейоза к полюсам делящейся клетки расходятся…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0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Стадия гаметогенеза,</a:t>
                      </a:r>
                      <a:r>
                        <a:rPr lang="ru-RU" baseline="0" dirty="0" smtClean="0"/>
                        <a:t> в которой</a:t>
                      </a:r>
                      <a:r>
                        <a:rPr lang="ru-RU" dirty="0" smtClean="0"/>
                        <a:t> происходит </a:t>
                      </a:r>
                      <a:r>
                        <a:rPr lang="ru-RU" dirty="0" err="1" smtClean="0"/>
                        <a:t>мейотическое</a:t>
                      </a:r>
                      <a:r>
                        <a:rPr lang="ru-RU" dirty="0" smtClean="0"/>
                        <a:t> деление клеток с уменьшением числа хромосом…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Первое деление мейоза заканчивается образованием клеток с…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2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Благодаря кроссинговеру происходит...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Главная 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арактеристика сперматозоидов -</a:t>
                      </a:r>
                      <a:r>
                        <a:rPr lang="ru-RU" baseline="0" dirty="0" smtClean="0"/>
                        <a:t>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7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274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 smtClean="0"/>
              <a:t>Эталоны ответов: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99460"/>
              </p:ext>
            </p:extLst>
          </p:nvPr>
        </p:nvGraphicFramePr>
        <p:xfrm>
          <a:off x="457200" y="1066800"/>
          <a:ext cx="822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10484664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995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Мейоз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Разнообразие потомства, сохранение числа хромосом в новых поколениях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7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Происходит кроссинговер, набор</a:t>
                      </a:r>
                      <a:r>
                        <a:rPr lang="ru-RU" baseline="0" dirty="0" smtClean="0"/>
                        <a:t> хромосом – 2</a:t>
                      </a:r>
                      <a:r>
                        <a:rPr lang="en-US" baseline="0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Два деления, гаплоидный набор хромосом</a:t>
                      </a:r>
                      <a:r>
                        <a:rPr lang="ru-RU" baseline="0" dirty="0" smtClean="0"/>
                        <a:t> в образовавшихся половых клетках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3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Конденсация</a:t>
                      </a:r>
                      <a:r>
                        <a:rPr lang="ru-RU" baseline="0" dirty="0" smtClean="0"/>
                        <a:t> (уплотнение) хромосом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Удвоенные гомологичные хромосомы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0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Созревание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Клеток с </a:t>
                      </a:r>
                      <a:r>
                        <a:rPr lang="ru-RU" smtClean="0"/>
                        <a:t>одинарным набором </a:t>
                      </a:r>
                      <a:r>
                        <a:rPr lang="ru-RU" dirty="0" err="1" smtClean="0"/>
                        <a:t>двухроматидных</a:t>
                      </a:r>
                      <a:r>
                        <a:rPr lang="ru-RU" dirty="0" smtClean="0"/>
                        <a:t> хромосом (</a:t>
                      </a:r>
                      <a:r>
                        <a:rPr lang="en-US" dirty="0" smtClean="0"/>
                        <a:t>n2c)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2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Создание новых комбинаций генов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Мелкие размеры,</a:t>
                      </a:r>
                      <a:r>
                        <a:rPr lang="ru-RU" baseline="0" dirty="0" smtClean="0"/>
                        <a:t> подвижность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7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1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Подстадии профазы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953000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r>
              <a:rPr lang="ru-RU" u="sng" dirty="0" smtClean="0"/>
              <a:t>Лептотена</a:t>
            </a:r>
            <a:r>
              <a:rPr lang="en-US" dirty="0" smtClean="0"/>
              <a:t> (</a:t>
            </a:r>
            <a:r>
              <a:rPr lang="ru-RU" dirty="0" smtClean="0"/>
              <a:t>спирализация хромосом)</a:t>
            </a:r>
          </a:p>
          <a:p>
            <a:r>
              <a:rPr lang="ru-RU" u="sng" dirty="0" smtClean="0"/>
              <a:t>Зиготена</a:t>
            </a:r>
          </a:p>
          <a:p>
            <a:r>
              <a:rPr lang="ru-RU" u="sng" dirty="0" smtClean="0"/>
              <a:t>Пахитена</a:t>
            </a:r>
            <a:endParaRPr lang="ru-RU" sz="4400" baseline="30000" dirty="0" smtClean="0"/>
          </a:p>
          <a:p>
            <a:r>
              <a:rPr lang="ru-RU" u="sng" dirty="0" smtClean="0"/>
              <a:t>Диплотена</a:t>
            </a:r>
            <a:r>
              <a:rPr lang="ru-RU" dirty="0" smtClean="0"/>
              <a:t> (расхождение </a:t>
            </a:r>
          </a:p>
          <a:p>
            <a:pPr>
              <a:buNone/>
            </a:pPr>
            <a:r>
              <a:rPr lang="ru-RU" dirty="0" smtClean="0"/>
              <a:t>    гомологичных хромосом)</a:t>
            </a:r>
          </a:p>
          <a:p>
            <a:r>
              <a:rPr lang="ru-RU" u="sng" dirty="0" smtClean="0"/>
              <a:t>Диакинез</a:t>
            </a:r>
            <a:r>
              <a:rPr lang="ru-RU" dirty="0" smtClean="0"/>
              <a:t> (утолщение хромосом, растворение ядерной оболочки, формирование нитей веретена деления)</a:t>
            </a:r>
            <a:endParaRPr lang="ru-RU" dirty="0"/>
          </a:p>
        </p:txBody>
      </p:sp>
      <p:pic>
        <p:nvPicPr>
          <p:cNvPr id="4098" name="Picture 2" descr="C:\Documents and Settings\user\My Documents\РАБОТА\ГЕНЕТИКА\Практики\профаза 1.jpg"/>
          <p:cNvPicPr>
            <a:picLocks noChangeAspect="1" noChangeArrowheads="1"/>
          </p:cNvPicPr>
          <p:nvPr/>
        </p:nvPicPr>
        <p:blipFill>
          <a:blip r:embed="rId2"/>
          <a:srcRect l="3704" t="12616" r="3704" b="7483"/>
          <a:stretch>
            <a:fillRect/>
          </a:stretch>
        </p:blipFill>
        <p:spPr bwMode="auto">
          <a:xfrm>
            <a:off x="5943600" y="2362200"/>
            <a:ext cx="2089695" cy="1676400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>
            <a:off x="2362200" y="2209800"/>
            <a:ext cx="457200" cy="685800"/>
          </a:xfrm>
          <a:prstGeom prst="rightBrace">
            <a:avLst>
              <a:gd name="adj1" fmla="val 8333"/>
              <a:gd name="adj2" fmla="val 42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2057400"/>
            <a:ext cx="23622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aseline="30000" dirty="0" smtClean="0"/>
              <a:t>(конъюгация и</a:t>
            </a:r>
          </a:p>
          <a:p>
            <a:r>
              <a:rPr lang="ru-RU" sz="4000" baseline="30000" dirty="0" smtClean="0"/>
              <a:t> кроссинговер)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1905000"/>
            <a:ext cx="7889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en-US" sz="2400" b="1" dirty="0" smtClean="0"/>
              <a:t>2n4c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9251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ru-RU" dirty="0" smtClean="0"/>
              <a:t>Кроссинговер</a:t>
            </a:r>
            <a:endParaRPr lang="ru-RU" dirty="0"/>
          </a:p>
        </p:txBody>
      </p:sp>
      <p:pic>
        <p:nvPicPr>
          <p:cNvPr id="3074" name="Picture 2" descr="C:\Documents and Settings\user\Desktop\Безымянный.bmp"/>
          <p:cNvPicPr>
            <a:picLocks noChangeAspect="1" noChangeArrowheads="1"/>
          </p:cNvPicPr>
          <p:nvPr/>
        </p:nvPicPr>
        <p:blipFill>
          <a:blip r:embed="rId2"/>
          <a:srcRect l="5242" r="10878" b="20307"/>
          <a:stretch>
            <a:fillRect/>
          </a:stretch>
        </p:blipFill>
        <p:spPr bwMode="auto">
          <a:xfrm>
            <a:off x="1371600" y="1447800"/>
            <a:ext cx="6096000" cy="4343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371600"/>
            <a:ext cx="4038600" cy="685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Пара сестринских хроматид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600200" y="33528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Хиазма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9080183">
            <a:off x="3261722" y="2267996"/>
            <a:ext cx="128813" cy="1371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954970">
            <a:off x="3649798" y="3733299"/>
            <a:ext cx="146559" cy="14478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700843">
            <a:off x="4115648" y="2121043"/>
            <a:ext cx="149243" cy="14037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8757021">
            <a:off x="4564930" y="3472526"/>
            <a:ext cx="162553" cy="150177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множение 16"/>
          <p:cNvSpPr/>
          <p:nvPr/>
        </p:nvSpPr>
        <p:spPr>
          <a:xfrm rot="20725768">
            <a:off x="3664510" y="3116948"/>
            <a:ext cx="675681" cy="990600"/>
          </a:xfrm>
          <a:prstGeom prst="mathMultiply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155215">
            <a:off x="5653656" y="1973016"/>
            <a:ext cx="167366" cy="140378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0720169">
            <a:off x="4895214" y="1904394"/>
            <a:ext cx="171690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829266">
            <a:off x="4571758" y="3442442"/>
            <a:ext cx="150950" cy="14617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множение 15"/>
          <p:cNvSpPr/>
          <p:nvPr/>
        </p:nvSpPr>
        <p:spPr>
          <a:xfrm rot="730708">
            <a:off x="4898227" y="2872553"/>
            <a:ext cx="609600" cy="990600"/>
          </a:xfrm>
          <a:prstGeom prst="mathMultiply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 rot="20579563">
            <a:off x="5369380" y="3577347"/>
            <a:ext cx="168023" cy="13091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810000" y="3505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712014">
            <a:off x="5029200" y="32766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4916017" y="1789583"/>
            <a:ext cx="302567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81600" y="1752600"/>
            <a:ext cx="762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667000" y="3733800"/>
            <a:ext cx="1752600" cy="454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 rot="1829266">
            <a:off x="4343853" y="4190613"/>
            <a:ext cx="171582" cy="6493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 rot="18757021">
            <a:off x="4880820" y="4171442"/>
            <a:ext cx="159268" cy="70209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59436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49530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2667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3886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 bwMode="auto">
          <a:xfrm>
            <a:off x="43434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30480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/>
              <a:t>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34290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41910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 bwMode="auto">
          <a:xfrm>
            <a:off x="45720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noProof="0" dirty="0" smtClean="0"/>
              <a:t>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Содержимое 2"/>
          <p:cNvSpPr txBox="1">
            <a:spLocks/>
          </p:cNvSpPr>
          <p:nvPr/>
        </p:nvSpPr>
        <p:spPr bwMode="auto">
          <a:xfrm>
            <a:off x="53340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noProof="0" dirty="0" smtClean="0"/>
              <a:t>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 bwMode="auto">
          <a:xfrm>
            <a:off x="47244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noProof="0" dirty="0" smtClean="0"/>
              <a:t>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56388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noProof="0" dirty="0" smtClean="0"/>
              <a:t>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Интерфаза</a:t>
            </a:r>
            <a:endParaRPr lang="ru-RU" dirty="0"/>
          </a:p>
        </p:txBody>
      </p:sp>
      <p:pic>
        <p:nvPicPr>
          <p:cNvPr id="50178" name="Picture 2" descr="C:\Documents and Settings\user\My Documents\РАБОТА\ГЕНЕТИКА\Практики\интерфа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57065"/>
            <a:ext cx="32766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87556" y="1295400"/>
            <a:ext cx="11688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2n4c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Профаза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4098" name="Picture 2" descr="C:\Documents and Settings\user\My Documents\РАБОТА\ГЕНЕТИКА\Практики\профаза 1.jpg"/>
          <p:cNvPicPr>
            <a:picLocks noChangeAspect="1" noChangeArrowheads="1"/>
          </p:cNvPicPr>
          <p:nvPr/>
        </p:nvPicPr>
        <p:blipFill>
          <a:blip r:embed="rId2"/>
          <a:srcRect l="3704" t="12616" r="3704" b="7483"/>
          <a:stretch>
            <a:fillRect/>
          </a:stretch>
        </p:blipFill>
        <p:spPr bwMode="auto">
          <a:xfrm>
            <a:off x="2792276" y="2006059"/>
            <a:ext cx="3559448" cy="28554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67200" y="1544394"/>
            <a:ext cx="7889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2n4c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707</TotalTime>
  <Words>1729</Words>
  <Application>Microsoft Office PowerPoint</Application>
  <PresentationFormat>Экран (4:3)</PresentationFormat>
  <Paragraphs>345</Paragraphs>
  <Slides>55</Slides>
  <Notes>2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Презентация4</vt:lpstr>
      <vt:lpstr>ГБПОУ «Камчатский медицинский колледж»   Тема лекции: «Размножение организмов. Гаметогенез»  </vt:lpstr>
      <vt:lpstr>Содержание</vt:lpstr>
      <vt:lpstr>Введение</vt:lpstr>
      <vt:lpstr>Мейоз</vt:lpstr>
      <vt:lpstr>Мейоз</vt:lpstr>
      <vt:lpstr>Подстадии профазы I</vt:lpstr>
      <vt:lpstr>Кроссинговер</vt:lpstr>
      <vt:lpstr>Интерфаза</vt:lpstr>
      <vt:lpstr>Профаза I</vt:lpstr>
      <vt:lpstr>Основные понятия</vt:lpstr>
      <vt:lpstr>Метафаза I</vt:lpstr>
      <vt:lpstr>Анафаза I</vt:lpstr>
      <vt:lpstr>Телофаза I</vt:lpstr>
      <vt:lpstr>Профаза II</vt:lpstr>
      <vt:lpstr>Метафаза II</vt:lpstr>
      <vt:lpstr>Анафаза II</vt:lpstr>
      <vt:lpstr>Телофаза II</vt:lpstr>
      <vt:lpstr>Схематическое изображение основных этапов мейоза</vt:lpstr>
      <vt:lpstr>Биологическое значение мейоза </vt:lpstr>
      <vt:lpstr>Нерасхождение хромосом</vt:lpstr>
      <vt:lpstr>Кариотип женщины с синдромом Тернера</vt:lpstr>
      <vt:lpstr>Кариотип ребенка с синдромом Патау</vt:lpstr>
      <vt:lpstr>Кариотип ребенка с синдромом Эдвардса</vt:lpstr>
      <vt:lpstr>Гаметогенез</vt:lpstr>
      <vt:lpstr>Микрофотографии срезов половых желез человека</vt:lpstr>
      <vt:lpstr>Гаметогенез</vt:lpstr>
      <vt:lpstr>Основные этапы сперматогенеза  и овогенеза</vt:lpstr>
      <vt:lpstr>Сперматогенез</vt:lpstr>
      <vt:lpstr>Зрелые сперматозоиды человека под микроскопом</vt:lpstr>
      <vt:lpstr>Овогенез</vt:lpstr>
      <vt:lpstr>Зрелая яйцеклетка человека под микроскопом</vt:lpstr>
      <vt:lpstr>Заключение</vt:lpstr>
      <vt:lpstr>Домашнее задание</vt:lpstr>
      <vt:lpstr>Вопросы</vt:lpstr>
      <vt:lpstr>Вопросы</vt:lpstr>
      <vt:lpstr>Сравнение ово- и сперматогенеза</vt:lpstr>
      <vt:lpstr>Сравнение ово- и сперматогенеза</vt:lpstr>
      <vt:lpstr>Сравнение ово- и сперматогенеза</vt:lpstr>
      <vt:lpstr>Задача</vt:lpstr>
      <vt:lpstr>Эталон ответа:</vt:lpstr>
      <vt:lpstr>Задача</vt:lpstr>
      <vt:lpstr>Эталон ответа: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все правильные ответы</vt:lpstr>
      <vt:lpstr>Эталоны ответов:</vt:lpstr>
      <vt:lpstr>Задание. Закончить предложения:</vt:lpstr>
      <vt:lpstr>Эталоны ответов: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«Камчатский медицинский колледж»   Тема лекции: «Мейоз. Гаметогенез»  </dc:title>
  <cp:lastModifiedBy>User</cp:lastModifiedBy>
  <cp:revision>141</cp:revision>
  <dcterms:modified xsi:type="dcterms:W3CDTF">2023-01-28T21:55:19Z</dcterms:modified>
</cp:coreProperties>
</file>