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58" r:id="rId3"/>
    <p:sldId id="261" r:id="rId4"/>
    <p:sldId id="262" r:id="rId5"/>
    <p:sldId id="286" r:id="rId6"/>
    <p:sldId id="259" r:id="rId7"/>
    <p:sldId id="278" r:id="rId8"/>
    <p:sldId id="279" r:id="rId9"/>
    <p:sldId id="280" r:id="rId10"/>
    <p:sldId id="260" r:id="rId11"/>
    <p:sldId id="282" r:id="rId12"/>
    <p:sldId id="283" r:id="rId13"/>
    <p:sldId id="284" r:id="rId14"/>
    <p:sldId id="263" r:id="rId15"/>
    <p:sldId id="281" r:id="rId16"/>
    <p:sldId id="289" r:id="rId17"/>
    <p:sldId id="264" r:id="rId18"/>
    <p:sldId id="285" r:id="rId19"/>
    <p:sldId id="277" r:id="rId20"/>
    <p:sldId id="265" r:id="rId21"/>
    <p:sldId id="271" r:id="rId22"/>
    <p:sldId id="270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2D61D-8EA3-4F3F-9C28-0BC0BD09D5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BCC75-713F-47E7-A179-909453C20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93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BCC75-713F-47E7-A179-909453C200C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6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AutoShape 10" descr="https://cloud.prezentacii.org/18/10/87174/images/screen28.jpg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2699792" y="160338"/>
            <a:ext cx="6336704" cy="355669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600"/>
              </a:spcBef>
            </a:pPr>
            <a:r>
              <a:rPr lang="ru-RU" sz="2800" cap="none" dirty="0">
                <a:ln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Тема. </a:t>
            </a:r>
            <a:r>
              <a:rPr lang="ru-RU" sz="2800" cap="none" dirty="0" err="1">
                <a:ln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А.И.Куприн</a:t>
            </a:r>
            <a:r>
              <a:rPr lang="ru-RU" sz="2800" cap="none" dirty="0">
                <a:ln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. </a:t>
            </a:r>
            <a:br>
              <a:rPr lang="ru-RU" sz="2800" cap="none" dirty="0">
                <a:ln>
                  <a:noFill/>
                </a:ln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800" cap="none" dirty="0">
                <a:ln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Краткий рассказ о писателе.  </a:t>
            </a:r>
            <a:br>
              <a:rPr lang="ru-RU" sz="2800" cap="none" dirty="0">
                <a:ln>
                  <a:noFill/>
                </a:ln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800" cap="none" dirty="0">
                <a:ln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«Куст сирени». </a:t>
            </a:r>
            <a:br>
              <a:rPr lang="ru-RU" sz="2800" cap="none" dirty="0">
                <a:ln>
                  <a:noFill/>
                </a:ln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800" cap="none" dirty="0">
                <a:ln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Утверждение согласия и взаимопонимания, любви и счастья в семье.</a:t>
            </a:r>
            <a:br>
              <a:rPr lang="ru-RU" sz="2800" cap="none" dirty="0">
                <a:ln>
                  <a:noFill/>
                </a:ln>
                <a:solidFill>
                  <a:schemeClr val="bg1"/>
                </a:solidFill>
                <a:latin typeface="Arial Black" pitchFamily="34" charset="0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3560" y="3284984"/>
            <a:ext cx="3960440" cy="2016224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Эпиграф:</a:t>
            </a:r>
          </a:p>
          <a:p>
            <a:pPr algn="l"/>
            <a:r>
              <a:rPr lang="ru-RU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Любовь-это бесценный дар. </a:t>
            </a:r>
            <a:endParaRPr lang="ru-RU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Это единственная вещь, которую мы можем подарить,</a:t>
            </a:r>
            <a:endParaRPr lang="ru-RU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все же она у тебя остается.</a:t>
            </a:r>
            <a:endParaRPr lang="ru-RU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Л.Н.Толстой</a:t>
            </a:r>
            <a:endParaRPr lang="ru-RU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4276" name="AutoShape 4" descr="https://images.fineartamerica.com/images-medium-large-5/lilac-maryna-danylovych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8" name="AutoShape 6" descr="https://images.fineartamerica.com/images-medium-large-5/lilac-maryna-danylovych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st4.depositphotos.com/9181064/27191/i/950/depositphotos_271914924-stock-photo-bright-lilac-branch-on-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ds05.infourok.ru/uploads/ex/1137/00117656-7bc13f39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ds05.infourok.ru/uploads/ex/0aa1/00073690-301b4115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https://im0-tub-ru.yandex.net/i?id=b52d3f7d369b7152d62af301ffa56c9e-l&amp;ref=rim&amp;n=13&amp;w=1080&amp;h=97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t="-1" r="869" b="26309"/>
          <a:stretch/>
        </p:blipFill>
        <p:spPr bwMode="auto">
          <a:xfrm>
            <a:off x="0" y="2803615"/>
            <a:ext cx="4536504" cy="3411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61407C-3E17-4E11-AE3E-139D11484D8C}"/>
              </a:ext>
            </a:extLst>
          </p:cNvPr>
          <p:cNvSpPr txBox="1"/>
          <p:nvPr/>
        </p:nvSpPr>
        <p:spPr>
          <a:xfrm>
            <a:off x="4967536" y="5759890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Панкова Л.С., учитель русского языка и литературы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ГОУ ЛНР «Краснокутская средняя школа» 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2"/>
                </a:solidFill>
                <a:latin typeface="Bookman Old Style" panose="02050604050505020204" pitchFamily="18" charset="0"/>
              </a:rPr>
              <a:t>ТЕОРИЯ ЛИТЕРАТУРЫ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  </a:t>
            </a:r>
            <a:r>
              <a:rPr lang="ru-RU" dirty="0">
                <a:solidFill>
                  <a:schemeClr val="accent2"/>
                </a:solidFill>
              </a:rPr>
              <a:t>!!!</a:t>
            </a:r>
          </a:p>
          <a:p>
            <a:pPr>
              <a:buNone/>
            </a:pPr>
            <a:r>
              <a:rPr lang="ru-RU" dirty="0"/>
              <a:t>   </a:t>
            </a:r>
            <a:r>
              <a:rPr lang="ru-RU" b="1" dirty="0"/>
              <a:t>Психологизм </a:t>
            </a:r>
            <a:r>
              <a:rPr lang="ru-RU" dirty="0"/>
              <a:t>(от гр. душа)- изображение в литературном произведении внутреннего мира человека, его мыслей, намерений, переживаний, эмоций под влиянием каких-либо событий.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75006"/>
            <a:ext cx="3240360" cy="242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Беседа 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по содержанию текста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312312"/>
            <a:ext cx="7239000" cy="3691792"/>
          </a:xfrm>
        </p:spPr>
        <p:txBody>
          <a:bodyPr>
            <a:normAutofit/>
          </a:bodyPr>
          <a:lstStyle/>
          <a:p>
            <a:r>
              <a:rPr lang="ru-RU" dirty="0"/>
              <a:t>Кто является главными героями рассказа?</a:t>
            </a:r>
          </a:p>
          <a:p>
            <a:r>
              <a:rPr lang="ru-RU" dirty="0"/>
              <a:t>Вспомните, с чего начинается повествование?</a:t>
            </a:r>
          </a:p>
          <a:p>
            <a:r>
              <a:rPr lang="ru-RU" dirty="0"/>
              <a:t>Описывает ли автор состояние героя?</a:t>
            </a:r>
          </a:p>
          <a:p>
            <a:r>
              <a:rPr lang="ru-RU" dirty="0"/>
              <a:t>Как Вера поняла, что у мужа неприятности? (работа с лексикой текста)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ТЕОРИЯ ЛИТЕРАТУРЫ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!!!</a:t>
            </a:r>
          </a:p>
          <a:p>
            <a:r>
              <a:rPr lang="ru-RU" dirty="0"/>
              <a:t>Художественная деталь- это подробность в произведении, несущая значимую смысловую идейно-эмоциональную нагрузку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98824"/>
            <a:ext cx="3240360" cy="242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Беседа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 по содержанию текста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7239000" cy="484632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Как Вера реагирует на поведение мужа?</a:t>
            </a:r>
          </a:p>
          <a:p>
            <a:r>
              <a:rPr lang="ru-RU" sz="2400" dirty="0"/>
              <a:t>Меняется ли поведение </a:t>
            </a:r>
            <a:r>
              <a:rPr lang="ru-RU" sz="2400" dirty="0" err="1"/>
              <a:t>Алмазова</a:t>
            </a:r>
            <a:r>
              <a:rPr lang="ru-RU" sz="2400" dirty="0"/>
              <a:t>, когда Верочка озвучила свой план?</a:t>
            </a:r>
          </a:p>
          <a:p>
            <a:r>
              <a:rPr lang="ru-RU" sz="2400" dirty="0"/>
              <a:t>Охарактеризуйте поведение Веры в то время, когда ей в голову пришел план спасения.</a:t>
            </a:r>
          </a:p>
          <a:p>
            <a:r>
              <a:rPr lang="ru-RU" sz="2400" dirty="0"/>
              <a:t>Вспомните </a:t>
            </a:r>
            <a:r>
              <a:rPr lang="ru-RU" sz="2400" dirty="0" err="1"/>
              <a:t>эпизод,когда</a:t>
            </a:r>
            <a:r>
              <a:rPr lang="ru-RU" sz="2400" dirty="0"/>
              <a:t> </a:t>
            </a:r>
            <a:r>
              <a:rPr lang="ru-RU" sz="2400" dirty="0" err="1"/>
              <a:t>Алмазовы</a:t>
            </a:r>
            <a:r>
              <a:rPr lang="ru-RU" sz="2400" dirty="0"/>
              <a:t> приехали к садовнику. Как Вера проявила себя  в этой ситуации?</a:t>
            </a:r>
          </a:p>
          <a:p>
            <a:r>
              <a:rPr lang="ru-RU" sz="2400" dirty="0"/>
              <a:t>Что движет поступком героини?</a:t>
            </a:r>
          </a:p>
          <a:p>
            <a:r>
              <a:rPr lang="ru-RU" sz="2400" dirty="0"/>
              <a:t>Чем заканчивается история?</a:t>
            </a:r>
          </a:p>
          <a:p>
            <a:r>
              <a:rPr lang="ru-RU" sz="2400" dirty="0"/>
              <a:t>Как Вера отнеслась к успехам мужа? Почему она просит его вновь рассказать об этой истории?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НАРОДНАЯ МУДРОСТЬ 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715200" cy="4846320"/>
          </a:xfrm>
        </p:spPr>
        <p:txBody>
          <a:bodyPr/>
          <a:lstStyle/>
          <a:p>
            <a:pPr>
              <a:buNone/>
            </a:pPr>
            <a:r>
              <a:rPr lang="ru-RU" sz="4000" b="1" dirty="0">
                <a:solidFill>
                  <a:schemeClr val="tx2"/>
                </a:solidFill>
              </a:rPr>
              <a:t>Какие пословицы,</a:t>
            </a:r>
          </a:p>
          <a:p>
            <a:pPr>
              <a:buNone/>
            </a:pPr>
            <a:r>
              <a:rPr lang="ru-RU" sz="4000" b="1" dirty="0">
                <a:solidFill>
                  <a:schemeClr val="tx2"/>
                </a:solidFill>
              </a:rPr>
              <a:t>поговорки, афоризмы </a:t>
            </a:r>
          </a:p>
          <a:p>
            <a:pPr>
              <a:buNone/>
            </a:pPr>
            <a:r>
              <a:rPr lang="ru-RU" sz="4000" b="1" dirty="0">
                <a:solidFill>
                  <a:schemeClr val="tx2"/>
                </a:solidFill>
              </a:rPr>
              <a:t>вы знаете на тему «Преодоление трудностей»?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r="2545" b="8282"/>
          <a:stretch/>
        </p:blipFill>
        <p:spPr bwMode="auto">
          <a:xfrm>
            <a:off x="3068588" y="4653136"/>
            <a:ext cx="2016224" cy="210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Соедини колонки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003928"/>
              </p:ext>
            </p:extLst>
          </p:nvPr>
        </p:nvGraphicFramePr>
        <p:xfrm>
          <a:off x="260276" y="2276872"/>
          <a:ext cx="7632848" cy="3763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0873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Bookman Old Style" panose="02050604050505020204" pitchFamily="18" charset="0"/>
                        </a:rPr>
                        <a:t>Умелым и смелым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Bookman Old Style" panose="02050604050505020204" pitchFamily="18" charset="0"/>
                        </a:rPr>
                        <a:t>а с опасностями- опытом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0873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Bookman Old Style" panose="02050604050505020204" pitchFamily="18" charset="0"/>
                        </a:rPr>
                        <a:t>Борись с трудностями умом,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Bookman Old Style" panose="02050604050505020204" pitchFamily="18" charset="0"/>
                        </a:rPr>
                        <a:t>труд немыслим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873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Bookman Old Style" panose="02050604050505020204" pitchFamily="18" charset="0"/>
                        </a:rPr>
                        <a:t>Без</a:t>
                      </a:r>
                      <a:r>
                        <a:rPr lang="ru-RU" sz="2000" baseline="0" dirty="0">
                          <a:latin typeface="Bookman Old Style" panose="02050604050505020204" pitchFamily="18" charset="0"/>
                        </a:rPr>
                        <a:t> трудностей …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Bookman Old Style" panose="02050604050505020204" pitchFamily="18" charset="0"/>
                        </a:rPr>
                        <a:t>все перетрут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0873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Bookman Old Style" panose="02050604050505020204" pitchFamily="18" charset="0"/>
                        </a:rPr>
                        <a:t>Терпение и труд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Bookman Old Style" panose="02050604050505020204" pitchFamily="18" charset="0"/>
                        </a:rPr>
                        <a:t>трудности</a:t>
                      </a:r>
                      <a:r>
                        <a:rPr lang="ru-RU" sz="2000" baseline="0" dirty="0">
                          <a:latin typeface="Bookman Old Style" panose="02050604050505020204" pitchFamily="18" charset="0"/>
                        </a:rPr>
                        <a:t> не страшны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4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Bookman Old Style" panose="02050604050505020204" pitchFamily="18" charset="0"/>
              </a:rPr>
              <a:t>Петр Кончаловский</a:t>
            </a:r>
            <a:br>
              <a:rPr lang="ru-RU" sz="34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Bookman Old Style" panose="02050604050505020204" pitchFamily="18" charset="0"/>
              </a:rPr>
            </a:br>
            <a:r>
              <a:rPr lang="ru-RU" sz="28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Bookman Old Style" panose="02050604050505020204" pitchFamily="18" charset="0"/>
              </a:rPr>
              <a:t>(1876-1956)</a:t>
            </a:r>
            <a:r>
              <a:rPr lang="ru-RU" sz="34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Bookman Old Style" panose="02050604050505020204" pitchFamily="18" charset="0"/>
              </a:rPr>
              <a:t>-певец сирени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" y="1628800"/>
            <a:ext cx="4633945" cy="347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live.staticflickr.com/950/42010106021_4c7ab9f8aa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10" y="2420888"/>
            <a:ext cx="4786605" cy="42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1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dirty="0">
                <a:latin typeface="Bookman Old Style" panose="02050604050505020204" pitchFamily="18" charset="0"/>
                <a:cs typeface="Times New Roman" pitchFamily="18" charset="0"/>
              </a:rPr>
              <a:t>творческая работа</a:t>
            </a:r>
            <a:br>
              <a:rPr lang="ru-RU" sz="3300" dirty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3300" dirty="0">
                <a:latin typeface="Bookman Old Style" panose="02050604050505020204" pitchFamily="18" charset="0"/>
                <a:cs typeface="Times New Roman" pitchFamily="18" charset="0"/>
              </a:rPr>
              <a:t> ДАЙМОНД – 7-стишие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Образец:</a:t>
            </a:r>
          </a:p>
          <a:p>
            <a:r>
              <a:rPr lang="ru-RU" dirty="0">
                <a:solidFill>
                  <a:schemeClr val="accent6"/>
                </a:solidFill>
              </a:rPr>
              <a:t>1.День</a:t>
            </a:r>
          </a:p>
          <a:p>
            <a:r>
              <a:rPr lang="ru-RU" dirty="0">
                <a:solidFill>
                  <a:schemeClr val="accent6"/>
                </a:solidFill>
              </a:rPr>
              <a:t>2.Ясный, светлый</a:t>
            </a:r>
          </a:p>
          <a:p>
            <a:r>
              <a:rPr lang="ru-RU" dirty="0">
                <a:solidFill>
                  <a:schemeClr val="accent6"/>
                </a:solidFill>
              </a:rPr>
              <a:t>3.Радует, волнует, бодрит</a:t>
            </a:r>
          </a:p>
          <a:p>
            <a:r>
              <a:rPr lang="ru-RU" dirty="0">
                <a:solidFill>
                  <a:schemeClr val="accent6"/>
                </a:solidFill>
              </a:rPr>
              <a:t>4.День светел</a:t>
            </a:r>
            <a:r>
              <a:rPr lang="ru-RU" dirty="0"/>
              <a:t>. Ночь темна.</a:t>
            </a:r>
          </a:p>
          <a:p>
            <a:r>
              <a:rPr lang="ru-RU" dirty="0"/>
              <a:t>5.Печалит, опустошает, усыпляет</a:t>
            </a:r>
          </a:p>
          <a:p>
            <a:r>
              <a:rPr lang="ru-RU" dirty="0"/>
              <a:t>6.Мрачная, темная</a:t>
            </a:r>
          </a:p>
          <a:p>
            <a:r>
              <a:rPr lang="ru-RU" dirty="0"/>
              <a:t>7.Ночь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Bookman Old Style" panose="02050604050505020204" pitchFamily="18" charset="0"/>
              </a:rPr>
              <a:t>даймонд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Верочка</a:t>
            </a:r>
          </a:p>
          <a:p>
            <a:r>
              <a:rPr lang="ru-RU" dirty="0"/>
              <a:t>Активна, деятельна</a:t>
            </a:r>
          </a:p>
          <a:p>
            <a:r>
              <a:rPr lang="ru-RU" dirty="0"/>
              <a:t>Надеется, верит, действует</a:t>
            </a:r>
          </a:p>
          <a:p>
            <a:r>
              <a:rPr lang="ru-RU" dirty="0"/>
              <a:t>Вера оптимистка. Николай пессимист</a:t>
            </a:r>
          </a:p>
          <a:p>
            <a:r>
              <a:rPr lang="ru-RU" dirty="0"/>
              <a:t>Разочаровывается, бездействует, подчиняется</a:t>
            </a:r>
          </a:p>
          <a:p>
            <a:r>
              <a:rPr lang="ru-RU" dirty="0"/>
              <a:t>Пассивен, беспомощен</a:t>
            </a:r>
          </a:p>
          <a:p>
            <a:r>
              <a:rPr lang="ru-RU" dirty="0"/>
              <a:t>Алмазов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t="2436" r="14360" b="5502"/>
          <a:stretch/>
        </p:blipFill>
        <p:spPr bwMode="auto">
          <a:xfrm>
            <a:off x="6084168" y="398450"/>
            <a:ext cx="1728192" cy="224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ТЕОРИЯ ЛИТЕРАТУРЫ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Антитеза –  резкое противопоставление понятий и образов.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38670"/>
            <a:ext cx="4973929" cy="372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40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Какова идея рассказа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 «Куст сирени»?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40871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ТЕОРИЯ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chemeClr val="accent2"/>
                </a:solidFill>
              </a:rPr>
              <a:t>!!!</a:t>
            </a:r>
          </a:p>
          <a:p>
            <a:r>
              <a:rPr lang="ru-RU" b="1" dirty="0">
                <a:solidFill>
                  <a:schemeClr val="tx2"/>
                </a:solidFill>
              </a:rPr>
              <a:t>Зеркальная композиция </a:t>
            </a:r>
            <a:r>
              <a:rPr lang="ru-RU" b="1" dirty="0"/>
              <a:t>- </a:t>
            </a:r>
            <a:r>
              <a:rPr lang="ru-RU" dirty="0">
                <a:solidFill>
                  <a:schemeClr val="accent1"/>
                </a:solidFill>
              </a:rPr>
              <a:t>построение произведения, когда начальные и конечные образы повторяются с точностью до наоборот.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89648"/>
            <a:ext cx="422997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dirty="0"/>
              <a:t>  </a:t>
            </a:r>
            <a:r>
              <a:rPr lang="ru-RU" dirty="0">
                <a:latin typeface="Bookman Old Style" panose="02050604050505020204" pitchFamily="18" charset="0"/>
              </a:rPr>
              <a:t>ПОЧЕМУ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807551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r="14360" b="8455"/>
          <a:stretch/>
        </p:blipFill>
        <p:spPr bwMode="auto">
          <a:xfrm>
            <a:off x="3491880" y="116632"/>
            <a:ext cx="172819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119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Проблемный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 вопрос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2060848"/>
            <a:ext cx="8507288" cy="4065315"/>
          </a:xfrm>
        </p:spPr>
        <p:txBody>
          <a:bodyPr/>
          <a:lstStyle/>
          <a:p>
            <a:r>
              <a:rPr lang="ru-RU" dirty="0"/>
              <a:t>Как вы определили идею рассказа </a:t>
            </a:r>
          </a:p>
          <a:p>
            <a:pPr marL="0" indent="0">
              <a:buNone/>
            </a:pPr>
            <a:r>
              <a:rPr lang="ru-RU" dirty="0"/>
              <a:t>    А.И. Куприна «Куст сирени»?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Как, используя прием антитезы, автор подводит читателя к пониманию основной мысли текста?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0" r="13556" b="7983"/>
          <a:stretch/>
        </p:blipFill>
        <p:spPr bwMode="auto">
          <a:xfrm>
            <a:off x="6148184" y="0"/>
            <a:ext cx="2024215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205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/>
          </a:bodyPr>
          <a:lstStyle/>
          <a:p>
            <a:pPr algn="ctr"/>
            <a:r>
              <a:rPr lang="ru-RU" sz="4500" dirty="0">
                <a:latin typeface="Bookman Old Style" panose="02050604050505020204" pitchFamily="18" charset="0"/>
              </a:rPr>
              <a:t>СПАСИБО ЗА УРОК!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377902E-F527-40E0-B81C-3BCF531B0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4085E4-AF4E-42AC-8E08-BDD23666C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09416"/>
            <a:ext cx="3652191" cy="42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49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1436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ЛИТЕРАТУРНЫЙ 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ДИКТАНТ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 (1__________) Алмазов, молодой небогатый офицер, учится в Академии генерального штаба. Два года подряд он проваливается и, наконец, на третий, поступает. Все экзамены он проходит благополучно. Наступает последний, решающий. Все это время </a:t>
            </a:r>
            <a:r>
              <a:rPr lang="ru-RU" dirty="0" err="1"/>
              <a:t>Алмазова</a:t>
            </a:r>
            <a:r>
              <a:rPr lang="ru-RU" dirty="0"/>
              <a:t> поддерживает его жена (2___________). Она отказывает себе во всём необходимом, пытаясь создать мужу условия для учёбы, поддерживает в нём бодрость духа.</a:t>
            </a:r>
          </a:p>
          <a:p>
            <a:r>
              <a:rPr lang="ru-RU" dirty="0"/>
              <a:t>С последнего экзамена Алмазов приходит домой, насупившись. Ему нужно было представить профессору 3_______________________. Алмазов чертил его накануне вечером и от усталости посадил на карту 4__________________. Чтоб его замаскировать, он нарисовал на пятне кусты. Профессор попался очень педантичный. Он сказал, что знает эту местность лучше, чем свою 5_______________________, никаких кустов там нет, и выгнал </a:t>
            </a:r>
            <a:r>
              <a:rPr lang="ru-RU" dirty="0" err="1"/>
              <a:t>Алмазова</a:t>
            </a:r>
            <a:r>
              <a:rPr lang="ru-RU" dirty="0"/>
              <a:t> с экзамена.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222"/>
          <a:stretch/>
        </p:blipFill>
        <p:spPr bwMode="auto">
          <a:xfrm>
            <a:off x="457082" y="44584"/>
            <a:ext cx="144016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7129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ЛИТЕРАТУРНЫЙ 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ДИКТАНТ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Подумав, Верочка отвозит в 6________________ все  7_________________. Она выручает намного меньше, чем они стоили на самом деле, но этой суммы ей хватает. Поздним вечером Верочка приезжает к 8 ______________ и уговаривает его сейчас же посадить на указанном месте кусты. Садовник проникается сочувствием и предлагает посадить 9____________. Верочка следит за 10 ________________________ и успокаивается только когда те 11___________________________. Теперь не видно, что кусты только что посажены.</a:t>
            </a:r>
          </a:p>
          <a:p>
            <a:r>
              <a:rPr lang="ru-RU" dirty="0"/>
              <a:t>На следующий день Алмазов показывает профессору растущий куст сирени. Удивлённый профессор извиняется перед </a:t>
            </a:r>
            <a:r>
              <a:rPr lang="ru-RU" dirty="0" err="1"/>
              <a:t>Алмазовым</a:t>
            </a:r>
            <a:r>
              <a:rPr lang="ru-RU" dirty="0"/>
              <a:t>, которому становится стыдно за свой обман.</a:t>
            </a:r>
          </a:p>
          <a:p>
            <a:r>
              <a:rPr lang="ru-RU" dirty="0"/>
              <a:t>С тех пор  любимым цветком Верочки становится 12_________________.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3" r="18931"/>
          <a:stretch/>
        </p:blipFill>
        <p:spPr bwMode="auto">
          <a:xfrm>
            <a:off x="323528" y="190562"/>
            <a:ext cx="1296144" cy="112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Ответы: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1-Верочка</a:t>
            </a:r>
          </a:p>
          <a:p>
            <a:r>
              <a:rPr lang="ru-RU" dirty="0"/>
              <a:t>2-план местности</a:t>
            </a:r>
          </a:p>
          <a:p>
            <a:r>
              <a:rPr lang="ru-RU" dirty="0"/>
              <a:t>3-чернильное пятно</a:t>
            </a:r>
          </a:p>
          <a:p>
            <a:r>
              <a:rPr lang="ru-RU" dirty="0"/>
              <a:t>5-собственную спальню</a:t>
            </a:r>
          </a:p>
          <a:p>
            <a:r>
              <a:rPr lang="ru-RU" dirty="0"/>
              <a:t>6-ломбард</a:t>
            </a:r>
          </a:p>
          <a:p>
            <a:r>
              <a:rPr lang="ru-RU" dirty="0"/>
              <a:t>7-свои драгоценности</a:t>
            </a:r>
          </a:p>
          <a:p>
            <a:r>
              <a:rPr lang="ru-RU" dirty="0"/>
              <a:t>8-садовнику</a:t>
            </a:r>
          </a:p>
          <a:p>
            <a:r>
              <a:rPr lang="ru-RU" dirty="0"/>
              <a:t>9-сирень</a:t>
            </a:r>
          </a:p>
          <a:p>
            <a:r>
              <a:rPr lang="ru-RU" dirty="0"/>
              <a:t>10-рабочими</a:t>
            </a:r>
          </a:p>
          <a:p>
            <a:r>
              <a:rPr lang="ru-RU" dirty="0"/>
              <a:t>11-заравнивают землю</a:t>
            </a:r>
          </a:p>
          <a:p>
            <a:r>
              <a:rPr lang="ru-RU" dirty="0"/>
              <a:t>12-сирень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ЛИТЕРАТУРНЫЙ ДИКТАНТ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Взаимопроверка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latin typeface="Bookman Old Style" panose="02050604050505020204" pitchFamily="18" charset="0"/>
              </a:rPr>
              <a:t>Критерии оценивания: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1-3 б.-        </a:t>
            </a:r>
            <a:r>
              <a:rPr lang="ru-RU" dirty="0">
                <a:solidFill>
                  <a:schemeClr val="accent2"/>
                </a:solidFill>
              </a:rPr>
              <a:t>«2»</a:t>
            </a:r>
          </a:p>
          <a:p>
            <a:pPr>
              <a:buNone/>
            </a:pPr>
            <a:r>
              <a:rPr lang="ru-RU" dirty="0"/>
              <a:t>4-6 б. -       </a:t>
            </a:r>
            <a:r>
              <a:rPr lang="ru-RU" dirty="0">
                <a:solidFill>
                  <a:schemeClr val="accent2"/>
                </a:solidFill>
              </a:rPr>
              <a:t>«3»</a:t>
            </a:r>
          </a:p>
          <a:p>
            <a:pPr>
              <a:buNone/>
            </a:pPr>
            <a:r>
              <a:rPr lang="ru-RU" dirty="0"/>
              <a:t>7-9 б.-        </a:t>
            </a:r>
            <a:r>
              <a:rPr lang="ru-RU" dirty="0">
                <a:solidFill>
                  <a:schemeClr val="accent2"/>
                </a:solidFill>
              </a:rPr>
              <a:t>«4»</a:t>
            </a:r>
            <a:endParaRPr lang="ru-RU" sz="3600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2800" dirty="0"/>
              <a:t>10-12 б.-   </a:t>
            </a:r>
            <a:r>
              <a:rPr lang="ru-RU" dirty="0">
                <a:solidFill>
                  <a:schemeClr val="accent2"/>
                </a:solidFill>
              </a:rPr>
              <a:t>«5»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24584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Bookman Old Style" panose="02050604050505020204" pitchFamily="18" charset="0"/>
              </a:rPr>
              <a:t>ТЕОРИЯ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>
                <a:solidFill>
                  <a:srgbClr val="FF0000"/>
                </a:solidFill>
              </a:rPr>
              <a:t>!!!</a:t>
            </a:r>
          </a:p>
          <a:p>
            <a:pPr algn="just">
              <a:buNone/>
            </a:pPr>
            <a:r>
              <a:rPr lang="ru-RU" b="1" dirty="0"/>
              <a:t>    РАССКАЗ-</a:t>
            </a:r>
            <a:r>
              <a:rPr lang="ru-RU" dirty="0"/>
              <a:t> это литературное произведение, в котором речь идет об одном важном событии из жизни героев с малым количеством действующих лиц.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05282"/>
            <a:ext cx="3240360" cy="242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Bookman Old Style" panose="02050604050505020204" pitchFamily="18" charset="0"/>
              </a:rPr>
              <a:t>ТЕОРИЯ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>
                <a:solidFill>
                  <a:srgbClr val="FF0000"/>
                </a:solidFill>
              </a:rPr>
              <a:t>!!!</a:t>
            </a:r>
          </a:p>
          <a:p>
            <a:pPr algn="ctr">
              <a:buNone/>
            </a:pPr>
            <a:r>
              <a:rPr lang="ru-RU" b="1" dirty="0">
                <a:latin typeface="Bookman Old Style" panose="02050604050505020204" pitchFamily="18" charset="0"/>
              </a:rPr>
              <a:t>КОМПОЗИЦИЯ-</a:t>
            </a:r>
            <a:r>
              <a:rPr lang="ru-RU" dirty="0">
                <a:latin typeface="Bookman Old Style" panose="02050604050505020204" pitchFamily="18" charset="0"/>
              </a:rPr>
              <a:t> ЭТО ПОСТРОЕНИЕ ХУДОЖЕСТВЕННОГО ПРОИЗВЕДЕНИЯ</a:t>
            </a:r>
          </a:p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3240360" cy="242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Три части рассказа А.И.Куприна «Куст сирени»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 часть- «Несчастье» (возвращение расстроенного </a:t>
            </a:r>
            <a:r>
              <a:rPr lang="ru-RU" dirty="0" err="1"/>
              <a:t>Алмазова</a:t>
            </a:r>
            <a:r>
              <a:rPr lang="ru-RU" dirty="0"/>
              <a:t> домой).</a:t>
            </a:r>
          </a:p>
          <a:p>
            <a:r>
              <a:rPr lang="ru-RU" dirty="0"/>
              <a:t>2 часть- «Надежда» (деятельное участие Верочки, всем сердцем желающей помочь мужу).</a:t>
            </a:r>
          </a:p>
          <a:p>
            <a:r>
              <a:rPr lang="ru-RU" dirty="0"/>
              <a:t>3 часть «Счастье» (встреча супругов дома, известие об удачной сдаче экзамена и поступлении в академию)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498</TotalTime>
  <Words>853</Words>
  <Application>Microsoft Office PowerPoint</Application>
  <PresentationFormat>Экран (4:3)</PresentationFormat>
  <Paragraphs>111</Paragraphs>
  <Slides>23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Bookman Old Style</vt:lpstr>
      <vt:lpstr>Calibri</vt:lpstr>
      <vt:lpstr>Times New Roman</vt:lpstr>
      <vt:lpstr>Trebuchet MS</vt:lpstr>
      <vt:lpstr>Verdana</vt:lpstr>
      <vt:lpstr>Wingdings</vt:lpstr>
      <vt:lpstr>Wingdings 2</vt:lpstr>
      <vt:lpstr>Изящная</vt:lpstr>
      <vt:lpstr>Тема. А.И.Куприн.  Краткий рассказ о писателе.   «Куст сирени».  Утверждение согласия и взаимопонимания, любви и счастья в семье. </vt:lpstr>
      <vt:lpstr>Какова идея рассказа  «Куст сирени»?</vt:lpstr>
      <vt:lpstr>ЛИТЕРАТУРНЫЙ  ДИКТАНТ</vt:lpstr>
      <vt:lpstr>ЛИТЕРАТУРНЫЙ  ДИКТАНТ</vt:lpstr>
      <vt:lpstr>Ответы:</vt:lpstr>
      <vt:lpstr>ЛИТЕРАТУРНЫЙ ДИКТАНТ Взаимопроверка</vt:lpstr>
      <vt:lpstr>ТЕОРИЯ ЛИТЕРАТУРЫ</vt:lpstr>
      <vt:lpstr>ТЕОРИЯ ЛИТЕРАТУРЫ</vt:lpstr>
      <vt:lpstr>Три части рассказа А.И.Куприна «Куст сирени»</vt:lpstr>
      <vt:lpstr>ТЕОРИЯ ЛИТЕРАТУРЫ </vt:lpstr>
      <vt:lpstr>Беседа  по содержанию текста</vt:lpstr>
      <vt:lpstr>ТЕОРИЯ ЛИТЕРАТУРЫ </vt:lpstr>
      <vt:lpstr>Беседа  по содержанию текста</vt:lpstr>
      <vt:lpstr>НАРОДНАЯ МУДРОСТЬ </vt:lpstr>
      <vt:lpstr>Соедини колонки</vt:lpstr>
      <vt:lpstr>Петр Кончаловский (1876-1956)-певец сирени</vt:lpstr>
      <vt:lpstr>творческая работа  ДАЙМОНД – 7-стишие </vt:lpstr>
      <vt:lpstr>даймонд</vt:lpstr>
      <vt:lpstr>ТЕОРИЯ ЛИТЕРАТУРЫ !!!</vt:lpstr>
      <vt:lpstr>ТЕОРИЯ ЛИТЕРАТУРЫ</vt:lpstr>
      <vt:lpstr>  ПОЧЕМУ</vt:lpstr>
      <vt:lpstr>Проблемный  вопрос </vt:lpstr>
      <vt:lpstr>СПАСИБО ЗА УРОК!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А.И.Куприн. Краткий рассказ о писателе. «Куст сирени». Утверждение согласия и взаимопонимания, любви, счастья в семье. </dc:title>
  <cp:lastModifiedBy>Bibliotheka</cp:lastModifiedBy>
  <cp:revision>52</cp:revision>
  <dcterms:modified xsi:type="dcterms:W3CDTF">2022-02-17T09:31:38Z</dcterms:modified>
</cp:coreProperties>
</file>