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1" r:id="rId2"/>
    <p:sldId id="256" r:id="rId3"/>
    <p:sldId id="261" r:id="rId4"/>
    <p:sldId id="270" r:id="rId5"/>
    <p:sldId id="257" r:id="rId6"/>
    <p:sldId id="258" r:id="rId7"/>
    <p:sldId id="259" r:id="rId8"/>
    <p:sldId id="263" r:id="rId9"/>
    <p:sldId id="260" r:id="rId10"/>
    <p:sldId id="264" r:id="rId11"/>
    <p:sldId id="265" r:id="rId12"/>
    <p:sldId id="272" r:id="rId13"/>
    <p:sldId id="266" r:id="rId14"/>
    <p:sldId id="267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9D9"/>
    <a:srgbClr val="D7C2E0"/>
    <a:srgbClr val="C2B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E580-82CA-49EF-A8F8-84B8CD987849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109D8-33DB-4E79-A50D-945BF6D0E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7AF3-9306-4866-9E6A-2A5C2FF2CC4E}" type="datetime1">
              <a:rPr lang="ru-RU" smtClean="0"/>
              <a:t>28.09.2023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AB89-BB32-42ED-816D-3FFE494A83B8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D4FC-9284-4B3C-9E20-29070CBA6676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EDAA-50D0-4FA9-BA4D-02FDE7CCFEA9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B9DB-B2C1-4E12-BF8D-F81C4A9E7CE9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A322-E470-48D3-80C6-2812FC6B4F50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52568-D282-40C3-BCFB-B8C93CBE5A53}" type="datetime1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E54B-3B6E-4E03-BE6B-60337AD685E3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9939-9D57-47D6-8C51-62B4384AFF72}" type="datetime1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B482-3AFE-40B9-B500-299FFA4EE4ED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9D566-772F-413E-B807-268AAACB8C8F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4BB5B8C-8D7D-4073-B802-86F52EEBA961}" type="datetime1">
              <a:rPr lang="ru-RU" smtClean="0"/>
              <a:t>28.09.2023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26FF22D-3574-4AA4-913A-B3F20EC60396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52" y="663880"/>
            <a:ext cx="8507444" cy="566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3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3975"/>
            <a:ext cx="121920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Диффузия в жидкостях…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10" y="2821258"/>
            <a:ext cx="5104332" cy="3113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7570" y="1293541"/>
            <a:ext cx="4962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происходит медленнее, чем в газах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89" y="1893705"/>
            <a:ext cx="4703721" cy="312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6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Диффузия в твердых телах…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11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516029" y="959006"/>
            <a:ext cx="5675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происходит медленнее, чем в газах и жидкостях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33153" r="17906" b="9729"/>
          <a:stretch/>
        </p:blipFill>
        <p:spPr bwMode="auto">
          <a:xfrm>
            <a:off x="4198455" y="2436457"/>
            <a:ext cx="7364313" cy="37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25585" r="34910" b="20000"/>
          <a:stretch/>
        </p:blipFill>
        <p:spPr bwMode="auto">
          <a:xfrm>
            <a:off x="1556952" y="1668159"/>
            <a:ext cx="2246087" cy="153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0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При какой температуре диффузия происходит быстрее?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12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1" y="1723057"/>
            <a:ext cx="6922399" cy="457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60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810" y="119768"/>
            <a:ext cx="6690769" cy="331911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89623" y="5196469"/>
            <a:ext cx="7761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С повышением температуры процесс диффузии ускоряется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7140" y="3697523"/>
            <a:ext cx="7713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Чем выше температура вещества, тем выше скорость движения молекул и тем быстрее протекает диффузия.</a:t>
            </a:r>
          </a:p>
        </p:txBody>
      </p:sp>
    </p:spTree>
    <p:extLst>
      <p:ext uri="{BB962C8B-B14F-4D97-AF65-F5344CB8AC3E}">
        <p14:creationId xmlns:p14="http://schemas.microsoft.com/office/powerpoint/2010/main" val="285234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41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Диффузия в растительном мире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14</a:t>
            </a:fld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5" r="55081" b="6000"/>
          <a:stretch/>
        </p:blipFill>
        <p:spPr bwMode="auto">
          <a:xfrm>
            <a:off x="1606378" y="1309817"/>
            <a:ext cx="4114800" cy="45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39016" y="1303805"/>
            <a:ext cx="56470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К.А. Тимирязев говорил: «Будем ли мы говорить о питании корня за счёт веществ, находящихся в почве, будем ли говорить о воздушном питании листьев за счет атмосферы или питании одного органа за счёт другого, соседнего, – везде для объяснения мы будем прибегать к тем же причинам: </a:t>
            </a:r>
            <a:r>
              <a:rPr lang="ru-RU" sz="2800" b="1" dirty="0"/>
              <a:t>ДИФФУЗИЯ</a:t>
            </a:r>
            <a:r>
              <a:rPr lang="ru-RU" sz="28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32338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Роль диффузии в пищеварении и дыхании человека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15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0" r="-204"/>
          <a:stretch/>
        </p:blipFill>
        <p:spPr bwMode="auto">
          <a:xfrm>
            <a:off x="2909178" y="1915298"/>
            <a:ext cx="7363623" cy="279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60139" y="5128054"/>
            <a:ext cx="8699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Процесс всасывания питательных веществ в кишечнике возможен благодаря диффузии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88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Применение диффузии в технике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16</a:t>
            </a:fld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32647" r="27689" b="21278"/>
          <a:stretch/>
        </p:blipFill>
        <p:spPr bwMode="auto">
          <a:xfrm>
            <a:off x="1594020" y="1476582"/>
            <a:ext cx="3899418" cy="28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79989" y="147474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На явлении диффузии основана диффузионная сварка металлов.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81" y="2985313"/>
            <a:ext cx="5535827" cy="368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69309" y="4828979"/>
            <a:ext cx="4258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На явлении диффузии основан процесс металлизации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77451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485376" cy="1005522"/>
          </a:xfrm>
        </p:spPr>
        <p:txBody>
          <a:bodyPr/>
          <a:lstStyle/>
          <a:p>
            <a:pPr algn="ctr"/>
            <a:r>
              <a:rPr lang="ru-RU" dirty="0"/>
              <a:t>Вред диффузии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17</a:t>
            </a:fld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8702" r="49081" b="38210"/>
          <a:stretch/>
        </p:blipFill>
        <p:spPr bwMode="auto">
          <a:xfrm>
            <a:off x="1777313" y="1362667"/>
            <a:ext cx="3770047" cy="26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64889" r="7000" b="3555"/>
          <a:stretch/>
        </p:blipFill>
        <p:spPr bwMode="auto">
          <a:xfrm>
            <a:off x="7818120" y="1386840"/>
            <a:ext cx="3825240" cy="26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520440"/>
            <a:ext cx="3425190" cy="30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772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718"/>
            <a:ext cx="10433304" cy="1143000"/>
          </a:xfrm>
        </p:spPr>
        <p:txBody>
          <a:bodyPr/>
          <a:lstStyle/>
          <a:p>
            <a:r>
              <a:rPr lang="ru-RU" dirty="0"/>
              <a:t>Подумай и ответь…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2560" y="1371600"/>
            <a:ext cx="10479024" cy="507492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/>
              <a:t>1.Большинство клопов, божьи коровки, некоторые листоеды вооружились для своей защиты: запах от клопов отвратителен, а божьи коровки выделяют жёлтую ядовитую жидкость. Объясните передачу запахов.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Ответ: Запахи передаются при помощи диффузии, молекулы запаха, беспорядочно перемещаясь, перемешиваются с молекулами воздуха и распространяются на большие расстояния.</a:t>
            </a:r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/>
              <a:t>2.Почему чернильные пятна на столе или на полу легче удалить после того, как были пролиты чернила, и значительно труднее сделать это впоследствии?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Чернильные пятна легче удалить сразу, чем впоследствии, т.к. через некоторое время произойдет диффузия чернил и поверхности, и их будет практически невозможно удалить.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240" y="305118"/>
            <a:ext cx="9671304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Подумай и ответь…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1082040"/>
            <a:ext cx="10265664" cy="516636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/>
              <a:t>3.Рыбы дышат кислородом, растворённым в воде рек, озёр и морей. Какой физический процесс позволяет кислороду из атмосферы попадать в воду?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Ответ: Диффузия</a:t>
            </a:r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/>
              <a:t>4.Природные горючие газы, широко используемые в качестве топлива в промышленности и быту, не имеют запаха. Чтобы быстрее заметить скопление газа в помещении и предотвратить возможность взрыва или отравления людей, к газу примешивают сильно пахнущее вещество – </a:t>
            </a:r>
            <a:r>
              <a:rPr lang="ru-RU" dirty="0" err="1"/>
              <a:t>одорант</a:t>
            </a:r>
            <a:r>
              <a:rPr lang="ru-RU" dirty="0"/>
              <a:t>. Объясните, почему достаточно добавить всего несколько граммов </a:t>
            </a:r>
            <a:r>
              <a:rPr lang="ru-RU" dirty="0" err="1"/>
              <a:t>одоранта</a:t>
            </a:r>
            <a:r>
              <a:rPr lang="ru-RU" dirty="0"/>
              <a:t> на большое количество газа, чтобы придать газу резкий запах. 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Ответ: В результате диффузии молекулы </a:t>
            </a:r>
            <a:r>
              <a:rPr lang="ru-RU" dirty="0" err="1">
                <a:solidFill>
                  <a:srgbClr val="FF0000"/>
                </a:solidFill>
              </a:rPr>
              <a:t>одоранта</a:t>
            </a:r>
            <a:r>
              <a:rPr lang="ru-RU" dirty="0">
                <a:solidFill>
                  <a:srgbClr val="FF0000"/>
                </a:solidFill>
              </a:rPr>
              <a:t> быстро распространяются по всему помещению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5440" y="1472883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«Диффузия в газах, жидкостях и твердых телах»</a:t>
            </a:r>
          </a:p>
        </p:txBody>
      </p:sp>
    </p:spTree>
    <p:extLst>
      <p:ext uri="{BB962C8B-B14F-4D97-AF65-F5344CB8AC3E}">
        <p14:creationId xmlns:p14="http://schemas.microsoft.com/office/powerpoint/2010/main" val="2131487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944" y="183198"/>
            <a:ext cx="9997440" cy="1143000"/>
          </a:xfrm>
        </p:spPr>
        <p:txBody>
          <a:bodyPr/>
          <a:lstStyle/>
          <a:p>
            <a:r>
              <a:rPr lang="ru-RU" dirty="0"/>
              <a:t>Тест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143000"/>
            <a:ext cx="10448544" cy="534924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К какому классу понятий относится диффузия?</a:t>
            </a:r>
          </a:p>
          <a:p>
            <a:pPr marL="82296" indent="0">
              <a:buNone/>
            </a:pPr>
            <a:r>
              <a:rPr lang="ru-RU" dirty="0"/>
              <a:t>А) к физической величине;</a:t>
            </a:r>
          </a:p>
          <a:p>
            <a:pPr marL="82296" indent="0">
              <a:buNone/>
            </a:pPr>
            <a:r>
              <a:rPr lang="ru-RU" dirty="0"/>
              <a:t>Б) к физической единице измерения;</a:t>
            </a:r>
          </a:p>
          <a:p>
            <a:pPr marL="82296" indent="0">
              <a:buNone/>
            </a:pPr>
            <a:r>
              <a:rPr lang="ru-RU" dirty="0"/>
              <a:t>В) к физическому явлению.</a:t>
            </a:r>
          </a:p>
          <a:p>
            <a:pPr marL="82296" indent="0">
              <a:buNone/>
            </a:pPr>
            <a:endParaRPr lang="ru-RU" dirty="0"/>
          </a:p>
          <a:p>
            <a:r>
              <a:rPr lang="ru-RU" dirty="0"/>
              <a:t>2. Что является причиной явления диффузии?</a:t>
            </a:r>
          </a:p>
          <a:p>
            <a:pPr marL="82296" indent="0">
              <a:buNone/>
            </a:pPr>
            <a:r>
              <a:rPr lang="ru-RU" dirty="0"/>
              <a:t>А) движение молекул;</a:t>
            </a:r>
          </a:p>
          <a:p>
            <a:pPr marL="82296" indent="0">
              <a:buNone/>
            </a:pPr>
            <a:r>
              <a:rPr lang="ru-RU" dirty="0"/>
              <a:t>Б) наличие промежутков;</a:t>
            </a:r>
          </a:p>
          <a:p>
            <a:pPr marL="82296" indent="0">
              <a:buNone/>
            </a:pPr>
            <a:r>
              <a:rPr lang="ru-RU" dirty="0"/>
              <a:t>В) размеры молекул.</a:t>
            </a:r>
          </a:p>
          <a:p>
            <a:endParaRPr lang="ru-RU" dirty="0"/>
          </a:p>
          <a:p>
            <a:r>
              <a:rPr lang="ru-RU" dirty="0"/>
              <a:t>3.В каком состоянии вещества диффузия протекает наиболее быстро?</a:t>
            </a:r>
          </a:p>
          <a:p>
            <a:pPr marL="82296" indent="0">
              <a:buNone/>
            </a:pPr>
            <a:r>
              <a:rPr lang="ru-RU" dirty="0"/>
              <a:t>А) в газообразном</a:t>
            </a:r>
          </a:p>
          <a:p>
            <a:pPr marL="82296" indent="0">
              <a:buNone/>
            </a:pPr>
            <a:r>
              <a:rPr lang="ru-RU" dirty="0"/>
              <a:t>Б) в жидком</a:t>
            </a:r>
          </a:p>
          <a:p>
            <a:pPr marL="82296" indent="0">
              <a:buNone/>
            </a:pPr>
            <a:r>
              <a:rPr lang="ru-RU" dirty="0"/>
              <a:t>В) в твердом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2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5440" y="502920"/>
            <a:ext cx="10296144" cy="574548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4.Укажите пример диффузии в жидкостях:</a:t>
            </a:r>
          </a:p>
          <a:p>
            <a:pPr marL="82296" indent="0">
              <a:buNone/>
            </a:pPr>
            <a:r>
              <a:rPr lang="ru-RU" dirty="0"/>
              <a:t>А) спирт растворяется в воде.</a:t>
            </a:r>
          </a:p>
          <a:p>
            <a:pPr marL="82296" indent="0">
              <a:buNone/>
            </a:pPr>
            <a:r>
              <a:rPr lang="ru-RU" dirty="0"/>
              <a:t>Б) запах духов распространяется в комнате.</a:t>
            </a:r>
          </a:p>
          <a:p>
            <a:pPr marL="82296" indent="0">
              <a:buNone/>
            </a:pPr>
            <a:r>
              <a:rPr lang="ru-RU" dirty="0"/>
              <a:t>В) запах нафталина распространяется в воздухе.</a:t>
            </a:r>
          </a:p>
          <a:p>
            <a:endParaRPr lang="ru-RU" dirty="0"/>
          </a:p>
          <a:p>
            <a:r>
              <a:rPr lang="ru-RU" dirty="0"/>
              <a:t>5.Что является причиной увеличения скорости диффузии с ростом температуры тела?</a:t>
            </a:r>
          </a:p>
          <a:p>
            <a:pPr marL="82296" indent="0">
              <a:buNone/>
            </a:pPr>
            <a:r>
              <a:rPr lang="ru-RU" dirty="0"/>
              <a:t>А) увеличение скорости движения молекул.</a:t>
            </a:r>
          </a:p>
          <a:p>
            <a:pPr marL="82296" indent="0">
              <a:buNone/>
            </a:pPr>
            <a:r>
              <a:rPr lang="ru-RU" dirty="0"/>
              <a:t>Б) увеличение беспорядочности движения молекул.</a:t>
            </a:r>
          </a:p>
          <a:p>
            <a:pPr marL="82296" indent="0">
              <a:buNone/>
            </a:pPr>
            <a:r>
              <a:rPr lang="ru-RU" dirty="0"/>
              <a:t>В) увеличение промежутков между молекулами.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                                                                           Ключ: 1 В; 2 А; 3 А; 4 А; 5 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520" y="274638"/>
            <a:ext cx="9945624" cy="990282"/>
          </a:xfrm>
        </p:spPr>
        <p:txBody>
          <a:bodyPr/>
          <a:lstStyle/>
          <a:p>
            <a:r>
              <a:rPr lang="ru-RU" dirty="0"/>
              <a:t>Домашнее задание: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624584" y="1463040"/>
                <a:ext cx="9997440" cy="4800600"/>
              </a:xfrm>
            </p:spPr>
            <p:txBody>
              <a:bodyPr/>
              <a:lstStyle/>
              <a:p>
                <a:pPr marL="82296" indent="0">
                  <a:buNone/>
                </a:pP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</a:rPr>
                      <m:t>§</m:t>
                    </m:r>
                  </m:oMath>
                </a14:m>
                <a:r>
                  <a:rPr lang="ru-RU" dirty="0"/>
                  <a:t>10, ответить на вопросы после параграфа, задание</a:t>
                </a:r>
              </a:p>
              <a:p>
                <a:pPr marL="82296" indent="0">
                  <a:buNone/>
                </a:pPr>
                <a:r>
                  <a:rPr lang="ru-RU" dirty="0"/>
                  <a:t> № 2, с .29. </a:t>
                </a:r>
              </a:p>
              <a:p>
                <a:pPr marL="82296" indent="0">
                  <a:buNone/>
                </a:pPr>
                <a:r>
                  <a:rPr lang="ru-RU" dirty="0"/>
                  <a:t>Задания по желанию: </a:t>
                </a:r>
              </a:p>
              <a:p>
                <a:pPr marL="82296" indent="0">
                  <a:buNone/>
                </a:pPr>
                <a:r>
                  <a:rPr lang="ru-RU" dirty="0"/>
                  <a:t>1.	Нарисовать рисунок на тему: «Диффузия у меня дома»;</a:t>
                </a:r>
              </a:p>
              <a:p>
                <a:pPr marL="82296" indent="0">
                  <a:buNone/>
                </a:pPr>
                <a:r>
                  <a:rPr lang="ru-RU" dirty="0"/>
                  <a:t>2.	Подготовить доклад на тему: «Применение диффузии в жизни человека».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4584" y="1463040"/>
                <a:ext cx="9997440" cy="4800600"/>
              </a:xfrm>
              <a:blipFill rotWithShape="1">
                <a:blip r:embed="rId2"/>
                <a:stretch>
                  <a:fillRect l="-732" t="-15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7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40" y="2845218"/>
            <a:ext cx="9933506" cy="12695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/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0464" y="6492875"/>
            <a:ext cx="2743200" cy="365125"/>
          </a:xfrm>
        </p:spPr>
        <p:txBody>
          <a:bodyPr/>
          <a:lstStyle/>
          <a:p>
            <a:fld id="{826FF22D-3574-4AA4-913A-B3F20EC6039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9861"/>
            <a:ext cx="121920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«Веришь – не веришь»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0908" y="1478071"/>
            <a:ext cx="9834811" cy="3886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1.Вещество состоит из мельчайших частиц, едва различимых невооруженным глазом.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(Нет)</a:t>
            </a:r>
          </a:p>
          <a:p>
            <a:pPr marL="0" indent="0">
              <a:buNone/>
            </a:pPr>
            <a:r>
              <a:rPr lang="ru-RU" sz="2800" dirty="0"/>
              <a:t>2.Пленка масла, растекаясь по поверхности воды, может занять любую площадь</a:t>
            </a:r>
            <a:r>
              <a:rPr lang="ru-RU" sz="28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(Нет)</a:t>
            </a:r>
          </a:p>
          <a:p>
            <a:pPr marL="0" indent="0">
              <a:buNone/>
            </a:pPr>
            <a:r>
              <a:rPr lang="ru-RU" sz="2800" dirty="0"/>
              <a:t>3.Молекулы воды точно такие же, как и молекулы льда.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B050"/>
                </a:solidFill>
              </a:rPr>
              <a:t>(Да)</a:t>
            </a:r>
          </a:p>
          <a:p>
            <a:pPr marL="0" indent="0">
              <a:buNone/>
            </a:pPr>
            <a:r>
              <a:rPr lang="ru-RU" sz="2800" dirty="0"/>
              <a:t>4.Атомы состоят из молекул.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(Нет)</a:t>
            </a:r>
          </a:p>
          <a:p>
            <a:pPr marL="514350" indent="-514350">
              <a:buAutoNum type="arabicPeriod"/>
            </a:pP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2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25141"/>
            <a:ext cx="121920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«Веришь – не веришь»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dirty="0"/>
              <a:t>5.Объем тела при нагревании уменьшается. </a:t>
            </a:r>
          </a:p>
          <a:p>
            <a:pPr marL="82296" indent="0">
              <a:buNone/>
            </a:pPr>
            <a:r>
              <a:rPr lang="ru-RU" dirty="0">
                <a:solidFill>
                  <a:srgbClr val="FF0000"/>
                </a:solidFill>
              </a:rPr>
              <a:t>(Нет)</a:t>
            </a:r>
          </a:p>
          <a:p>
            <a:pPr marL="82296" indent="0">
              <a:buNone/>
            </a:pPr>
            <a:r>
              <a:rPr lang="ru-RU" dirty="0"/>
              <a:t>6.Объем жидкости при охлаждении уменьшается, т. к. промежутки между молекулами становятся меньше.</a:t>
            </a:r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00B050"/>
                </a:solidFill>
              </a:rPr>
              <a:t>(Да)</a:t>
            </a:r>
          </a:p>
          <a:p>
            <a:pPr marL="82296" indent="0">
              <a:buNone/>
            </a:pPr>
            <a:r>
              <a:rPr lang="ru-RU" dirty="0"/>
              <a:t>7.При сжатии газа уменьшается размер молекул.</a:t>
            </a:r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(Нет)</a:t>
            </a:r>
          </a:p>
          <a:p>
            <a:pPr marL="82296" indent="0">
              <a:buNone/>
            </a:pPr>
            <a:r>
              <a:rPr lang="ru-RU" dirty="0"/>
              <a:t>8.Газом из двухлитрового сосуда можно заполнить четырехлитровый сосуд. </a:t>
            </a:r>
          </a:p>
          <a:p>
            <a:pPr marL="82296" indent="0">
              <a:buNone/>
            </a:pPr>
            <a:r>
              <a:rPr lang="ru-RU" dirty="0">
                <a:solidFill>
                  <a:srgbClr val="00B050"/>
                </a:solidFill>
              </a:rPr>
              <a:t>(Да)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545" y="1064712"/>
            <a:ext cx="9594937" cy="11251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Диффузия</a:t>
            </a:r>
            <a:r>
              <a:rPr lang="ru-RU" dirty="0">
                <a:latin typeface="+mn-lt"/>
              </a:rPr>
              <a:t> – это взаимное проникновение частиц одного вещества в другое, обусловленное движением молекул.</a:t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68883" y="6492875"/>
            <a:ext cx="2743200" cy="365125"/>
          </a:xfrm>
        </p:spPr>
        <p:txBody>
          <a:bodyPr/>
          <a:lstStyle/>
          <a:p>
            <a:fld id="{826FF22D-3574-4AA4-913A-B3F20EC60396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3672" y="6127870"/>
            <a:ext cx="11260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(от латинского «</a:t>
            </a:r>
            <a:r>
              <a:rPr lang="ru-RU" sz="2800" i="1" dirty="0" err="1"/>
              <a:t>диффузио</a:t>
            </a:r>
            <a:r>
              <a:rPr lang="ru-RU" sz="2800" i="1" dirty="0"/>
              <a:t>» — «распространение», «растекание»).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18" y="2558685"/>
            <a:ext cx="6034805" cy="33945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2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6FF22D-3574-4AA4-913A-B3F20EC60396}" type="slidenum">
              <a:rPr lang="ru-RU" smtClean="0"/>
              <a:t>6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21187" r="44337" b="20914"/>
          <a:stretch/>
        </p:blipFill>
        <p:spPr bwMode="auto">
          <a:xfrm>
            <a:off x="7012321" y="477295"/>
            <a:ext cx="4559916" cy="397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6" y="376882"/>
            <a:ext cx="3784063" cy="31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2838" r="53716" b="5946"/>
          <a:stretch/>
        </p:blipFill>
        <p:spPr bwMode="auto">
          <a:xfrm>
            <a:off x="2631989" y="3917092"/>
            <a:ext cx="3904733" cy="21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6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2746" y="475855"/>
            <a:ext cx="10515600" cy="11918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Распространение запаха происходит в следствии движения молекул.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430" y="1882516"/>
            <a:ext cx="4807864" cy="40487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969454" y="2275855"/>
            <a:ext cx="495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Причина диффузии </a:t>
            </a:r>
            <a:r>
              <a:rPr lang="ru-RU" sz="2800" dirty="0"/>
              <a:t>– это беспорядочное движение молекул.</a:t>
            </a:r>
          </a:p>
        </p:txBody>
      </p:sp>
    </p:spTree>
    <p:extLst>
      <p:ext uri="{BB962C8B-B14F-4D97-AF65-F5344CB8AC3E}">
        <p14:creationId xmlns:p14="http://schemas.microsoft.com/office/powerpoint/2010/main" val="232695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315" y="387118"/>
            <a:ext cx="4184998" cy="55899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1805" y="5988205"/>
            <a:ext cx="4192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Роберт </a:t>
            </a:r>
            <a:r>
              <a:rPr lang="ru-RU" sz="2800" b="1" i="1" dirty="0"/>
              <a:t>Броун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83" y="3069989"/>
            <a:ext cx="5274758" cy="28097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345151" y="44715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Рассматривая в микроскоп пыльцу, размешанную с водой, он увидел непрерывно хаотично двигающиеся темные точки. </a:t>
            </a:r>
          </a:p>
        </p:txBody>
      </p:sp>
      <p:cxnSp>
        <p:nvCxnSpPr>
          <p:cNvPr id="10" name="Прямая со стрелкой 9"/>
          <p:cNvCxnSpPr>
            <a:stCxn id="8" idx="2"/>
          </p:cNvCxnSpPr>
          <p:nvPr/>
        </p:nvCxnSpPr>
        <p:spPr>
          <a:xfrm flipH="1">
            <a:off x="8374566" y="2263041"/>
            <a:ext cx="18585" cy="6139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50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6839"/>
            <a:ext cx="121920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Диффузия в газах…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164" y="2267349"/>
            <a:ext cx="4476531" cy="30251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22D-3574-4AA4-913A-B3F20EC60396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70" y="2921619"/>
            <a:ext cx="6268659" cy="2978073"/>
          </a:xfrm>
          <a:prstGeom prst="rect">
            <a:avLst/>
          </a:prstGeom>
        </p:spPr>
      </p:pic>
      <p:sp>
        <p:nvSpPr>
          <p:cNvPr id="8" name="Выгнутая вниз стрелка 7"/>
          <p:cNvSpPr/>
          <p:nvPr/>
        </p:nvSpPr>
        <p:spPr>
          <a:xfrm>
            <a:off x="7393259" y="4783872"/>
            <a:ext cx="2665142" cy="546410"/>
          </a:xfrm>
          <a:prstGeom prst="curvedUpArrow">
            <a:avLst>
              <a:gd name="adj1" fmla="val 12947"/>
              <a:gd name="adj2" fmla="val 93200"/>
              <a:gd name="adj3" fmla="val 33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271969" y="3413141"/>
            <a:ext cx="2621507" cy="566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9873" y="1304692"/>
            <a:ext cx="468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происходит быстро</a:t>
            </a:r>
          </a:p>
        </p:txBody>
      </p:sp>
    </p:spTree>
    <p:extLst>
      <p:ext uri="{BB962C8B-B14F-4D97-AF65-F5344CB8AC3E}">
        <p14:creationId xmlns:p14="http://schemas.microsoft.com/office/powerpoint/2010/main" val="1954051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1873</TotalTime>
  <Words>831</Words>
  <Application>Microsoft Office PowerPoint</Application>
  <PresentationFormat>Широкоэкранный</PresentationFormat>
  <Paragraphs>109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Тема урока: «Диффузия в газах, жидкостях и твердых телах»</vt:lpstr>
      <vt:lpstr>«Веришь – не веришь»</vt:lpstr>
      <vt:lpstr>«Веришь – не веришь»</vt:lpstr>
      <vt:lpstr>Диффузия – это взаимное проникновение частиц одного вещества в другое, обусловленное движением молекул. </vt:lpstr>
      <vt:lpstr>Презентация PowerPoint</vt:lpstr>
      <vt:lpstr>Презентация PowerPoint</vt:lpstr>
      <vt:lpstr>Презентация PowerPoint</vt:lpstr>
      <vt:lpstr>Диффузия в газах…</vt:lpstr>
      <vt:lpstr>Диффузия в жидкостях…</vt:lpstr>
      <vt:lpstr>Диффузия в твердых телах…</vt:lpstr>
      <vt:lpstr>При какой температуре диффузия происходит быстрее?</vt:lpstr>
      <vt:lpstr>Презентация PowerPoint</vt:lpstr>
      <vt:lpstr>Диффузия в растительном мире</vt:lpstr>
      <vt:lpstr>Роль диффузии в пищеварении и дыхании человека</vt:lpstr>
      <vt:lpstr>Применение диффузии в технике</vt:lpstr>
      <vt:lpstr>Вред диффузии</vt:lpstr>
      <vt:lpstr>Подумай и ответь…</vt:lpstr>
      <vt:lpstr>Подумай и ответь…</vt:lpstr>
      <vt:lpstr>Тест </vt:lpstr>
      <vt:lpstr>Презентация PowerPoint</vt:lpstr>
      <vt:lpstr>Домашнее задание: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Диффузия в газах, жидкостях и твердых телах</dc:title>
  <dc:creator>Ana Ana</dc:creator>
  <cp:lastModifiedBy>User</cp:lastModifiedBy>
  <cp:revision>32</cp:revision>
  <dcterms:created xsi:type="dcterms:W3CDTF">2020-09-22T09:26:13Z</dcterms:created>
  <dcterms:modified xsi:type="dcterms:W3CDTF">2023-09-28T07:31:27Z</dcterms:modified>
</cp:coreProperties>
</file>