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24"/>
  </p:notesMasterIdLst>
  <p:sldIdLst>
    <p:sldId id="256" r:id="rId2"/>
    <p:sldId id="27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309" r:id="rId11"/>
    <p:sldId id="290" r:id="rId12"/>
    <p:sldId id="291" r:id="rId13"/>
    <p:sldId id="301" r:id="rId14"/>
    <p:sldId id="292" r:id="rId15"/>
    <p:sldId id="302" r:id="rId16"/>
    <p:sldId id="304" r:id="rId17"/>
    <p:sldId id="305" r:id="rId18"/>
    <p:sldId id="306" r:id="rId19"/>
    <p:sldId id="297" r:id="rId20"/>
    <p:sldId id="298" r:id="rId21"/>
    <p:sldId id="307" r:id="rId22"/>
    <p:sldId id="308" r:id="rId23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457" autoAdjust="0"/>
    <p:restoredTop sz="89550" autoAdjust="0"/>
  </p:normalViewPr>
  <p:slideViewPr>
    <p:cSldViewPr>
      <p:cViewPr>
        <p:scale>
          <a:sx n="75" d="100"/>
          <a:sy n="75" d="100"/>
        </p:scale>
        <p:origin x="2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2DBBB-239C-4A51-906E-614E3121A85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</dgm:pt>
    <dgm:pt modelId="{ED700F1B-6A71-4EE2-BAEF-993495374495}">
      <dgm:prSet/>
      <dgm:spPr/>
      <dgm:t>
        <a:bodyPr/>
        <a:lstStyle/>
        <a:p>
          <a:r>
            <a:rPr lang="ru-RU" b="1" i="1" dirty="0" smtClean="0"/>
            <a:t>Стартовая диагностическая работа</a:t>
          </a:r>
          <a:r>
            <a:rPr lang="ru-RU" dirty="0" smtClean="0"/>
            <a:t> </a:t>
          </a:r>
          <a:endParaRPr lang="ru-RU" dirty="0"/>
        </a:p>
      </dgm:t>
    </dgm:pt>
    <dgm:pt modelId="{66016AAA-D7AA-4BE5-8F74-DDFDD5E29837}" type="parTrans" cxnId="{7E9A2CF2-38F3-4B47-A8A0-10FBD45B3DCB}">
      <dgm:prSet/>
      <dgm:spPr/>
      <dgm:t>
        <a:bodyPr/>
        <a:lstStyle/>
        <a:p>
          <a:endParaRPr lang="ru-RU"/>
        </a:p>
      </dgm:t>
    </dgm:pt>
    <dgm:pt modelId="{9B145A31-0B22-4246-9709-0C7EC621DD60}" type="sibTrans" cxnId="{7E9A2CF2-38F3-4B47-A8A0-10FBD45B3DCB}">
      <dgm:prSet/>
      <dgm:spPr/>
      <dgm:t>
        <a:bodyPr/>
        <a:lstStyle/>
        <a:p>
          <a:endParaRPr lang="ru-RU"/>
        </a:p>
      </dgm:t>
    </dgm:pt>
    <dgm:pt modelId="{32502F7E-53A0-408B-97DE-3BDD363BDD6D}">
      <dgm:prSet/>
      <dgm:spPr/>
      <dgm:t>
        <a:bodyPr/>
        <a:lstStyle/>
        <a:p>
          <a:r>
            <a:rPr lang="ru-RU" b="1" i="1" dirty="0" smtClean="0"/>
            <a:t>Текущий контроль</a:t>
          </a:r>
          <a:endParaRPr lang="ru-RU" dirty="0"/>
        </a:p>
      </dgm:t>
    </dgm:pt>
    <dgm:pt modelId="{A842E3D6-3152-4404-8F57-93E753261214}" type="parTrans" cxnId="{C961855B-1537-442C-8D1D-EABAE843D88E}">
      <dgm:prSet/>
      <dgm:spPr/>
      <dgm:t>
        <a:bodyPr/>
        <a:lstStyle/>
        <a:p>
          <a:endParaRPr lang="ru-RU"/>
        </a:p>
      </dgm:t>
    </dgm:pt>
    <dgm:pt modelId="{D9436F77-7FEC-459F-8B8F-DAE639DC390E}" type="sibTrans" cxnId="{C961855B-1537-442C-8D1D-EABAE843D88E}">
      <dgm:prSet/>
      <dgm:spPr/>
      <dgm:t>
        <a:bodyPr/>
        <a:lstStyle/>
        <a:p>
          <a:endParaRPr lang="ru-RU"/>
        </a:p>
      </dgm:t>
    </dgm:pt>
    <dgm:pt modelId="{C3AAAF1F-D965-4F47-8C35-3EBD2E0D18B5}">
      <dgm:prSet/>
      <dgm:spPr/>
      <dgm:t>
        <a:bodyPr/>
        <a:lstStyle/>
        <a:p>
          <a:r>
            <a:rPr lang="ru-RU" b="1" i="1" dirty="0" smtClean="0"/>
            <a:t>Тестовая диагностическая работа</a:t>
          </a:r>
          <a:r>
            <a:rPr lang="ru-RU" dirty="0" smtClean="0"/>
            <a:t> </a:t>
          </a:r>
          <a:endParaRPr lang="ru-RU" dirty="0"/>
        </a:p>
      </dgm:t>
    </dgm:pt>
    <dgm:pt modelId="{2C036A1C-960B-483D-88DD-67F8326FEB85}" type="parTrans" cxnId="{4E2718C1-4F8E-4749-9514-F5FFA3628A98}">
      <dgm:prSet/>
      <dgm:spPr/>
      <dgm:t>
        <a:bodyPr/>
        <a:lstStyle/>
        <a:p>
          <a:endParaRPr lang="ru-RU"/>
        </a:p>
      </dgm:t>
    </dgm:pt>
    <dgm:pt modelId="{195F23F5-93D1-4FD1-B060-88DCF9DB112C}" type="sibTrans" cxnId="{4E2718C1-4F8E-4749-9514-F5FFA3628A98}">
      <dgm:prSet/>
      <dgm:spPr/>
      <dgm:t>
        <a:bodyPr/>
        <a:lstStyle/>
        <a:p>
          <a:endParaRPr lang="ru-RU"/>
        </a:p>
      </dgm:t>
    </dgm:pt>
    <dgm:pt modelId="{EF1868BE-9828-4DBD-A963-8D87402EA2FB}">
      <dgm:prSet/>
      <dgm:spPr/>
      <dgm:t>
        <a:bodyPr/>
        <a:lstStyle/>
        <a:p>
          <a:r>
            <a:rPr lang="ru-RU" b="1" i="1" dirty="0" smtClean="0"/>
            <a:t>Тематическая проверочная работа</a:t>
          </a:r>
          <a:r>
            <a:rPr lang="ru-RU" dirty="0" smtClean="0"/>
            <a:t> </a:t>
          </a:r>
          <a:endParaRPr lang="ru-RU" dirty="0"/>
        </a:p>
      </dgm:t>
    </dgm:pt>
    <dgm:pt modelId="{2FECCF46-401B-489C-AD2E-383105D8E6B0}" type="parTrans" cxnId="{E2BB77EA-E6D7-4871-B7AB-340303F8A09A}">
      <dgm:prSet/>
      <dgm:spPr/>
      <dgm:t>
        <a:bodyPr/>
        <a:lstStyle/>
        <a:p>
          <a:endParaRPr lang="ru-RU"/>
        </a:p>
      </dgm:t>
    </dgm:pt>
    <dgm:pt modelId="{8D4FA0FE-E41B-4478-A459-B92551125DED}" type="sibTrans" cxnId="{E2BB77EA-E6D7-4871-B7AB-340303F8A09A}">
      <dgm:prSet/>
      <dgm:spPr/>
      <dgm:t>
        <a:bodyPr/>
        <a:lstStyle/>
        <a:p>
          <a:endParaRPr lang="ru-RU"/>
        </a:p>
      </dgm:t>
    </dgm:pt>
    <dgm:pt modelId="{5D29C509-3EFA-4B39-880D-784C462A11C9}">
      <dgm:prSet/>
      <dgm:spPr/>
      <dgm:t>
        <a:bodyPr/>
        <a:lstStyle/>
        <a:p>
          <a:r>
            <a:rPr lang="ru-RU" b="1" i="1" dirty="0" smtClean="0"/>
            <a:t>Итоговая проверочная работа</a:t>
          </a:r>
          <a:r>
            <a:rPr lang="ru-RU" dirty="0" smtClean="0"/>
            <a:t> </a:t>
          </a:r>
          <a:endParaRPr lang="ru-RU" dirty="0"/>
        </a:p>
      </dgm:t>
    </dgm:pt>
    <dgm:pt modelId="{54F20166-AF18-4D39-96A1-E348F663B620}" type="parTrans" cxnId="{CA66A37E-0F5E-448D-8E30-455A5BC20ABD}">
      <dgm:prSet/>
      <dgm:spPr/>
      <dgm:t>
        <a:bodyPr/>
        <a:lstStyle/>
        <a:p>
          <a:endParaRPr lang="ru-RU"/>
        </a:p>
      </dgm:t>
    </dgm:pt>
    <dgm:pt modelId="{F34C65BE-860D-4F26-90D8-52E2FF821F65}" type="sibTrans" cxnId="{CA66A37E-0F5E-448D-8E30-455A5BC20ABD}">
      <dgm:prSet/>
      <dgm:spPr/>
      <dgm:t>
        <a:bodyPr/>
        <a:lstStyle/>
        <a:p>
          <a:endParaRPr lang="ru-RU"/>
        </a:p>
      </dgm:t>
    </dgm:pt>
    <dgm:pt modelId="{02971B59-3C51-4BCD-B678-5089884088F5}">
      <dgm:prSet/>
      <dgm:spPr/>
      <dgm:t>
        <a:bodyPr/>
        <a:lstStyle/>
        <a:p>
          <a:r>
            <a:rPr lang="ru-RU" b="1" dirty="0" smtClean="0"/>
            <a:t>«Портфолио»</a:t>
          </a:r>
          <a:r>
            <a:rPr lang="ru-RU" dirty="0" smtClean="0"/>
            <a:t> ученика </a:t>
          </a:r>
          <a:endParaRPr lang="ru-RU" dirty="0"/>
        </a:p>
      </dgm:t>
    </dgm:pt>
    <dgm:pt modelId="{BDE84B3B-2E74-4397-B26F-B4857C0CB987}" type="parTrans" cxnId="{D070BDD9-6F46-4D5F-A573-1F85D18BA6B9}">
      <dgm:prSet/>
      <dgm:spPr/>
      <dgm:t>
        <a:bodyPr/>
        <a:lstStyle/>
        <a:p>
          <a:endParaRPr lang="ru-RU"/>
        </a:p>
      </dgm:t>
    </dgm:pt>
    <dgm:pt modelId="{B04BFDA1-F8BB-4C05-8CB6-A7B0C89F7A0A}" type="sibTrans" cxnId="{D070BDD9-6F46-4D5F-A573-1F85D18BA6B9}">
      <dgm:prSet/>
      <dgm:spPr/>
      <dgm:t>
        <a:bodyPr/>
        <a:lstStyle/>
        <a:p>
          <a:endParaRPr lang="ru-RU"/>
        </a:p>
      </dgm:t>
    </dgm:pt>
    <dgm:pt modelId="{BCEBA369-957C-48B3-8CEB-AD5223BB409D}" type="pres">
      <dgm:prSet presAssocID="{EE62DBBB-239C-4A51-906E-614E3121A852}" presName="Name0" presStyleCnt="0">
        <dgm:presLayoutVars>
          <dgm:dir/>
          <dgm:animLvl val="lvl"/>
          <dgm:resizeHandles val="exact"/>
        </dgm:presLayoutVars>
      </dgm:prSet>
      <dgm:spPr/>
    </dgm:pt>
    <dgm:pt modelId="{E3BB02DE-0A59-4DEB-ADD5-B9498EA8FAEE}" type="pres">
      <dgm:prSet presAssocID="{02971B59-3C51-4BCD-B678-5089884088F5}" presName="boxAndChildren" presStyleCnt="0"/>
      <dgm:spPr/>
    </dgm:pt>
    <dgm:pt modelId="{34C2786E-6EE5-4BF8-8905-9A14DDC9AF2A}" type="pres">
      <dgm:prSet presAssocID="{02971B59-3C51-4BCD-B678-5089884088F5}" presName="parentTextBox" presStyleLbl="node1" presStyleIdx="0" presStyleCnt="6"/>
      <dgm:spPr/>
      <dgm:t>
        <a:bodyPr/>
        <a:lstStyle/>
        <a:p>
          <a:endParaRPr lang="ru-RU"/>
        </a:p>
      </dgm:t>
    </dgm:pt>
    <dgm:pt modelId="{F482D904-7EF3-43F1-80FB-D5FF6A98870B}" type="pres">
      <dgm:prSet presAssocID="{F34C65BE-860D-4F26-90D8-52E2FF821F65}" presName="sp" presStyleCnt="0"/>
      <dgm:spPr/>
    </dgm:pt>
    <dgm:pt modelId="{84139964-7219-4833-B847-A22B94F2B114}" type="pres">
      <dgm:prSet presAssocID="{5D29C509-3EFA-4B39-880D-784C462A11C9}" presName="arrowAndChildren" presStyleCnt="0"/>
      <dgm:spPr/>
    </dgm:pt>
    <dgm:pt modelId="{1A8A66A4-8CEB-4875-A0F4-D1D319591B72}" type="pres">
      <dgm:prSet presAssocID="{5D29C509-3EFA-4B39-880D-784C462A11C9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A66F4FB5-DE7F-4E6B-AE35-4E551607352D}" type="pres">
      <dgm:prSet presAssocID="{8D4FA0FE-E41B-4478-A459-B92551125DED}" presName="sp" presStyleCnt="0"/>
      <dgm:spPr/>
    </dgm:pt>
    <dgm:pt modelId="{FCA33208-03FD-4CEF-9D4E-6658381E0EC4}" type="pres">
      <dgm:prSet presAssocID="{EF1868BE-9828-4DBD-A963-8D87402EA2FB}" presName="arrowAndChildren" presStyleCnt="0"/>
      <dgm:spPr/>
    </dgm:pt>
    <dgm:pt modelId="{9791922C-0DD4-4968-82EE-CE0BCFBD662D}" type="pres">
      <dgm:prSet presAssocID="{EF1868BE-9828-4DBD-A963-8D87402EA2FB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ECDA28F2-F7F1-4B69-B3C0-A39FBE2866C5}" type="pres">
      <dgm:prSet presAssocID="{195F23F5-93D1-4FD1-B060-88DCF9DB112C}" presName="sp" presStyleCnt="0"/>
      <dgm:spPr/>
    </dgm:pt>
    <dgm:pt modelId="{31D170D5-1B0A-4BAA-8A5E-AB84D114FB6C}" type="pres">
      <dgm:prSet presAssocID="{C3AAAF1F-D965-4F47-8C35-3EBD2E0D18B5}" presName="arrowAndChildren" presStyleCnt="0"/>
      <dgm:spPr/>
    </dgm:pt>
    <dgm:pt modelId="{C40282F8-B504-4C36-90BA-C0F4B5437862}" type="pres">
      <dgm:prSet presAssocID="{C3AAAF1F-D965-4F47-8C35-3EBD2E0D18B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AA5AD55E-7FAD-4095-B20D-581B9AA7F942}" type="pres">
      <dgm:prSet presAssocID="{D9436F77-7FEC-459F-8B8F-DAE639DC390E}" presName="sp" presStyleCnt="0"/>
      <dgm:spPr/>
    </dgm:pt>
    <dgm:pt modelId="{A53D3292-7ED1-498D-AA94-39762AEB0D2B}" type="pres">
      <dgm:prSet presAssocID="{32502F7E-53A0-408B-97DE-3BDD363BDD6D}" presName="arrowAndChildren" presStyleCnt="0"/>
      <dgm:spPr/>
    </dgm:pt>
    <dgm:pt modelId="{D0257A92-6017-4688-887A-16D87637D031}" type="pres">
      <dgm:prSet presAssocID="{32502F7E-53A0-408B-97DE-3BDD363BDD6D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4C3469D2-62BE-4E0F-AACB-34131F56BABF}" type="pres">
      <dgm:prSet presAssocID="{9B145A31-0B22-4246-9709-0C7EC621DD60}" presName="sp" presStyleCnt="0"/>
      <dgm:spPr/>
    </dgm:pt>
    <dgm:pt modelId="{0E0778E3-FD67-43D8-AE12-33F14203F7C7}" type="pres">
      <dgm:prSet presAssocID="{ED700F1B-6A71-4EE2-BAEF-993495374495}" presName="arrowAndChildren" presStyleCnt="0"/>
      <dgm:spPr/>
    </dgm:pt>
    <dgm:pt modelId="{5D3E7A57-D91E-4E53-B1B0-D6ED25817124}" type="pres">
      <dgm:prSet presAssocID="{ED700F1B-6A71-4EE2-BAEF-993495374495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2BB77EA-E6D7-4871-B7AB-340303F8A09A}" srcId="{EE62DBBB-239C-4A51-906E-614E3121A852}" destId="{EF1868BE-9828-4DBD-A963-8D87402EA2FB}" srcOrd="3" destOrd="0" parTransId="{2FECCF46-401B-489C-AD2E-383105D8E6B0}" sibTransId="{8D4FA0FE-E41B-4478-A459-B92551125DED}"/>
    <dgm:cxn modelId="{523D3EFF-E151-4353-A0FD-DFBFE25627C9}" type="presOf" srcId="{EE62DBBB-239C-4A51-906E-614E3121A852}" destId="{BCEBA369-957C-48B3-8CEB-AD5223BB409D}" srcOrd="0" destOrd="0" presId="urn:microsoft.com/office/officeart/2005/8/layout/process4"/>
    <dgm:cxn modelId="{1A5DFBCA-4934-4DB0-A8FB-DA445D2D97EB}" type="presOf" srcId="{EF1868BE-9828-4DBD-A963-8D87402EA2FB}" destId="{9791922C-0DD4-4968-82EE-CE0BCFBD662D}" srcOrd="0" destOrd="0" presId="urn:microsoft.com/office/officeart/2005/8/layout/process4"/>
    <dgm:cxn modelId="{4E2718C1-4F8E-4749-9514-F5FFA3628A98}" srcId="{EE62DBBB-239C-4A51-906E-614E3121A852}" destId="{C3AAAF1F-D965-4F47-8C35-3EBD2E0D18B5}" srcOrd="2" destOrd="0" parTransId="{2C036A1C-960B-483D-88DD-67F8326FEB85}" sibTransId="{195F23F5-93D1-4FD1-B060-88DCF9DB112C}"/>
    <dgm:cxn modelId="{DEF82F33-16B4-4914-8AC2-CF68D5366335}" type="presOf" srcId="{5D29C509-3EFA-4B39-880D-784C462A11C9}" destId="{1A8A66A4-8CEB-4875-A0F4-D1D319591B72}" srcOrd="0" destOrd="0" presId="urn:microsoft.com/office/officeart/2005/8/layout/process4"/>
    <dgm:cxn modelId="{10596FA2-D038-4986-9CD6-B11EC6680F23}" type="presOf" srcId="{02971B59-3C51-4BCD-B678-5089884088F5}" destId="{34C2786E-6EE5-4BF8-8905-9A14DDC9AF2A}" srcOrd="0" destOrd="0" presId="urn:microsoft.com/office/officeart/2005/8/layout/process4"/>
    <dgm:cxn modelId="{06E85111-77B4-429E-BE6C-248DC64C37E8}" type="presOf" srcId="{ED700F1B-6A71-4EE2-BAEF-993495374495}" destId="{5D3E7A57-D91E-4E53-B1B0-D6ED25817124}" srcOrd="0" destOrd="0" presId="urn:microsoft.com/office/officeart/2005/8/layout/process4"/>
    <dgm:cxn modelId="{7E9A2CF2-38F3-4B47-A8A0-10FBD45B3DCB}" srcId="{EE62DBBB-239C-4A51-906E-614E3121A852}" destId="{ED700F1B-6A71-4EE2-BAEF-993495374495}" srcOrd="0" destOrd="0" parTransId="{66016AAA-D7AA-4BE5-8F74-DDFDD5E29837}" sibTransId="{9B145A31-0B22-4246-9709-0C7EC621DD60}"/>
    <dgm:cxn modelId="{07098CE5-58DC-4401-B501-D92A654214DC}" type="presOf" srcId="{C3AAAF1F-D965-4F47-8C35-3EBD2E0D18B5}" destId="{C40282F8-B504-4C36-90BA-C0F4B5437862}" srcOrd="0" destOrd="0" presId="urn:microsoft.com/office/officeart/2005/8/layout/process4"/>
    <dgm:cxn modelId="{CA66A37E-0F5E-448D-8E30-455A5BC20ABD}" srcId="{EE62DBBB-239C-4A51-906E-614E3121A852}" destId="{5D29C509-3EFA-4B39-880D-784C462A11C9}" srcOrd="4" destOrd="0" parTransId="{54F20166-AF18-4D39-96A1-E348F663B620}" sibTransId="{F34C65BE-860D-4F26-90D8-52E2FF821F65}"/>
    <dgm:cxn modelId="{C961855B-1537-442C-8D1D-EABAE843D88E}" srcId="{EE62DBBB-239C-4A51-906E-614E3121A852}" destId="{32502F7E-53A0-408B-97DE-3BDD363BDD6D}" srcOrd="1" destOrd="0" parTransId="{A842E3D6-3152-4404-8F57-93E753261214}" sibTransId="{D9436F77-7FEC-459F-8B8F-DAE639DC390E}"/>
    <dgm:cxn modelId="{D070BDD9-6F46-4D5F-A573-1F85D18BA6B9}" srcId="{EE62DBBB-239C-4A51-906E-614E3121A852}" destId="{02971B59-3C51-4BCD-B678-5089884088F5}" srcOrd="5" destOrd="0" parTransId="{BDE84B3B-2E74-4397-B26F-B4857C0CB987}" sibTransId="{B04BFDA1-F8BB-4C05-8CB6-A7B0C89F7A0A}"/>
    <dgm:cxn modelId="{1F760BD6-A61D-4560-A7CE-3F621F3566AD}" type="presOf" srcId="{32502F7E-53A0-408B-97DE-3BDD363BDD6D}" destId="{D0257A92-6017-4688-887A-16D87637D031}" srcOrd="0" destOrd="0" presId="urn:microsoft.com/office/officeart/2005/8/layout/process4"/>
    <dgm:cxn modelId="{0AB18BE4-83D8-419E-AFD7-8C653380C31A}" type="presParOf" srcId="{BCEBA369-957C-48B3-8CEB-AD5223BB409D}" destId="{E3BB02DE-0A59-4DEB-ADD5-B9498EA8FAEE}" srcOrd="0" destOrd="0" presId="urn:microsoft.com/office/officeart/2005/8/layout/process4"/>
    <dgm:cxn modelId="{74C1916C-7ED3-49ED-9630-9DAE74960ACB}" type="presParOf" srcId="{E3BB02DE-0A59-4DEB-ADD5-B9498EA8FAEE}" destId="{34C2786E-6EE5-4BF8-8905-9A14DDC9AF2A}" srcOrd="0" destOrd="0" presId="urn:microsoft.com/office/officeart/2005/8/layout/process4"/>
    <dgm:cxn modelId="{3C08AD48-1AB3-4FDF-9CBA-D2387D4DD084}" type="presParOf" srcId="{BCEBA369-957C-48B3-8CEB-AD5223BB409D}" destId="{F482D904-7EF3-43F1-80FB-D5FF6A98870B}" srcOrd="1" destOrd="0" presId="urn:microsoft.com/office/officeart/2005/8/layout/process4"/>
    <dgm:cxn modelId="{19710710-DFB2-4854-B04C-85B53114408C}" type="presParOf" srcId="{BCEBA369-957C-48B3-8CEB-AD5223BB409D}" destId="{84139964-7219-4833-B847-A22B94F2B114}" srcOrd="2" destOrd="0" presId="urn:microsoft.com/office/officeart/2005/8/layout/process4"/>
    <dgm:cxn modelId="{A198ADFE-56F4-414D-8871-5B98AC099474}" type="presParOf" srcId="{84139964-7219-4833-B847-A22B94F2B114}" destId="{1A8A66A4-8CEB-4875-A0F4-D1D319591B72}" srcOrd="0" destOrd="0" presId="urn:microsoft.com/office/officeart/2005/8/layout/process4"/>
    <dgm:cxn modelId="{025148E9-D640-4F1A-AB37-D8BFE523A377}" type="presParOf" srcId="{BCEBA369-957C-48B3-8CEB-AD5223BB409D}" destId="{A66F4FB5-DE7F-4E6B-AE35-4E551607352D}" srcOrd="3" destOrd="0" presId="urn:microsoft.com/office/officeart/2005/8/layout/process4"/>
    <dgm:cxn modelId="{F2C36B0B-D097-42EB-B867-E892C20DA10A}" type="presParOf" srcId="{BCEBA369-957C-48B3-8CEB-AD5223BB409D}" destId="{FCA33208-03FD-4CEF-9D4E-6658381E0EC4}" srcOrd="4" destOrd="0" presId="urn:microsoft.com/office/officeart/2005/8/layout/process4"/>
    <dgm:cxn modelId="{F3B839D3-A510-49F1-82F8-D22C735B4FF3}" type="presParOf" srcId="{FCA33208-03FD-4CEF-9D4E-6658381E0EC4}" destId="{9791922C-0DD4-4968-82EE-CE0BCFBD662D}" srcOrd="0" destOrd="0" presId="urn:microsoft.com/office/officeart/2005/8/layout/process4"/>
    <dgm:cxn modelId="{13E2A1C5-311F-4871-A48B-CE20C5B1512B}" type="presParOf" srcId="{BCEBA369-957C-48B3-8CEB-AD5223BB409D}" destId="{ECDA28F2-F7F1-4B69-B3C0-A39FBE2866C5}" srcOrd="5" destOrd="0" presId="urn:microsoft.com/office/officeart/2005/8/layout/process4"/>
    <dgm:cxn modelId="{D2E6B50B-3D9C-4D73-9423-4FF861ABD194}" type="presParOf" srcId="{BCEBA369-957C-48B3-8CEB-AD5223BB409D}" destId="{31D170D5-1B0A-4BAA-8A5E-AB84D114FB6C}" srcOrd="6" destOrd="0" presId="urn:microsoft.com/office/officeart/2005/8/layout/process4"/>
    <dgm:cxn modelId="{14FD095C-65B5-42D0-A88A-3816AA2637D7}" type="presParOf" srcId="{31D170D5-1B0A-4BAA-8A5E-AB84D114FB6C}" destId="{C40282F8-B504-4C36-90BA-C0F4B5437862}" srcOrd="0" destOrd="0" presId="urn:microsoft.com/office/officeart/2005/8/layout/process4"/>
    <dgm:cxn modelId="{B608E961-A0CE-492F-A54B-7E617F704BE8}" type="presParOf" srcId="{BCEBA369-957C-48B3-8CEB-AD5223BB409D}" destId="{AA5AD55E-7FAD-4095-B20D-581B9AA7F942}" srcOrd="7" destOrd="0" presId="urn:microsoft.com/office/officeart/2005/8/layout/process4"/>
    <dgm:cxn modelId="{F87F127B-6912-4DC3-A41B-30D1D95C88C0}" type="presParOf" srcId="{BCEBA369-957C-48B3-8CEB-AD5223BB409D}" destId="{A53D3292-7ED1-498D-AA94-39762AEB0D2B}" srcOrd="8" destOrd="0" presId="urn:microsoft.com/office/officeart/2005/8/layout/process4"/>
    <dgm:cxn modelId="{095D1BAD-2B42-4CEB-998C-587F0681401C}" type="presParOf" srcId="{A53D3292-7ED1-498D-AA94-39762AEB0D2B}" destId="{D0257A92-6017-4688-887A-16D87637D031}" srcOrd="0" destOrd="0" presId="urn:microsoft.com/office/officeart/2005/8/layout/process4"/>
    <dgm:cxn modelId="{53AD8D13-FFED-44E5-8238-35C5B1E00AC5}" type="presParOf" srcId="{BCEBA369-957C-48B3-8CEB-AD5223BB409D}" destId="{4C3469D2-62BE-4E0F-AACB-34131F56BABF}" srcOrd="9" destOrd="0" presId="urn:microsoft.com/office/officeart/2005/8/layout/process4"/>
    <dgm:cxn modelId="{21411CC9-5751-46E2-8545-E9EB41AE6D24}" type="presParOf" srcId="{BCEBA369-957C-48B3-8CEB-AD5223BB409D}" destId="{0E0778E3-FD67-43D8-AE12-33F14203F7C7}" srcOrd="10" destOrd="0" presId="urn:microsoft.com/office/officeart/2005/8/layout/process4"/>
    <dgm:cxn modelId="{CFCEF4D1-9588-4FF5-A035-1253F20C6C29}" type="presParOf" srcId="{0E0778E3-FD67-43D8-AE12-33F14203F7C7}" destId="{5D3E7A57-D91E-4E53-B1B0-D6ED25817124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21.03.2017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Возможность</a:t>
            </a:r>
            <a:r>
              <a:rPr lang="ru-RU" baseline="0" dirty="0" smtClean="0"/>
              <a:t>задать вопросы</a:t>
            </a:r>
            <a:r>
              <a:rPr lang="ru-RU" dirty="0" smtClean="0"/>
              <a:t>и организовать обсуждение.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21.03.2017 9:18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21.03.2017 9:18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21.03.2017 9:18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21.03.2017 9:18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21.03.2017 9:18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001000" cy="2133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	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Учет индивидуальных потребностей обучающихся: комплексный подход.</a:t>
            </a:r>
            <a:r>
              <a:rPr lang="ru-RU" sz="3100" b="1" dirty="0" smtClean="0">
                <a:latin typeface="Monotype Corsiva" pitchFamily="66" charset="0"/>
              </a:rPr>
              <a:t/>
            </a:r>
            <a:br>
              <a:rPr lang="ru-RU" sz="3100" b="1" dirty="0" smtClean="0">
                <a:latin typeface="Monotype Corsiva" pitchFamily="66" charset="0"/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obzorfoto.ru/photos/aHR0cDovL3d3dy5sYWR5bmVyZC5ydS91cGxvYWQvaW5mb3JtYXRpb25fc3lzdGVtXzIwLzIvMy8zL2l0ZW1fMjMzL2luZm9ybWF0aW9uX2l0ZW1zXzIzMy5wbmc=/dvoechnik-klipar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667000"/>
            <a:ext cx="2057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5800" y="44196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5"/>
                </a:solidFill>
                <a:latin typeface="Monotype Corsiva" pitchFamily="66" charset="0"/>
              </a:rPr>
              <a:t>Автор работы: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5"/>
                </a:solidFill>
                <a:latin typeface="Monotype Corsiva" pitchFamily="66" charset="0"/>
              </a:rPr>
              <a:t>Миннебаева Миля Михайловна,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5"/>
                </a:solidFill>
                <a:latin typeface="Monotype Corsiva" pitchFamily="66" charset="0"/>
              </a:rPr>
              <a:t>Учитель начальных классов МБОУ «СШ № 14»</a:t>
            </a:r>
            <a:endParaRPr lang="ru-RU" sz="24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5"/>
                </a:solidFill>
                <a:latin typeface="Monotype Corsiva" pitchFamily="66" charset="0"/>
              </a:rPr>
              <a:t>Карта индивидуальных достижений учащегося.</a:t>
            </a:r>
            <a:endParaRPr lang="ru-RU" sz="2800" i="1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E:\Миля. ГМО\IMG_20170320_1205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343150" cy="3124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027" name="Picture 3" descr="E:\Миля. ГМО\IMG_20170320_141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10000"/>
            <a:ext cx="2286000" cy="304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028" name="Picture 4" descr="E:\Миля. ГМО\IMG_20170320_141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143000"/>
            <a:ext cx="2343150" cy="3124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029" name="Picture 5" descr="E:\Миля. ГМО\IMG_20170320_141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657600"/>
            <a:ext cx="2400300" cy="3200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030" name="Picture 6" descr="E:\Миля. ГМО\IMG_20170320_1412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9450" y="990600"/>
            <a:ext cx="2114550" cy="2819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Уровень обученности .</a:t>
            </a:r>
            <a:b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graphicFrame>
        <p:nvGraphicFramePr>
          <p:cNvPr id="163" name="Таблица 162"/>
          <p:cNvGraphicFramePr>
            <a:graphicFrameLocks noGrp="1"/>
          </p:cNvGraphicFramePr>
          <p:nvPr/>
        </p:nvGraphicFramePr>
        <p:xfrm>
          <a:off x="1524000" y="2514600"/>
          <a:ext cx="6096001" cy="1902125"/>
        </p:xfrm>
        <a:graphic>
          <a:graphicData uri="http://schemas.openxmlformats.org/drawingml/2006/table">
            <a:tbl>
              <a:tblPr/>
              <a:tblGrid>
                <a:gridCol w="1391108"/>
                <a:gridCol w="1391108"/>
                <a:gridCol w="1332584"/>
                <a:gridCol w="1066800"/>
                <a:gridCol w="914401"/>
              </a:tblGrid>
              <a:tr h="348290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Кл.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5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25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80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25"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" name="Рисунок 163" descr="http://www.gifmania.ru/Animated-Gifs-Lyudi/Animations-Professions/Images-Students/Students-6075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1741170" cy="234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Коммуникативные универсальные  действия .</a:t>
            </a:r>
            <a:b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600200"/>
          <a:ext cx="8229609" cy="4681641"/>
        </p:xfrm>
        <a:graphic>
          <a:graphicData uri="http://schemas.openxmlformats.org/drawingml/2006/table">
            <a:tbl>
              <a:tblPr/>
              <a:tblGrid>
                <a:gridCol w="247763"/>
                <a:gridCol w="1096738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  <a:gridCol w="191253"/>
              </a:tblGrid>
              <a:tr h="31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Фамилии, имя ребенка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Общение и взаимодействие с партнерами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Действие  с  позиции 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другого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планирование учебного сотрудничества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Работа  в группе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Итоговый показатель   по каждому   ученику 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Класс   3 «а»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выражать свои  мысли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Аргументирование своей позиции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задавать вопрос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Вступать  в  диалог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Принятие различных точек зрения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Готовность  к обсуждению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Сравнивать  разнее точки зрения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Аргументировать  свою точку зрения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Определение  цели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Планирование способов работы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Обмен  информацией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Проявление  инициативы   внутри  группы  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Управление  поведением партнеров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Устанавливать рабочие отношения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Выстраивать продуктивное взаимодействие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Бесконфликтная совместная работа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Разрешение  конфликтных ситуаций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Адамия Максим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Аллахвердиев  Р.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Бахмацкий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К.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Бурцев  Градимир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Гаврик  Даниил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Гаджиева Эльвира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Елистратова  В.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Заиченко Иван 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Карпинская  К.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Корнева 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Викт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Лелюк 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Владим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Михайленко  Ив.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Парсиева 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Викт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Петров  Артём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Ткаченко  Злата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Туварёва 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Анаст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 Тюрин  Денис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Фотиади 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Елиз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  <a:cs typeface="Times New Roman"/>
                        </a:rPr>
                        <a:t>Фунтова</a:t>
                      </a: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 Дарья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Хусаинова Лия.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Цындренко С.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Шатихин  Ар.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 Шраменко  Вл.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17" marR="401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Первые шаги в проектной деятельности.</a:t>
            </a: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4" name="Picture 3" descr="C:\Users\Пользователь\Desktop\школа\2класс\1 и 2 а фото\1а фото\100MEDIA\IMAG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1460030" cy="24384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13" descr="C:\Users\Пользователь\Desktop\школа\2класс\1 и 2 а фото\2 класс  а\14481639450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124200"/>
            <a:ext cx="1417320" cy="2362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Picture 11" descr="C:\Users\Пользователь\Desktop\школа\2класс\1 и 2 а фото\1а фото\IMAG0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044252"/>
            <a:ext cx="2383409" cy="1427103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Picture 6" descr="C:\Users\Пользователь\Desktop\школа\2класс\1 и 2 а фото\1а фото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200400"/>
            <a:ext cx="1277526" cy="2133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Picture 5" descr="C:\Users\Пользователь\Desktop\школа\2класс\1 и 2 а фото\1а фото\100MEDIA\IMAG0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667000"/>
            <a:ext cx="2281286" cy="136595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http://www.gifmania.ru/Animated-Gifs-Lyudi/Animations-Professions/Images-Students/Students-6075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00600"/>
            <a:ext cx="1066800" cy="15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Познавательные  универсальные  действия – исследовательская и  проектная  деятельность. </a:t>
            </a: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600200"/>
          <a:ext cx="8382009" cy="4952999"/>
        </p:xfrm>
        <a:graphic>
          <a:graphicData uri="http://schemas.openxmlformats.org/drawingml/2006/table">
            <a:tbl>
              <a:tblPr/>
              <a:tblGrid>
                <a:gridCol w="268067"/>
                <a:gridCol w="109934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  <a:gridCol w="200417"/>
              </a:tblGrid>
              <a:tr h="311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Фамилии, имя ребенка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Компоненты   исследовательских  действий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 с  индивидуальным  проектом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(требования)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Класс 3 «а»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  видеть проблему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 ставить вопросы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выдвигать  гипотезы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структурировать тексты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Давать  определение  понятиям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Делать выводы  и  умозаключения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Умение классифицировать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Планирование  исследовательской работы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Поиск решения проблемы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 результатов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Оформление  результатов  деятельности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Обсуждение  и оценка  результатов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Организация проектной деятельности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Содержание и направленность  проекта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Защита проекта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Выполнение   работы (проекта) 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Итоговый показатель   по каждому   ученику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Адамия Максим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Аллахвердиев  Р.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Бахмацкий К.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Бурцев  Градимир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Гаврик  Даниил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Гаджиева Эльвира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Елистратова  В.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Заиченко Иван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Карпинская  К.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Корнева  Викт.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Лелюк  Владим.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Михайленко  Ив.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Парсиева  Викт.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Петров  Артём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Ткаченко  Злата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Туварёва  Анаст.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Тюрин  Денис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Фотиади  Елиз.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Фунтова  Дарья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Хусаинова Лия.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Цындренко С.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Шатихин  Ар.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Шраменко  Вл.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Итоговый показатель  по  классу (среднее значение) %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95.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30.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78.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Творческие работы на уроке.</a:t>
            </a: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4" name="Picture 12" descr="C:\Users\Пользователь\Desktop\школа\2класс\1 и 2 а фото\1а фото\IMAG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2743200" cy="1642533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2" descr="C:\Users\Пользователь\Desktop\школа\2класс\1 и 2 а фото\1а фото\IMAG0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2438400" cy="1371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Picture 5" descr="C:\Users\Пользователь\Desktop\школа\2класс\1 и 2 а фото\2 класс  а\14481638398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24200"/>
            <a:ext cx="2362200" cy="1462087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Picture 6" descr="C:\Users\Пользователь\Desktop\школа\2класс\1 и 2 а фото\2 класс  а\IMAG1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2286000" cy="14478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Picture 4" descr="C:\Users\Пользователь\Desktop\школа\2класс\1 и 2 а фото\1а фото\100MEDIA\IMAG0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876800"/>
            <a:ext cx="2667000" cy="1596907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9" name="Picture 3" descr="C:\Users\Пользователь\Desktop\школа\2класс\1 и 2 а фото\1а фото\PB0207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810000"/>
            <a:ext cx="2372573" cy="15240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Picture 10" descr="C:\Users\Пользователь\Desktop\школа\3 класс\фото 3 класс\IMG_20161209_1826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752600"/>
            <a:ext cx="2286000" cy="143539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Эксперименты. Исследования. Проекты.</a:t>
            </a: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48130" name="Picture 2" descr="C:\Users\Пользователь\Desktop\школа\2класс\1 и 2 а фото\2 класс  а\IMAG13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33342"/>
            <a:ext cx="7453099" cy="4462658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5"/>
                </a:solidFill>
                <a:latin typeface="Monotype Corsiva" pitchFamily="66" charset="0"/>
              </a:rPr>
              <a:t>Эксперименты.Исследования</a:t>
            </a: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. Проекты.</a:t>
            </a: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49154" name="Picture 2" descr="C:\Users\Пользователь\Desktop\школа\2класс\1 и 2 а фото\2 класс  а\IMG-20160311-WA00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1414404" cy="2362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55" name="Picture 3" descr="C:\Users\Пользователь\Desktop\школа\2класс\1 и 2 а фото\2 класс  а\IMG-20160225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1383830" cy="231113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56" name="Picture 4" descr="C:\Users\Пользователь\Desktop\школа\2класс\1 и 2 а фото\2 класс  а\научка портфель\IMAG1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1414404" cy="2362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57" name="Picture 5" descr="C:\Users\Пользователь\Desktop\школа\2класс\1 и 2 а фото\2 класс  а\научка портфель\IMAG1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219200"/>
            <a:ext cx="1049396" cy="1752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58" name="Picture 6" descr="C:\Users\Пользователь\Desktop\школа\2класс\1 и 2 а фото\2 класс  а\ноу соль\IMAG1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276600"/>
            <a:ext cx="2590800" cy="155128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59" name="Picture 7" descr="C:\Users\Пользователь\Desktop\школа\2класс\1 и 2 а фото\2 класс  а\ноу соль\IMAG14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572000"/>
            <a:ext cx="2163452" cy="12954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60" name="Picture 8" descr="C:\Users\Пользователь\Desktop\школа\2класс\1 и 2 а фото\2 класс  а\ноу соль\IMAG14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334000"/>
            <a:ext cx="1905000" cy="1140648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61" name="Picture 9" descr="C:\Users\Пользователь\Desktop\школа\2класс\1 и 2 а фото\2 класс  а\ноу соль\IMAG14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343400"/>
            <a:ext cx="1140648" cy="19050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9162" name="Picture 10" descr="C:\Users\Пользователь\Desktop\школа\2класс\1 и 2 а фото\2 класс  а\ноу соль\IMAG147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5334000"/>
            <a:ext cx="2057400" cy="12319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Пользователь\Desktop\школа\2класс\1 и 2 а фото\2 класс  а\IMAG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181600"/>
            <a:ext cx="2209800" cy="1323152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48" name="Picture 4" descr="C:\Users\Пользователь\Desktop\школа\2класс\1 и 2 а фото\2 класс  а\IMAG0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928648"/>
            <a:ext cx="1159464" cy="1929352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49" name="Picture 5" descr="C:\Users\Пользователь\Desktop\школа\2класс\1 и 2 а фото\2 класс  а\IMAG0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057400"/>
            <a:ext cx="2286000" cy="1368778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0" name="Picture 6" descr="C:\Users\Пользователь\Desktop\школа\2класс\1 и 2 а фото\2 класс  а\IMAG08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495800"/>
            <a:ext cx="1231900" cy="20574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1" name="Picture 7" descr="C:\Users\Пользователь\Desktop\школа\2класс\1 и 2 а фото\2 класс  а\IMAG1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505200"/>
            <a:ext cx="912519" cy="15240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2" name="Picture 8" descr="C:\Users\Пользователь\Desktop\школа\2класс\1 и 2 а фото\2 класс  а\IMAG1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57600"/>
            <a:ext cx="1003770" cy="16764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3" name="Picture 9" descr="C:\Users\Пользователь\Desktop\школа\2класс\1 и 2 а фото\2 класс  а\IMAG10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600200"/>
            <a:ext cx="2209800" cy="1323152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5" name="Picture 11" descr="C:\Users\Пользователь\Desktop\школа\2класс\1 и 2 а фото\2 класс  а\IMAG119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1676400"/>
            <a:ext cx="958145" cy="1600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6" name="Picture 12" descr="C:\Users\Пользователь\Desktop\школа\2класс\1 и 2 а фото\2 класс  а\IMAG11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1752600"/>
            <a:ext cx="958144" cy="1600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7" name="Picture 13" descr="C:\Users\Пользователь\Desktop\школа\2класс\1 и 2 а фото\2 класс  а\IMAG119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5029200"/>
            <a:ext cx="912518" cy="15240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8" name="Picture 14" descr="C:\Users\Пользователь\Desktop\школа\2класс\1 и 2 а фото\1а фото\флэшмоб\папка в школу\20150302_07344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3200" y="1524000"/>
            <a:ext cx="1257300" cy="16764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59" name="Picture 15" descr="C:\Users\Пользователь\Desktop\школа\2класс\1 и 2 а фото\1а фото\флэшмоб\фото\IMG_363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3124200"/>
            <a:ext cx="1828800" cy="1371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60" name="Picture 16" descr="C:\Users\Пользователь\Desktop\школа\2класс\1 и 2 а фото\1а фото\флэшмоб\Чистим зубы\DSCN113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4600" y="3352800"/>
            <a:ext cx="1981200" cy="14859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161" name="Picture 17" descr="C:\Users\Пользователь\Desktop\школа\2класс\1 и 2 а фото\1а фото\флэшмоб\20150225_21520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4114800"/>
            <a:ext cx="1123950" cy="1498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Эксперименты. Исследования. Проекты.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Наши проекты.</a:t>
            </a: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50178" name="Picture 2" descr="C:\Users\Пользователь\Desktop\школа\2класс\1 и 2 а фото\2 класс  а\IMAG1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055043" cy="1230489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79" name="Picture 3" descr="C:\Users\Пользователь\Desktop\школа\2класс\1 и 2 а фото\2 класс  а\IMAG1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19400"/>
            <a:ext cx="2133600" cy="1277526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0" name="Picture 4" descr="C:\Users\Пользователь\Desktop\школа\2класс\1 и 2 а фото\2 класс  а\IMAG1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86200"/>
            <a:ext cx="2281286" cy="136595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4" name="Picture 8" descr="C:\Users\Пользователь\Desktop\школа\2класс\1 и 2 а фото\2 класс  а\IMG-20151011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676400"/>
            <a:ext cx="1524000" cy="11430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5" name="Picture 9" descr="C:\Users\Пользователь\Desktop\школа\2класс\1 и 2 а фото\2 класс  а\IMG-20151011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19400"/>
            <a:ext cx="1600200" cy="120015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6" name="Picture 10" descr="C:\Users\Пользователь\Desktop\школа\2класс\1 и 2 а фото\2 класс  а\IMG-20151011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810000"/>
            <a:ext cx="1625600" cy="1219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7" name="Picture 11" descr="C:\Users\Пользователь\Desktop\школа\2класс\1 и 2 а фото\2 класс  а\PA0912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2590800"/>
            <a:ext cx="1676400" cy="12573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8" name="Picture 12" descr="C:\Users\Пользователь\Desktop\школа\2класс\1 и 2 а фото\2 класс  а\PA0912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5410200"/>
            <a:ext cx="1625600" cy="1219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89" name="Picture 13" descr="C:\Users\Пользователь\Desktop\школа\2класс\1 и 2 а фото\2 класс  а\PA0912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267200"/>
            <a:ext cx="1457992" cy="109349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90" name="Picture 14" descr="C:\Users\Пользователь\Desktop\школа\2класс\1 и 2 а фото\2 класс  а\PA09129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7162800" y="5562600"/>
            <a:ext cx="1457992" cy="1093494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91" name="Picture 15" descr="C:\Users\Пользователь\Desktop\школа\3 класс\фото 3 класс\148623134856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5410200"/>
            <a:ext cx="2057400" cy="123444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92" name="Picture 16" descr="C:\Users\Пользователь\Desktop\школа\3 класс\фото 3 класс\148623136219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05200" y="1524000"/>
            <a:ext cx="1981200" cy="118872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0193" name="Picture 17" descr="C:\Users\Пользователь\Desktop\школа\3 класс\фото 3 класс\PA09127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4419600"/>
            <a:ext cx="1457325" cy="109309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Учет индивидуальных потребностей обучающихся: </a:t>
            </a:r>
            <a:b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комплексный подход.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obzorfoto.ru/photos/aHR0cDovL3d3dy5sYWR5bmVyZC5ydS91cGxvYWQvaW5mb3JtYXRpb25fc3lzdGVtXzIwLzIvMy8zL2l0ZW1fMjMzL2luZm9ybWF0aW9uX2l0ZW1zXzIzMy5wbmc=/dvoechnik-klip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267200"/>
            <a:ext cx="1600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slidesharo.com/u/storage/ppt_11309/17b67-1397012644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2641600" cy="1981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2532" name="Picture 4" descr="http://arenda-avtovyshki-v-moskve.ru/barofafufe/6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05000"/>
            <a:ext cx="2286000" cy="17145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2534" name="Picture 6" descr="&amp;Kcy;&amp;acy;&amp;rcy;&amp;tcy;&amp;icy;&amp;ncy;&amp;kcy;&amp;icy; &amp;pcy;&amp;ocy; &amp;zcy;&amp;acy;&amp;pcy;&amp;rcy;&amp;ocy;&amp;scy;&amp;ucy; &amp;kcy;&amp;acy;&amp;rcy;&amp;tcy;&amp;icy;&amp;ncy;&amp;kcy;&amp;icy; &amp;ucy;&amp;chcy;&amp;iecy;&amp;bcy;&amp;ncy;&amp;icy;&amp;kcy;&amp;ocy;&amp;vcy; &amp;pcy;&amp;rcy;&amp;ocy;&amp;gcy;&amp;rcy;&amp;acy;&amp;mcy;&amp;mcy;&amp;ycy; &amp;shcy;&amp;kcy;&amp;ocy;&amp;lcy;&amp;acy; &amp;rcy;&amp;ocy;&amp;scy;&amp;scy;&amp;icy;&amp;icy; 2, 3 &amp;kcy;&amp;lcy;&amp;acy;&amp;scy;&amp;s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6212" y="4343400"/>
            <a:ext cx="1498988" cy="1931483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2536" name="Picture 8" descr="http://www.toybytoy.com/file/0014/600/93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895600"/>
            <a:ext cx="1879704" cy="1538225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2538" name="Picture 10" descr="http://www.classifieds365.net/_content/items/images/83/9382583/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7380" y="4953000"/>
            <a:ext cx="2106605" cy="1468041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Работа  с презентацией.</a:t>
            </a: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pic>
        <p:nvPicPr>
          <p:cNvPr id="51202" name="Picture 2" descr="C:\Users\Пользователь\Desktop\школа\3 класс\фото 3 класс\IMAG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1186274" cy="19812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03" name="Picture 3" descr="C:\Users\Пользователь\Desktop\школа\3 класс\фото 3 класс\IMAG18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24400"/>
            <a:ext cx="1095022" cy="18288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04" name="Picture 4" descr="C:\Users\Пользователь\Desktop\школа\3 класс\фото 3 класс\IMAG1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048000"/>
            <a:ext cx="1049397" cy="1752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06" name="Picture 6" descr="C:\Users\Пользователь\Desktop\школа\3 класс\фото 3 класс\IMG_20170202_171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752600"/>
            <a:ext cx="1752600" cy="131445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07" name="Picture 7" descr="C:\Users\Пользователь\Desktop\школа\3 класс\фото 3 класс\IMG_20170202_171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200400"/>
            <a:ext cx="1371600" cy="18288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08" name="Picture 8" descr="C:\Users\Пользователь\Desktop\школа\3 класс\фото 3 класс\IMG_20170202_171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0"/>
            <a:ext cx="1257300" cy="16764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09" name="Picture 9" descr="C:\Users\Пользователь\Desktop\школа\3 класс\фото 3 класс\IMG_20170202_1728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1676400"/>
            <a:ext cx="1651000" cy="123825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10" name="Picture 10" descr="C:\Users\Пользователь\Desktop\школа\3 класс\фото 3 класс\IMG_20170202_1746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752600"/>
            <a:ext cx="1600200" cy="120015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11" name="Picture 11" descr="C:\Users\Пользователь\Desktop\школа\3 класс\фото 3 класс\IMG_20170202_1747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5105400"/>
            <a:ext cx="1828800" cy="137160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1213" name="Picture 13" descr="C:\Users\Пользователь\Desktop\школа\3 класс\фото 3 класс\IMG-20170203-WA00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3505200"/>
            <a:ext cx="1854200" cy="139065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>Регулятивные   универсальные   учебные  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600200"/>
          <a:ext cx="8229617" cy="4876803"/>
        </p:xfrm>
        <a:graphic>
          <a:graphicData uri="http://schemas.openxmlformats.org/drawingml/2006/table">
            <a:tbl>
              <a:tblPr/>
              <a:tblGrid>
                <a:gridCol w="274331"/>
                <a:gridCol w="1214342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  <a:gridCol w="240748"/>
              </a:tblGrid>
              <a:tr h="315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Фамилии, имя ребенка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Формирование способности личности к целеполаганию и построению жизненных  планов во временной перспективе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Развитие  регуляции  учебной  деятельности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Саморегуляция эмоциональных  и функциональных состояний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Итоговый показатель   по каждому   ученику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Класс  3 «а»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целей  для каждой  из сфер жизнедеятельности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  цели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Конкретность   цели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Временная   перспектива (временной интервал)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Ценностный  опыт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Опыт  рефлексии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Опыт  привычной  активизации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Операционный опыт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Опыт сотрудничества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Целеполагание 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Самоэффективность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Контроль  своей деятельности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Оценка  деятельности  (рефлексия)   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Адамия Максим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Аллахвердиев  Р.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Бахмацкий К.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Бурцев  Градимир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Гаврик  Даниил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Гаджиева Эльвира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Елистратова  В.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Заиченко Иван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Карпинская  К.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Корнева  Викт.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Лелюк  Владим.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Михайленко  Ив.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Парсиева  Викт.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Петров  Артём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Ткаченко  Злата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Туварёва  Анаст.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Тюрин  Денис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Фотиади  Елиз.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Фунтова  Дарья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Хусаинова Лия.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Цындренко С.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Шатихин  Ар.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 Шраменко  Вл.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Итоговый показатель  по  классу (среднее зн.%)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208" marR="432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381000"/>
            <a:ext cx="8382000" cy="2438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Желаю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творческих успехов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56992"/>
            <a:ext cx="691276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44036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084763"/>
            <a:ext cx="12239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d:\Мои документы\Мои рисунки\Рисунок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868863"/>
            <a:ext cx="10795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295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Виды и формы контрольно-оценочных  действий  учащихся и педагогов.</a:t>
            </a:r>
            <a:r>
              <a:rPr lang="ru-RU" sz="3200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09600" y="1752600"/>
          <a:ext cx="7772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0"/>
            <a:ext cx="8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>Контрольная работа по математике.</a:t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endParaRPr lang="ru-RU" sz="31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600200"/>
          <a:ext cx="8458203" cy="4623816"/>
        </p:xfrm>
        <a:graphic>
          <a:graphicData uri="http://schemas.openxmlformats.org/drawingml/2006/table">
            <a:tbl>
              <a:tblPr/>
              <a:tblGrid>
                <a:gridCol w="485646"/>
                <a:gridCol w="2060479"/>
                <a:gridCol w="349475"/>
                <a:gridCol w="581216"/>
                <a:gridCol w="554355"/>
                <a:gridCol w="554355"/>
                <a:gridCol w="519874"/>
                <a:gridCol w="609600"/>
                <a:gridCol w="457200"/>
                <a:gridCol w="381000"/>
                <a:gridCol w="344222"/>
                <a:gridCol w="521561"/>
                <a:gridCol w="521561"/>
                <a:gridCol w="517659"/>
              </a:tblGrid>
              <a:tr h="1655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ошибок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2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енка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Реше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Примеры 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+ и _-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Примеры на * и :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Решение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урав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нений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Сравнение величин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Пеиметр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Адамия М.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Аллахвердиев Р.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Бахмацкий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К.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Бурцев Г.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Гаврик Д.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Гаджиева Э.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Елистратова В.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Заиченко И.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Карпинская К.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Коритницкий И.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Корнева В.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Лелюк В.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Михайленко И.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Парсиева В.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Петров А.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Ткаченко З.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Туварёва А.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Тюрин Д.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Фотиади Е.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Фунтова Д.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Цындренко С.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Шатихин А.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Шраменко В.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Анализ контрольной работы по математике.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81000" y="1524000"/>
            <a:ext cx="6858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Тема «Повторение изученного во 2 классе»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Дата проведения  22 сентября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1.Количество учащихся в классе  23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Количество учащихся выполнявших работу 23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3.Выполнили работу без ошибок : 4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4.Допустили ошибки на: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Решение задачи  7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Примеры на сложение и вычитание  8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Примеры на умножение и деление 7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Решение уравнений 7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Сравнение величин  7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Нахождение периметра  4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5.Допустили: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1-2 ошибки   12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 – 5 ошибок  7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 и более ошибок -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6. Количество учащихся, правильно решивших задание со *________________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7.Типичные ошибки 1) решение задачи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2)примеры на сложение и вычитание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3)решение уравнений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4)сравнение величин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8. «5»  4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«4»  10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«3»  7 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«2»  2 чел.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Фамилия учащихся получивших «2»   Бурцев Градимир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Петров Артём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http://obzorfoto.ru/photos/aHR0cDovL3d3dy5sYWR5bmVyZC5ydS91cGxvYWQvaW5mb3JtYXRpb25fc3lzdGVtXzIwLzIvMy8zL2l0ZW1fMjMzL2luZm9ybWF0aW9uX2l0ZW1zXzIzMy5wbmc=/dvoechnik-klip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86200"/>
            <a:ext cx="160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>Индивидуальная карта работы над ошибками по математике.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1600201"/>
          <a:ext cx="7772403" cy="2362198"/>
        </p:xfrm>
        <a:graphic>
          <a:graphicData uri="http://schemas.openxmlformats.org/drawingml/2006/table">
            <a:tbl>
              <a:tblPr/>
              <a:tblGrid>
                <a:gridCol w="706517"/>
                <a:gridCol w="980237"/>
                <a:gridCol w="432796"/>
                <a:gridCol w="706517"/>
                <a:gridCol w="706517"/>
                <a:gridCol w="706517"/>
                <a:gridCol w="706517"/>
                <a:gridCol w="706517"/>
                <a:gridCol w="706517"/>
                <a:gridCol w="706517"/>
                <a:gridCol w="707234"/>
              </a:tblGrid>
              <a:tr h="9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Решение задачи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Примеры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+ и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Примеры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 *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 :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вузн.чисел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Решение уравнений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Сравнение величин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Периметр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Примеры со скобками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Табл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.* и :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22.09.16.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Повт.изуч.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*/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25.10.16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Контр.раб.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1 четв.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26.12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Контр.раб.за 2 четв.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0" y="4267200"/>
          <a:ext cx="7772402" cy="2228887"/>
        </p:xfrm>
        <a:graphic>
          <a:graphicData uri="http://schemas.openxmlformats.org/drawingml/2006/table">
            <a:tbl>
              <a:tblPr/>
              <a:tblGrid>
                <a:gridCol w="706517"/>
                <a:gridCol w="980238"/>
                <a:gridCol w="432795"/>
                <a:gridCol w="706517"/>
                <a:gridCol w="706517"/>
                <a:gridCol w="706517"/>
                <a:gridCol w="706517"/>
                <a:gridCol w="706517"/>
                <a:gridCol w="706517"/>
                <a:gridCol w="706517"/>
                <a:gridCol w="707233"/>
              </a:tblGrid>
              <a:tr h="94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Решение задачи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Примеры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 + и _-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Примеры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* и :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вузн.чисел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Примеры со скобками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Табличное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*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 :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Решение уравнений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Сравнение выражений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Периметр прямоуг.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22.09.16.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Повт.изуч.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/3,4,4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/4,4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25.10.16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Контр.раб.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 1 четв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*/3,3,3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*/3,3,4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*/3,3,4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*/3,3,3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*/3,3,3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*/3,3,3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96" marR="60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>Контрольная работа по  русскому языку.</a:t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5"/>
                </a:solidFill>
                <a:latin typeface="Monotype Corsiva" pitchFamily="66" charset="0"/>
              </a:rPr>
            </a:br>
            <a:endParaRPr lang="ru-RU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1" y="1600200"/>
          <a:ext cx="8077200" cy="4946911"/>
        </p:xfrm>
        <a:graphic>
          <a:graphicData uri="http://schemas.openxmlformats.org/drawingml/2006/table">
            <a:tbl>
              <a:tblPr/>
              <a:tblGrid>
                <a:gridCol w="375682"/>
                <a:gridCol w="1408813"/>
                <a:gridCol w="386631"/>
                <a:gridCol w="415561"/>
                <a:gridCol w="309846"/>
                <a:gridCol w="516901"/>
                <a:gridCol w="516171"/>
                <a:gridCol w="415561"/>
                <a:gridCol w="415561"/>
                <a:gridCol w="415561"/>
                <a:gridCol w="415561"/>
                <a:gridCol w="415561"/>
                <a:gridCol w="310578"/>
                <a:gridCol w="502756"/>
                <a:gridCol w="428977"/>
                <a:gridCol w="516901"/>
                <a:gridCol w="310578"/>
              </a:tblGrid>
              <a:tr h="85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енка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Согл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сущ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и прил.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Слов.слова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Провер.безудв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корне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Парная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согл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корне и на конце слова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Собств.имена сущ.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Знаки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препин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Ча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ща,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жи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ши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Пропуск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букв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Загл.буква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Подбор предлогов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Ошибка в списывании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предл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Выделение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грамм.осно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Перенос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69">
                <a:tc>
                  <a:txBody>
                    <a:bodyPr/>
                    <a:lstStyle/>
                    <a:p>
                      <a:pPr marL="0" algn="l" rtl="0" eaLnBrk="1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Адамия М.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Аллахвердиев Р.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4/2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Бахмацкий К.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2/2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Бурцев 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2/2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Гаврик Д.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Гаджиева Э.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5/4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Елистратова 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5/5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Заиченко 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3/3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Карпинская К.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3/5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Коритницкий 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2/2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Корнева 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Лелюк 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Михайленко 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highlight>
                          <a:srgbClr val="C0C0C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Парсиева 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5/5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Петров А.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Ткаченко З.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Туварёва А.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Тюрин Д.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Фотиади 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Фунтова Д.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Цындренко С.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Шатихин А.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Шраменко 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4/4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Анализ контрольной работы.</a:t>
            </a:r>
            <a:b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accent5"/>
              </a:solidFill>
              <a:latin typeface="Monotype Corsiva" pitchFamily="66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1524000"/>
            <a:ext cx="81534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 за 2 класс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  14 сентября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1.Количество учащихся в классе  23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Количество учащихся выполнявших работу 22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3.Выполнили работу без ошибок :3/4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4.Допустили ошибки на: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1.Согласование имён существительных с прил.: 9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2.Правописание словарных слов: 11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3.Правописание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безуд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в корне: 10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4.Парн.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корне и на конце слов: 6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5.Собственные имена существительные: 5чел.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6.Знаки препинания: 1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7.Правописание сочетаний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ща: 1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8.Пропуск букв: 6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Оформление начала предложения: 1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предлогов: 4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Ошибка в списывании предложения: 8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грамм. основы: 11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Перенос слов: 5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5.Допустили: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 ошибки   11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ошибок  7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и более ошибок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7.Типичные ошибки 1)  словарные слова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2) безударная гласная в корне слова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 на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3/4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11/12 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4/2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4/4  чел.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Фамилия учащихся получивших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Аллахвердиев Расиф, Бурцев Градимир,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Коритницкий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Илья, Михайленко Иван.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obzorfoto.ru/photos/aHR0cDovL3d3dy5sYWR5bmVyZC5ydS91cGxvYWQvaW5mb3JtYXRpb25fc3lzdGVtXzIwLzIvMy8zL2l0ZW1fMjMzL2luZm9ybWF0aW9uX2l0ZW1zXzIzMy5wbmc=/dvoechnik-klip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352800"/>
            <a:ext cx="1905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chemeClr val="accent5"/>
                </a:solidFill>
                <a:latin typeface="Monotype Corsiva" pitchFamily="66" charset="0"/>
              </a:rPr>
              <a:t>Индивидуальная карта работы над ошибками по русскому языку.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1676400"/>
          <a:ext cx="7543802" cy="1374253"/>
        </p:xfrm>
        <a:graphic>
          <a:graphicData uri="http://schemas.openxmlformats.org/drawingml/2006/table">
            <a:tbl>
              <a:tblPr/>
              <a:tblGrid>
                <a:gridCol w="559322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  <a:gridCol w="436530"/>
              </a:tblGrid>
              <a:tr h="94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Согл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и прил.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Слов.слова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Провер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езуд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корне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Парная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согл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корне и на конце </a:t>
                      </a: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слсслова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Собств.имена сущ.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Знаки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препин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Ча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ща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жи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Пропуск букв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Загл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буква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Подбор предлогов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Ошибка в списывании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Выделение грамм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основы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Перенос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22.09.16.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Повт.изуч.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/3,3,3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/3,3,4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/4,4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29" marR="60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3657600"/>
          <a:ext cx="7543801" cy="1368204"/>
        </p:xfrm>
        <a:graphic>
          <a:graphicData uri="http://schemas.openxmlformats.org/drawingml/2006/table">
            <a:tbl>
              <a:tblPr/>
              <a:tblGrid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  <a:gridCol w="443753"/>
              </a:tblGrid>
              <a:tr h="943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Согл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и прил.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Слов.слова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Провер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езуд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в корне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Парная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согл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корне и на конце слова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Собств.имена сущ.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Знаки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препин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Ча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ща,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жи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ши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Пропуск букв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Загл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буква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Подбор предлогов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Ошибка в списывании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предл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Выделение грамм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. основы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Перенос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22.09.16.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Повт.изуч.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/3,4,4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/4,4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/3,4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/4,4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/4,4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62" marR="6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чебная презентация курса института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курса института</Template>
  <TotalTime>0</TotalTime>
  <Words>3068</Words>
  <Application>Microsoft Office PowerPoint</Application>
  <PresentationFormat>Экран (4:3)</PresentationFormat>
  <Paragraphs>2001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Учебная презентация курса института</vt:lpstr>
      <vt:lpstr>  Учет индивидуальных потребностей обучающихся: комплексный подход. </vt:lpstr>
      <vt:lpstr>     Учет индивидуальных потребностей обучающихся:  комплексный подход.     </vt:lpstr>
      <vt:lpstr>  Виды и формы контрольно-оценочных  действий  учащихся и педагогов.  </vt:lpstr>
      <vt:lpstr> Контрольная работа по математике.  </vt:lpstr>
      <vt:lpstr> Анализ контрольной работы по математике. </vt:lpstr>
      <vt:lpstr> Индивидуальная карта работы над ошибками по математике. </vt:lpstr>
      <vt:lpstr> Контрольная работа по  русскому языку.  </vt:lpstr>
      <vt:lpstr>Анализ контрольной работы. </vt:lpstr>
      <vt:lpstr> Индивидуальная карта работы над ошибками по русскому языку. </vt:lpstr>
      <vt:lpstr>Карта индивидуальных достижений учащегося.</vt:lpstr>
      <vt:lpstr>Уровень обученности . </vt:lpstr>
      <vt:lpstr>Коммуникативные универсальные  действия . </vt:lpstr>
      <vt:lpstr>Первые шаги в проектной деятельности.</vt:lpstr>
      <vt:lpstr>Познавательные  универсальные  действия – исследовательская и  проектная  деятельность. </vt:lpstr>
      <vt:lpstr>Творческие работы на уроке.</vt:lpstr>
      <vt:lpstr>Эксперименты. Исследования. Проекты.</vt:lpstr>
      <vt:lpstr>Эксперименты.Исследования. Проекты.</vt:lpstr>
      <vt:lpstr> </vt:lpstr>
      <vt:lpstr>Наши проекты.</vt:lpstr>
      <vt:lpstr>Работа  с презентацией.</vt:lpstr>
      <vt:lpstr> Регулятивные   универсальные   учебные  действия. </vt:lpstr>
      <vt:lpstr>Слайд 22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2009-10-26T11:22:34Z</dcterms:created>
  <dcterms:modified xsi:type="dcterms:W3CDTF">2017-03-21T05:19:29Z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TC103524791049</vt:lpwstr>
  </property>
</Properties>
</file>