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8" r:id="rId3"/>
    <p:sldId id="276" r:id="rId4"/>
    <p:sldId id="277" r:id="rId5"/>
    <p:sldId id="260" r:id="rId6"/>
    <p:sldId id="279" r:id="rId7"/>
    <p:sldId id="280" r:id="rId8"/>
    <p:sldId id="281" r:id="rId9"/>
    <p:sldId id="282" r:id="rId10"/>
    <p:sldId id="262" r:id="rId11"/>
    <p:sldId id="283" r:id="rId12"/>
    <p:sldId id="284" r:id="rId13"/>
    <p:sldId id="263" r:id="rId14"/>
    <p:sldId id="265" r:id="rId15"/>
    <p:sldId id="285" r:id="rId16"/>
    <p:sldId id="273" r:id="rId17"/>
    <p:sldId id="275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FAFA"/>
    <a:srgbClr val="FF0048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000" autoAdjust="0"/>
    <p:restoredTop sz="94660" autoAdjust="0"/>
  </p:normalViewPr>
  <p:slideViewPr>
    <p:cSldViewPr snapToGrid="0">
      <p:cViewPr>
        <p:scale>
          <a:sx n="70" d="100"/>
          <a:sy n="70" d="100"/>
        </p:scale>
        <p:origin x="-1410" y="-19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20.01.2020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08740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20.01.2020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442655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20.01.2020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59550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71487" y="1825625"/>
            <a:ext cx="2900363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86150" y="1825625"/>
            <a:ext cx="2900363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20.01.2020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49083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20.01.2020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86000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20.01.2020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04350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20.01.2020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74920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20.01.2020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91012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20.01.2020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341405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20.01.2020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8004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07757" y="365125"/>
            <a:ext cx="1478756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71488" y="365125"/>
            <a:ext cx="4321969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20.01.2020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27074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0BB889-9D34-4BBB-8EBF-7B432ADE08F0}" type="datetimeFigureOut">
              <a:rPr lang="ru-RU" smtClean="0"/>
              <a:pPr/>
              <a:t>20.01.2020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997180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w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gi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image" Target="../media/image28.wmf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9307" y="395785"/>
            <a:ext cx="8557147" cy="1815152"/>
          </a:xfrm>
        </p:spPr>
        <p:txBody>
          <a:bodyPr>
            <a:noAutofit/>
          </a:bodyPr>
          <a:lstStyle/>
          <a:p>
            <a:r>
              <a:rPr lang="ru-RU" sz="4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«Преобразование тригонометрических выражений»</a:t>
            </a:r>
            <a:r>
              <a:rPr lang="ru-RU" sz="4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+mn-lt"/>
              </a:rPr>
              <a:t>        </a:t>
            </a:r>
            <a:br>
              <a:rPr lang="ru-RU" sz="4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+mn-lt"/>
              </a:rPr>
            </a:br>
            <a:r>
              <a:rPr lang="ru-RU" sz="4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+mn-lt"/>
              </a:rPr>
              <a:t>       10 класс</a:t>
            </a:r>
            <a:endParaRPr lang="ru-RU" sz="44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+mn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380931" y="4462819"/>
            <a:ext cx="4626602" cy="1269241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bg2"/>
                </a:solidFill>
              </a:rPr>
              <a:t>МБОУ Кочетовская СОШ </a:t>
            </a:r>
          </a:p>
          <a:p>
            <a:r>
              <a:rPr lang="ru-RU" sz="2400" dirty="0" smtClean="0">
                <a:solidFill>
                  <a:schemeClr val="bg2"/>
                </a:solidFill>
              </a:rPr>
              <a:t>Учитель математики </a:t>
            </a:r>
            <a:r>
              <a:rPr lang="en-US" sz="2400" dirty="0" smtClean="0">
                <a:solidFill>
                  <a:schemeClr val="bg2"/>
                </a:solidFill>
              </a:rPr>
              <a:t>I</a:t>
            </a:r>
            <a:r>
              <a:rPr lang="ru-RU" sz="2400" dirty="0" smtClean="0">
                <a:solidFill>
                  <a:schemeClr val="bg2"/>
                </a:solidFill>
              </a:rPr>
              <a:t> категории Щекочихина Л.А.</a:t>
            </a:r>
            <a:endParaRPr lang="ru-RU" sz="2400" dirty="0">
              <a:solidFill>
                <a:schemeClr val="bg2"/>
              </a:solidFill>
            </a:endParaRPr>
          </a:p>
        </p:txBody>
      </p:sp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5660" y="2197288"/>
            <a:ext cx="8639033" cy="21554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одзаголовок 2"/>
          <p:cNvSpPr txBox="1">
            <a:spLocks/>
          </p:cNvSpPr>
          <p:nvPr/>
        </p:nvSpPr>
        <p:spPr>
          <a:xfrm>
            <a:off x="3753135" y="5243018"/>
            <a:ext cx="928048" cy="4890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93832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695686"/>
          </a:xfrm>
        </p:spPr>
        <p:txBody>
          <a:bodyPr>
            <a:normAutofit/>
          </a:bodyPr>
          <a:lstStyle/>
          <a:p>
            <a:r>
              <a:rPr lang="ru-RU" sz="4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Преобразование тригонометрических выражений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80176" y="2388357"/>
            <a:ext cx="5268036" cy="3788605"/>
          </a:xfrm>
        </p:spPr>
        <p:txBody>
          <a:bodyPr>
            <a:normAutofit/>
          </a:bodyPr>
          <a:lstStyle/>
          <a:p>
            <a:pPr algn="r"/>
            <a:endParaRPr lang="ru-RU" sz="3200" i="1" dirty="0" smtClean="0">
              <a:solidFill>
                <a:schemeClr val="bg1"/>
              </a:solidFill>
            </a:endParaRPr>
          </a:p>
          <a:p>
            <a:pPr algn="r">
              <a:buNone/>
            </a:pPr>
            <a:r>
              <a:rPr lang="ru-RU" sz="3200" i="1" dirty="0" smtClean="0">
                <a:solidFill>
                  <a:schemeClr val="bg1"/>
                </a:solidFill>
              </a:rPr>
              <a:t>«В истории черпаем мы мудрость,</a:t>
            </a:r>
          </a:p>
          <a:p>
            <a:pPr algn="r">
              <a:buNone/>
            </a:pPr>
            <a:r>
              <a:rPr lang="ru-RU" sz="3200" i="1" dirty="0" smtClean="0">
                <a:solidFill>
                  <a:schemeClr val="bg1"/>
                </a:solidFill>
              </a:rPr>
              <a:t>в поэзии - остроумие, а в математике - проницательность» </a:t>
            </a:r>
          </a:p>
          <a:p>
            <a:pPr algn="r">
              <a:buNone/>
            </a:pPr>
            <a:r>
              <a:rPr lang="ru-RU" sz="3200" i="1" dirty="0" smtClean="0">
                <a:solidFill>
                  <a:schemeClr val="bg1"/>
                </a:solidFill>
              </a:rPr>
              <a:t>Ф.Бэкон</a:t>
            </a:r>
            <a:endParaRPr lang="ru-RU" sz="3200" dirty="0">
              <a:solidFill>
                <a:schemeClr val="bg1"/>
              </a:solidFill>
            </a:endParaRPr>
          </a:p>
        </p:txBody>
      </p:sp>
      <p:sp>
        <p:nvSpPr>
          <p:cNvPr id="16386" name="AutoShape 2" descr="Картинки по запросу Ф. Бэкон картинк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6388" name="Picture 4" descr="Фрэнсис Бэкон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9950" y="1999964"/>
            <a:ext cx="3278591" cy="40922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425911" y="235258"/>
            <a:ext cx="3729229" cy="1033983"/>
          </a:xfrm>
        </p:spPr>
        <p:txBody>
          <a:bodyPr/>
          <a:lstStyle/>
          <a:p>
            <a:r>
              <a:rPr lang="ru-RU" b="1" i="1" u="sng" dirty="0" smtClean="0">
                <a:solidFill>
                  <a:schemeClr val="bg1"/>
                </a:solidFill>
              </a:rPr>
              <a:t>Цель  урока: </a:t>
            </a:r>
            <a:endParaRPr lang="ru-RU" dirty="0" smtClean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77671" y="1828807"/>
            <a:ext cx="8393373" cy="4831308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ru-RU" sz="3000" dirty="0" smtClean="0">
                <a:solidFill>
                  <a:schemeClr val="bg1"/>
                </a:solidFill>
              </a:rPr>
              <a:t>Организация деятельности обучающихся                     по закреплению:</a:t>
            </a:r>
          </a:p>
          <a:p>
            <a:pPr algn="l"/>
            <a:r>
              <a:rPr lang="ru-RU" sz="3000" dirty="0" smtClean="0">
                <a:solidFill>
                  <a:schemeClr val="bg1"/>
                </a:solidFill>
              </a:rPr>
              <a:t>   - знаний формул суммы и разности аргументов;</a:t>
            </a:r>
          </a:p>
          <a:p>
            <a:pPr algn="l"/>
            <a:r>
              <a:rPr lang="ru-RU" sz="3000" dirty="0" smtClean="0">
                <a:solidFill>
                  <a:schemeClr val="bg1"/>
                </a:solidFill>
              </a:rPr>
              <a:t>   - знаний формул двойного аргумента;</a:t>
            </a:r>
          </a:p>
          <a:p>
            <a:pPr algn="l"/>
            <a:r>
              <a:rPr lang="ru-RU" sz="3000" dirty="0" smtClean="0">
                <a:solidFill>
                  <a:schemeClr val="bg1"/>
                </a:solidFill>
              </a:rPr>
              <a:t>   - знаний формул преобразования сумм тригонометрических функций в произведение;</a:t>
            </a:r>
          </a:p>
          <a:p>
            <a:pPr algn="l"/>
            <a:r>
              <a:rPr lang="ru-RU" sz="3000" dirty="0" smtClean="0">
                <a:solidFill>
                  <a:schemeClr val="bg1"/>
                </a:solidFill>
              </a:rPr>
              <a:t>   - знаний формул преобразования произведений тригонометрических функций в суммы;   </a:t>
            </a:r>
          </a:p>
          <a:p>
            <a:pPr algn="l"/>
            <a:r>
              <a:rPr lang="ru-RU" sz="3000" dirty="0" smtClean="0">
                <a:solidFill>
                  <a:schemeClr val="bg1"/>
                </a:solidFill>
              </a:rPr>
              <a:t>   - умений применения формул преобразования тригонометрических выражений;</a:t>
            </a:r>
          </a:p>
          <a:p>
            <a:pPr algn="l"/>
            <a:r>
              <a:rPr lang="ru-RU" sz="3000" dirty="0" smtClean="0">
                <a:solidFill>
                  <a:schemeClr val="bg1"/>
                </a:solidFill>
              </a:rPr>
              <a:t>   - подготовки к контрольной работе по теме. </a:t>
            </a:r>
          </a:p>
          <a:p>
            <a:pPr algn="l"/>
            <a:r>
              <a:rPr lang="ru-RU" sz="3000" b="1" i="1" dirty="0" smtClean="0">
                <a:solidFill>
                  <a:schemeClr val="bg1"/>
                </a:solidFill>
              </a:rPr>
              <a:t> </a:t>
            </a:r>
            <a:endParaRPr lang="ru-RU" sz="3000" dirty="0" smtClean="0">
              <a:solidFill>
                <a:schemeClr val="bg1"/>
              </a:solidFill>
            </a:endParaRPr>
          </a:p>
          <a:p>
            <a:endParaRPr lang="ru-RU" dirty="0"/>
          </a:p>
        </p:txBody>
      </p:sp>
      <p:pic>
        <p:nvPicPr>
          <p:cNvPr id="4" name="Picture 6" descr="4308_122347_2"/>
          <p:cNvPicPr>
            <a:picLocks noChangeAspect="1" noChangeArrowheads="1"/>
          </p:cNvPicPr>
          <p:nvPr/>
        </p:nvPicPr>
        <p:blipFill>
          <a:blip r:embed="rId2" cstate="print"/>
          <a:srcRect t="-223"/>
          <a:stretch>
            <a:fillRect/>
          </a:stretch>
        </p:blipFill>
        <p:spPr bwMode="auto">
          <a:xfrm>
            <a:off x="68240" y="95536"/>
            <a:ext cx="2562794" cy="16171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19415" y="40944"/>
            <a:ext cx="2162840" cy="2084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1946" y="174058"/>
            <a:ext cx="5321774" cy="84952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5300" b="1" i="1" dirty="0" smtClean="0">
                <a:solidFill>
                  <a:schemeClr val="bg1"/>
                </a:solidFill>
              </a:rPr>
              <a:t>Задачи урока: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4715" y="859809"/>
            <a:ext cx="8666329" cy="5317154"/>
          </a:xfrm>
        </p:spPr>
        <p:txBody>
          <a:bodyPr>
            <a:noAutofit/>
          </a:bodyPr>
          <a:lstStyle/>
          <a:p>
            <a:pPr lvl="0"/>
            <a:r>
              <a:rPr lang="ru-RU" sz="2400" dirty="0" smtClean="0">
                <a:solidFill>
                  <a:schemeClr val="bg1"/>
                </a:solidFill>
              </a:rPr>
              <a:t>Выделение наиболее общего существенного                                            из изученных понятий.</a:t>
            </a:r>
          </a:p>
          <a:p>
            <a:pPr lvl="0"/>
            <a:r>
              <a:rPr lang="ru-RU" sz="2400" dirty="0" smtClean="0">
                <a:solidFill>
                  <a:schemeClr val="bg1"/>
                </a:solidFill>
              </a:rPr>
              <a:t>Самостоятельность в выполнении заданий.</a:t>
            </a:r>
          </a:p>
          <a:p>
            <a:pPr lvl="0"/>
            <a:r>
              <a:rPr lang="ru-RU" sz="2400" dirty="0" smtClean="0">
                <a:solidFill>
                  <a:schemeClr val="bg1"/>
                </a:solidFill>
              </a:rPr>
              <a:t>Осмысление изученного материала, воспроизведение и применение знаний с целью их углубления. </a:t>
            </a:r>
          </a:p>
          <a:p>
            <a:pPr lvl="0"/>
            <a:r>
              <a:rPr lang="ru-RU" sz="2400" dirty="0" smtClean="0">
                <a:solidFill>
                  <a:schemeClr val="bg1"/>
                </a:solidFill>
              </a:rPr>
              <a:t>Подготовка к ЕГЭ. </a:t>
            </a:r>
            <a:r>
              <a:rPr lang="ru-RU" sz="2400" i="1" dirty="0" smtClean="0">
                <a:solidFill>
                  <a:schemeClr val="bg1"/>
                </a:solidFill>
              </a:rPr>
              <a:t> </a:t>
            </a:r>
            <a:endParaRPr lang="ru-RU" sz="2400" dirty="0" smtClean="0">
              <a:solidFill>
                <a:schemeClr val="bg1"/>
              </a:solidFill>
            </a:endParaRPr>
          </a:p>
          <a:p>
            <a:pPr lvl="0"/>
            <a:r>
              <a:rPr lang="ru-RU" sz="2400" dirty="0" smtClean="0">
                <a:solidFill>
                  <a:schemeClr val="bg1"/>
                </a:solidFill>
              </a:rPr>
              <a:t>Развитие математической речи, умения правильно, последовательно и рационально излагать свои мысли.</a:t>
            </a:r>
          </a:p>
          <a:p>
            <a:pPr lvl="0"/>
            <a:r>
              <a:rPr lang="ru-RU" sz="2400" dirty="0" smtClean="0">
                <a:solidFill>
                  <a:schemeClr val="bg1"/>
                </a:solidFill>
              </a:rPr>
              <a:t>Развитие аналитического мышления.</a:t>
            </a:r>
          </a:p>
          <a:p>
            <a:pPr lvl="0"/>
            <a:r>
              <a:rPr lang="ru-RU" sz="2400" dirty="0" smtClean="0">
                <a:solidFill>
                  <a:schemeClr val="bg1"/>
                </a:solidFill>
              </a:rPr>
              <a:t>Развитие навыков само- и взаимоконтроля,                             само- и </a:t>
            </a:r>
            <a:r>
              <a:rPr lang="ru-RU" sz="2400" dirty="0" err="1" smtClean="0">
                <a:solidFill>
                  <a:schemeClr val="bg1"/>
                </a:solidFill>
              </a:rPr>
              <a:t>взаимооценки</a:t>
            </a:r>
            <a:r>
              <a:rPr lang="ru-RU" sz="2400" dirty="0" smtClean="0">
                <a:solidFill>
                  <a:schemeClr val="bg1"/>
                </a:solidFill>
              </a:rPr>
              <a:t>.</a:t>
            </a:r>
          </a:p>
          <a:p>
            <a:pPr lvl="0"/>
            <a:r>
              <a:rPr lang="ru-RU" sz="2400" dirty="0" smtClean="0">
                <a:solidFill>
                  <a:schemeClr val="bg1"/>
                </a:solidFill>
              </a:rPr>
              <a:t>Развитие умений правильно аргументировать                         свою точку зрения. </a:t>
            </a:r>
          </a:p>
          <a:p>
            <a:endParaRPr lang="ru-RU" sz="2400" dirty="0"/>
          </a:p>
        </p:txBody>
      </p:sp>
      <p:pic>
        <p:nvPicPr>
          <p:cNvPr id="4" name="Picture 4" descr="C:\Documents and Settings\Анна\Рабочий стол\Картинки по математике\raspisani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01620" y="153164"/>
            <a:ext cx="2633202" cy="1552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8" descr="C:\Documents and Settings\Анна\Рабочий стол\Картинки по математике\Photo 092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99942" y="4291164"/>
            <a:ext cx="1977943" cy="1618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856106" y="160406"/>
            <a:ext cx="7165065" cy="1327199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 smtClean="0">
                <a:solidFill>
                  <a:schemeClr val="bg1"/>
                </a:solidFill>
              </a:rPr>
              <a:t>Какое слово зашифровано?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b="1" dirty="0"/>
          </a:p>
        </p:txBody>
      </p:sp>
      <p:pic>
        <p:nvPicPr>
          <p:cNvPr id="5" name="Рисунок 4"/>
          <p:cNvPicPr/>
          <p:nvPr/>
        </p:nvPicPr>
        <p:blipFill>
          <a:blip r:embed="rId2"/>
          <a:srcRect l="14207" t="43407" r="39136" b="20146"/>
          <a:stretch>
            <a:fillRect/>
          </a:stretch>
        </p:blipFill>
        <p:spPr bwMode="auto">
          <a:xfrm>
            <a:off x="218364" y="1201003"/>
            <a:ext cx="8761863" cy="4899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8" descr="C:\Documents and Settings\Анна\Рабочий стол\Картинки по математике\bookquestionmark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5578" y="97601"/>
            <a:ext cx="1631335" cy="14335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1874" y="126059"/>
            <a:ext cx="6851189" cy="1006705"/>
          </a:xfrm>
        </p:spPr>
        <p:txBody>
          <a:bodyPr>
            <a:normAutofit/>
          </a:bodyPr>
          <a:lstStyle/>
          <a:p>
            <a:r>
              <a:rPr lang="ru-RU" sz="5400" b="1" i="1" u="sng" dirty="0" smtClean="0">
                <a:solidFill>
                  <a:schemeClr val="bg1"/>
                </a:solidFill>
              </a:rPr>
              <a:t>Историческая справка</a:t>
            </a:r>
            <a:endParaRPr lang="ru-RU" sz="5400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41193" y="1132765"/>
            <a:ext cx="8543499" cy="4776716"/>
          </a:xfrm>
        </p:spPr>
        <p:txBody>
          <a:bodyPr>
            <a:noAutofit/>
          </a:bodyPr>
          <a:lstStyle/>
          <a:p>
            <a:pPr algn="l"/>
            <a:r>
              <a:rPr lang="ru-RU" sz="2800" dirty="0" err="1" smtClean="0">
                <a:solidFill>
                  <a:schemeClr val="bg1"/>
                </a:solidFill>
              </a:rPr>
              <a:t>Тригонон</a:t>
            </a:r>
            <a:r>
              <a:rPr lang="ru-RU" sz="2800" dirty="0" smtClean="0">
                <a:solidFill>
                  <a:schemeClr val="bg1"/>
                </a:solidFill>
              </a:rPr>
              <a:t> – (греч.) треугольник. </a:t>
            </a:r>
          </a:p>
          <a:p>
            <a:pPr algn="l"/>
            <a:r>
              <a:rPr lang="ru-RU" sz="2800" dirty="0" smtClean="0">
                <a:solidFill>
                  <a:schemeClr val="bg1"/>
                </a:solidFill>
              </a:rPr>
              <a:t>Слово “тригонометрия” (от греческих слов                      “</a:t>
            </a:r>
            <a:r>
              <a:rPr lang="ru-RU" sz="2800" dirty="0" err="1" smtClean="0">
                <a:solidFill>
                  <a:schemeClr val="bg1"/>
                </a:solidFill>
              </a:rPr>
              <a:t>тригонон</a:t>
            </a:r>
            <a:r>
              <a:rPr lang="ru-RU" sz="2800" dirty="0" smtClean="0">
                <a:solidFill>
                  <a:schemeClr val="bg1"/>
                </a:solidFill>
              </a:rPr>
              <a:t>” - треугольник и “</a:t>
            </a:r>
            <a:r>
              <a:rPr lang="ru-RU" sz="2800" dirty="0" err="1" smtClean="0">
                <a:solidFill>
                  <a:schemeClr val="bg1"/>
                </a:solidFill>
              </a:rPr>
              <a:t>метрео</a:t>
            </a:r>
            <a:r>
              <a:rPr lang="ru-RU" sz="2800" dirty="0" smtClean="0">
                <a:solidFill>
                  <a:schemeClr val="bg1"/>
                </a:solidFill>
              </a:rPr>
              <a:t>” - измеряю) означает “измерение треугольников”. </a:t>
            </a:r>
          </a:p>
          <a:p>
            <a:pPr algn="l"/>
            <a:r>
              <a:rPr lang="ru-RU" sz="2800" dirty="0" smtClean="0">
                <a:solidFill>
                  <a:schemeClr val="bg1"/>
                </a:solidFill>
              </a:rPr>
              <a:t>Возникновение тригонометрии связано с развитием астрономии –  науки о движении небесных тел, о строении и развитии Вселенной. Зачатки тригонометрии обнаружены в сохранившихся документах Древнего Вавилона, где астрономия достигла значительного развития. Вавилонские ученые составили одну из первых карт звездного неба. Они умели предсказывать лунные затмения.</a:t>
            </a:r>
          </a:p>
          <a:p>
            <a:endParaRPr lang="ru-RU" sz="2800" dirty="0">
              <a:solidFill>
                <a:schemeClr val="bg1"/>
              </a:solidFill>
            </a:endParaRPr>
          </a:p>
        </p:txBody>
      </p:sp>
      <p:pic>
        <p:nvPicPr>
          <p:cNvPr id="4" name="Picture 4" descr="C:\Documents and Settings\Анна\Рабочий стол\Картинки по математике\lady_news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14949" y="101930"/>
            <a:ext cx="2020297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07611" y="365126"/>
            <a:ext cx="6331708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800" i="1" dirty="0" smtClean="0">
                <a:solidFill>
                  <a:schemeClr val="bg1"/>
                </a:solidFill>
              </a:rPr>
              <a:t>Физкульминутка       (упражнение для глаз): 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965281" y="3248177"/>
            <a:ext cx="4230805" cy="2961565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ru-RU" sz="4000" dirty="0" smtClean="0">
                <a:solidFill>
                  <a:schemeClr val="bg1"/>
                </a:solidFill>
              </a:rPr>
              <a:t>Движения глаз вверх-вниз, вправо-влево;</a:t>
            </a:r>
          </a:p>
          <a:p>
            <a:pPr lvl="0"/>
            <a:r>
              <a:rPr lang="ru-RU" sz="4000" dirty="0" smtClean="0">
                <a:solidFill>
                  <a:schemeClr val="bg1"/>
                </a:solidFill>
              </a:rPr>
              <a:t>Вращение глазами по часовой стрелке и против;</a:t>
            </a:r>
          </a:p>
          <a:p>
            <a:endParaRPr lang="ru-RU" dirty="0"/>
          </a:p>
        </p:txBody>
      </p:sp>
      <p:pic>
        <p:nvPicPr>
          <p:cNvPr id="4" name="Picture 7" descr="C:\Documents and Settings\Анна\Рабочий стол\Картинки по математике\09012002f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91619" y="3409815"/>
            <a:ext cx="2759143" cy="255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C:\Documents and Settings\Анна\Рабочий стол\Картинки по математике\1236364976_matematika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7710" y="129865"/>
            <a:ext cx="2284294" cy="29963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9307" y="204716"/>
            <a:ext cx="8639033" cy="3643953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ru-RU" sz="4400" b="1" dirty="0" smtClean="0">
                <a:solidFill>
                  <a:schemeClr val="bg1"/>
                </a:solidFill>
              </a:rPr>
              <a:t>График колебания маятника (физика)</a:t>
            </a:r>
          </a:p>
          <a:p>
            <a:endParaRPr lang="ru-RU" sz="3200" dirty="0" smtClean="0">
              <a:solidFill>
                <a:schemeClr val="bg1"/>
              </a:solidFill>
            </a:endParaRPr>
          </a:p>
          <a:p>
            <a:pPr algn="l"/>
            <a:r>
              <a:rPr lang="ru-RU" sz="3200" dirty="0" smtClean="0">
                <a:solidFill>
                  <a:schemeClr val="bg1"/>
                </a:solidFill>
              </a:rPr>
              <a:t>1.На рисунке изображен график функции </a:t>
            </a:r>
            <a:r>
              <a:rPr lang="ru-RU" sz="3200" dirty="0" err="1" smtClean="0">
                <a:solidFill>
                  <a:schemeClr val="bg1"/>
                </a:solidFill>
              </a:rPr>
              <a:t>y=Asin</a:t>
            </a:r>
            <a:r>
              <a:rPr lang="ru-RU" sz="3200" dirty="0" smtClean="0">
                <a:solidFill>
                  <a:schemeClr val="bg1"/>
                </a:solidFill>
              </a:rPr>
              <a:t>(</a:t>
            </a:r>
            <a:r>
              <a:rPr lang="ru-RU" sz="3200" dirty="0" err="1" smtClean="0">
                <a:solidFill>
                  <a:schemeClr val="bg1"/>
                </a:solidFill>
              </a:rPr>
              <a:t>wx+k</a:t>
            </a:r>
            <a:r>
              <a:rPr lang="ru-RU" sz="3200" dirty="0" smtClean="0">
                <a:solidFill>
                  <a:schemeClr val="bg1"/>
                </a:solidFill>
              </a:rPr>
              <a:t>)+</a:t>
            </a:r>
            <a:r>
              <a:rPr lang="ru-RU" sz="3200" dirty="0" err="1" smtClean="0">
                <a:solidFill>
                  <a:schemeClr val="bg1"/>
                </a:solidFill>
              </a:rPr>
              <a:t>m</a:t>
            </a:r>
            <a:r>
              <a:rPr lang="ru-RU" sz="3200" dirty="0" smtClean="0">
                <a:solidFill>
                  <a:schemeClr val="bg1"/>
                </a:solidFill>
              </a:rPr>
              <a:t>. Укажите возможные значения чисел A, </a:t>
            </a:r>
            <a:r>
              <a:rPr lang="ru-RU" sz="3200" dirty="0" err="1" smtClean="0">
                <a:solidFill>
                  <a:schemeClr val="bg1"/>
                </a:solidFill>
              </a:rPr>
              <a:t>w</a:t>
            </a:r>
            <a:r>
              <a:rPr lang="ru-RU" sz="3200" dirty="0" smtClean="0">
                <a:solidFill>
                  <a:schemeClr val="bg1"/>
                </a:solidFill>
              </a:rPr>
              <a:t>, </a:t>
            </a:r>
            <a:r>
              <a:rPr lang="ru-RU" sz="3200" dirty="0" err="1" smtClean="0">
                <a:solidFill>
                  <a:schemeClr val="bg1"/>
                </a:solidFill>
              </a:rPr>
              <a:t>k</a:t>
            </a:r>
            <a:r>
              <a:rPr lang="ru-RU" sz="3200" dirty="0" smtClean="0">
                <a:solidFill>
                  <a:schemeClr val="bg1"/>
                </a:solidFill>
              </a:rPr>
              <a:t>, </a:t>
            </a:r>
            <a:r>
              <a:rPr lang="ru-RU" sz="3200" dirty="0" err="1" smtClean="0">
                <a:solidFill>
                  <a:schemeClr val="bg1"/>
                </a:solidFill>
              </a:rPr>
              <a:t>m</a:t>
            </a:r>
            <a:r>
              <a:rPr lang="ru-RU" sz="3200" dirty="0" smtClean="0">
                <a:solidFill>
                  <a:schemeClr val="bg1"/>
                </a:solidFill>
              </a:rPr>
              <a:t>  (уравнение волны)</a:t>
            </a:r>
          </a:p>
          <a:p>
            <a:pPr algn="l"/>
            <a:endParaRPr lang="ru-RU" sz="3200" dirty="0" smtClean="0">
              <a:solidFill>
                <a:schemeClr val="bg1"/>
              </a:solidFill>
            </a:endParaRPr>
          </a:p>
          <a:p>
            <a:pPr algn="l"/>
            <a:r>
              <a:rPr lang="ru-RU" sz="3200" dirty="0" smtClean="0">
                <a:solidFill>
                  <a:schemeClr val="bg1"/>
                </a:solidFill>
              </a:rPr>
              <a:t>2.Определите, сколько нулей функции попадает в промежуток  </a:t>
            </a:r>
            <a:r>
              <a:rPr lang="en-US" sz="3000" dirty="0" smtClean="0">
                <a:solidFill>
                  <a:schemeClr val="bg1"/>
                </a:solidFill>
              </a:rPr>
              <a:t>[20</a:t>
            </a:r>
            <a:r>
              <a:rPr lang="el-GR" sz="3000" dirty="0" smtClean="0">
                <a:solidFill>
                  <a:schemeClr val="bg1"/>
                </a:solidFill>
              </a:rPr>
              <a:t>π</a:t>
            </a:r>
            <a:r>
              <a:rPr lang="en-US" sz="3000" dirty="0" smtClean="0">
                <a:solidFill>
                  <a:schemeClr val="bg1"/>
                </a:solidFill>
              </a:rPr>
              <a:t>; 25</a:t>
            </a:r>
            <a:r>
              <a:rPr lang="el-GR" sz="3000" dirty="0" smtClean="0">
                <a:solidFill>
                  <a:schemeClr val="bg1"/>
                </a:solidFill>
              </a:rPr>
              <a:t>π</a:t>
            </a:r>
            <a:r>
              <a:rPr lang="en-US" sz="3000" dirty="0" smtClean="0">
                <a:solidFill>
                  <a:schemeClr val="bg1"/>
                </a:solidFill>
              </a:rPr>
              <a:t>]</a:t>
            </a:r>
            <a:endParaRPr lang="ru-RU" sz="3000" dirty="0">
              <a:solidFill>
                <a:schemeClr val="bg1"/>
              </a:solidFill>
            </a:endParaRPr>
          </a:p>
        </p:txBody>
      </p:sp>
      <p:pic>
        <p:nvPicPr>
          <p:cNvPr id="4" name="Рисунок 3" descr="Image75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8490" y="4061872"/>
            <a:ext cx="8407019" cy="18459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6" descr="j0288928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78672" y="95534"/>
            <a:ext cx="1462290" cy="17878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29352" y="109181"/>
            <a:ext cx="6858000" cy="1214651"/>
          </a:xfrm>
        </p:spPr>
        <p:txBody>
          <a:bodyPr>
            <a:normAutofit/>
          </a:bodyPr>
          <a:lstStyle/>
          <a:p>
            <a:r>
              <a:rPr lang="ru-RU" sz="5400" dirty="0" smtClean="0">
                <a:solidFill>
                  <a:schemeClr val="bg1"/>
                </a:solidFill>
              </a:rPr>
              <a:t>Компьютерный тест</a:t>
            </a:r>
            <a:endParaRPr lang="ru-RU" sz="5400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13899" y="1569493"/>
            <a:ext cx="6005014" cy="4380931"/>
          </a:xfrm>
        </p:spPr>
        <p:txBody>
          <a:bodyPr>
            <a:normAutofit lnSpcReduction="10000"/>
          </a:bodyPr>
          <a:lstStyle/>
          <a:p>
            <a:pPr algn="l"/>
            <a:r>
              <a:rPr lang="ru-RU" sz="3200" u="sng" dirty="0" smtClean="0">
                <a:solidFill>
                  <a:schemeClr val="bg1"/>
                </a:solidFill>
              </a:rPr>
              <a:t>https://infourok.ru/test-po-teme-preobrazovanie-trigonometricheskih-virazheniy-klass-1905573.html</a:t>
            </a:r>
            <a:endParaRPr lang="en-US" sz="3200" u="sng" dirty="0" smtClean="0">
              <a:solidFill>
                <a:schemeClr val="bg1"/>
              </a:solidFill>
            </a:endParaRPr>
          </a:p>
          <a:p>
            <a:pPr algn="l"/>
            <a:endParaRPr lang="ru-RU" sz="3200" dirty="0" smtClean="0">
              <a:solidFill>
                <a:schemeClr val="bg1"/>
              </a:solidFill>
            </a:endParaRPr>
          </a:p>
          <a:p>
            <a:pPr algn="l"/>
            <a:r>
              <a:rPr lang="ru-RU" sz="3200" u="sng" dirty="0" smtClean="0">
                <a:solidFill>
                  <a:schemeClr val="bg1"/>
                </a:solidFill>
              </a:rPr>
              <a:t>http://ege.fipi.ru/os11/xmodul</a:t>
            </a:r>
            <a:endParaRPr lang="en-US" sz="3200" u="sng" dirty="0" smtClean="0">
              <a:solidFill>
                <a:schemeClr val="bg1"/>
              </a:solidFill>
            </a:endParaRPr>
          </a:p>
          <a:p>
            <a:pPr algn="l"/>
            <a:r>
              <a:rPr lang="ru-RU" sz="3200" u="sng" dirty="0" err="1" smtClean="0">
                <a:solidFill>
                  <a:schemeClr val="bg1"/>
                </a:solidFill>
              </a:rPr>
              <a:t>es</a:t>
            </a:r>
            <a:r>
              <a:rPr lang="ru-RU" sz="3200" u="sng" dirty="0" smtClean="0">
                <a:solidFill>
                  <a:schemeClr val="bg1"/>
                </a:solidFill>
              </a:rPr>
              <a:t>/</a:t>
            </a:r>
            <a:r>
              <a:rPr lang="ru-RU" sz="3200" u="sng" dirty="0" err="1" smtClean="0">
                <a:solidFill>
                  <a:schemeClr val="bg1"/>
                </a:solidFill>
              </a:rPr>
              <a:t>qprint</a:t>
            </a:r>
            <a:r>
              <a:rPr lang="ru-RU" sz="3200" u="sng" dirty="0" smtClean="0">
                <a:solidFill>
                  <a:schemeClr val="bg1"/>
                </a:solidFill>
              </a:rPr>
              <a:t>/index.php?theme_guid=2ef483029541e311b90c001fc68344c9&amp;proj_guid=AC437B34557F88EA4115D2F374B0A07B</a:t>
            </a:r>
            <a:endParaRPr lang="ru-RU" sz="3200" dirty="0" smtClean="0">
              <a:solidFill>
                <a:schemeClr val="bg1"/>
              </a:solidFill>
            </a:endParaRPr>
          </a:p>
          <a:p>
            <a:pPr algn="l"/>
            <a:endParaRPr lang="ru-RU" sz="3200" dirty="0">
              <a:solidFill>
                <a:schemeClr val="bg1"/>
              </a:solidFill>
            </a:endParaRPr>
          </a:p>
        </p:txBody>
      </p:sp>
      <p:pic>
        <p:nvPicPr>
          <p:cNvPr id="4" name="Picture 6" descr="C:\Documents and Settings\Анна\Рабочий стол\Картинки по математике\komp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51343" y="2359781"/>
            <a:ext cx="2571750" cy="371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8886" y="477668"/>
            <a:ext cx="8537142" cy="5503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7" descr="C:\Documents and Settings\Анна\Рабочий стол\Картинки по математике\tutorial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66511" y="651036"/>
            <a:ext cx="22860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33" y="859819"/>
            <a:ext cx="6864828" cy="1569487"/>
          </a:xfrm>
        </p:spPr>
        <p:txBody>
          <a:bodyPr>
            <a:normAutofit fontScale="90000"/>
          </a:bodyPr>
          <a:lstStyle/>
          <a:p>
            <a:r>
              <a:rPr lang="ru-RU" sz="4000" dirty="0" smtClean="0">
                <a:solidFill>
                  <a:schemeClr val="bg1"/>
                </a:solidFill>
              </a:rPr>
              <a:t>                       Выберите любое                      уравнение и оформите решение в тетради и на доске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5" name="Picture 6" descr="C:\Documents and Settings\Анна\Рабочий стол\Картинки по математике\1_0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66758" y="81888"/>
            <a:ext cx="2071688" cy="207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Содержимое 6"/>
          <p:cNvPicPr>
            <a:picLocks noGrp="1"/>
          </p:cNvPicPr>
          <p:nvPr>
            <p:ph idx="1"/>
          </p:nvPr>
        </p:nvPicPr>
        <p:blipFill>
          <a:blip r:embed="rId3"/>
          <a:srcRect l="45514" t="44872" r="25135" b="20513"/>
          <a:stretch>
            <a:fillRect/>
          </a:stretch>
        </p:blipFill>
        <p:spPr bwMode="auto">
          <a:xfrm>
            <a:off x="4831311" y="2579427"/>
            <a:ext cx="4094327" cy="3521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/>
          <p:cNvPicPr/>
          <p:nvPr/>
        </p:nvPicPr>
        <p:blipFill>
          <a:blip r:embed="rId3"/>
          <a:srcRect l="17604" t="44872" r="54486" b="20513"/>
          <a:stretch>
            <a:fillRect/>
          </a:stretch>
        </p:blipFill>
        <p:spPr bwMode="auto">
          <a:xfrm>
            <a:off x="204710" y="2538485"/>
            <a:ext cx="4408233" cy="3616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5" descr="C:\Documents and Settings\Анна\Рабочий стол\Картинки по математике\1238855343_77420.400x40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240" y="95536"/>
            <a:ext cx="1411945" cy="1050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43834" y="365126"/>
            <a:ext cx="6195231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800" i="1" dirty="0" smtClean="0">
                <a:solidFill>
                  <a:schemeClr val="bg1"/>
                </a:solidFill>
              </a:rPr>
              <a:t>Физкульминутка       (упражнение для глаз): 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46512" y="1801509"/>
            <a:ext cx="5103409" cy="4421874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ru-RU" sz="4000" dirty="0" smtClean="0">
                <a:solidFill>
                  <a:schemeClr val="bg1"/>
                </a:solidFill>
              </a:rPr>
              <a:t>«Нарисовать» глазами синусоиду в одном направлении, а затем в другом;</a:t>
            </a:r>
            <a:endParaRPr lang="en-US" sz="4000" dirty="0" smtClean="0">
              <a:solidFill>
                <a:schemeClr val="bg1"/>
              </a:solidFill>
            </a:endParaRPr>
          </a:p>
          <a:p>
            <a:pPr lvl="0"/>
            <a:endParaRPr lang="ru-RU" sz="4000" dirty="0" smtClean="0">
              <a:solidFill>
                <a:schemeClr val="bg1"/>
              </a:solidFill>
            </a:endParaRPr>
          </a:p>
          <a:p>
            <a:pPr lvl="0"/>
            <a:r>
              <a:rPr lang="ru-RU" sz="4000" dirty="0" smtClean="0">
                <a:solidFill>
                  <a:schemeClr val="bg1"/>
                </a:solidFill>
              </a:rPr>
              <a:t>Закрытыми глазами представить по очереди цвета радуги как можно отчетливее.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5" name="Picture 22" descr="C:\Documents and Settings\Анна\Рабочий стол\Картинки по математике\Рисунок3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18749" y="2449561"/>
            <a:ext cx="3835051" cy="33643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 descr="2264000"/>
          <p:cNvPicPr>
            <a:picLocks noChangeAspect="1" noChangeArrowheads="1"/>
          </p:cNvPicPr>
          <p:nvPr/>
        </p:nvPicPr>
        <p:blipFill>
          <a:blip r:embed="rId3"/>
          <a:srcRect b="28470"/>
          <a:stretch>
            <a:fillRect/>
          </a:stretch>
        </p:blipFill>
        <p:spPr bwMode="auto">
          <a:xfrm>
            <a:off x="152398" y="68239"/>
            <a:ext cx="1687063" cy="1528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2347447" y="231534"/>
            <a:ext cx="6223378" cy="806450"/>
          </a:xfrm>
        </p:spPr>
        <p:txBody>
          <a:bodyPr>
            <a:normAutofit/>
          </a:bodyPr>
          <a:lstStyle/>
          <a:p>
            <a:pPr algn="ctr"/>
            <a:r>
              <a:rPr lang="ru-RU" sz="4400" dirty="0" smtClean="0">
                <a:solidFill>
                  <a:schemeClr val="bg1"/>
                </a:solidFill>
              </a:rPr>
              <a:t>Самостоятельная работа</a:t>
            </a:r>
            <a:r>
              <a:rPr lang="ru-RU" sz="4400" i="1" dirty="0" smtClean="0">
                <a:solidFill>
                  <a:schemeClr val="bg1"/>
                </a:solidFill>
              </a:rPr>
              <a:t> </a:t>
            </a:r>
            <a:endParaRPr lang="ru-RU" sz="4400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327553" y="1828930"/>
            <a:ext cx="5527338" cy="2224458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bg1"/>
                </a:solidFill>
              </a:rPr>
              <a:t>1 вар                        2 вар</a:t>
            </a:r>
          </a:p>
          <a:p>
            <a:r>
              <a:rPr lang="ru-RU" sz="3200" dirty="0" smtClean="0">
                <a:solidFill>
                  <a:schemeClr val="bg1"/>
                </a:solidFill>
              </a:rPr>
              <a:t>№ 23.4(</a:t>
            </a:r>
            <a:r>
              <a:rPr lang="en-US" sz="3200" dirty="0" smtClean="0">
                <a:solidFill>
                  <a:schemeClr val="bg1"/>
                </a:solidFill>
              </a:rPr>
              <a:t>a</a:t>
            </a:r>
            <a:r>
              <a:rPr lang="ru-RU" sz="3200" dirty="0" smtClean="0">
                <a:solidFill>
                  <a:schemeClr val="bg1"/>
                </a:solidFill>
              </a:rPr>
              <a:t>)                   №23.4(б)</a:t>
            </a:r>
          </a:p>
          <a:p>
            <a:r>
              <a:rPr lang="ru-RU" sz="3200" dirty="0" smtClean="0">
                <a:solidFill>
                  <a:schemeClr val="bg1"/>
                </a:solidFill>
              </a:rPr>
              <a:t>№ 23.5(б)                   №23.5(а)</a:t>
            </a:r>
          </a:p>
          <a:p>
            <a:r>
              <a:rPr lang="ru-RU" sz="3200" dirty="0" smtClean="0">
                <a:solidFill>
                  <a:schemeClr val="bg1"/>
                </a:solidFill>
              </a:rPr>
              <a:t>№ 23.10(б)                №23.10(а)</a:t>
            </a:r>
          </a:p>
          <a:p>
            <a:pPr>
              <a:buNone/>
            </a:pPr>
            <a:endParaRPr lang="ru-RU" sz="3200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/>
          <p:nvPr/>
        </p:nvPicPr>
        <p:blipFill>
          <a:blip r:embed="rId2"/>
          <a:srcRect l="14104" t="38278" r="30694" b="46154"/>
          <a:stretch>
            <a:fillRect/>
          </a:stretch>
        </p:blipFill>
        <p:spPr bwMode="auto">
          <a:xfrm>
            <a:off x="203200" y="4203511"/>
            <a:ext cx="8708794" cy="184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0" descr="C:\Documents and Settings\Анна\Рабочий стол\Картинки по математике\third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41496" y="1240667"/>
            <a:ext cx="2866030" cy="2616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" descr="C:\Documents and Settings\Анна\Рабочий стол\Картинки по математике\Карандаш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88" y="142874"/>
            <a:ext cx="1857375" cy="145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1416" y="177421"/>
            <a:ext cx="6458818" cy="1255594"/>
          </a:xfrm>
        </p:spPr>
        <p:txBody>
          <a:bodyPr>
            <a:normAutofit/>
          </a:bodyPr>
          <a:lstStyle/>
          <a:p>
            <a:r>
              <a:rPr lang="ru-RU" sz="5400" b="1" i="1" dirty="0" smtClean="0">
                <a:solidFill>
                  <a:schemeClr val="bg1"/>
                </a:solidFill>
              </a:rPr>
              <a:t>Продолжите фразу:</a:t>
            </a:r>
            <a:endParaRPr lang="ru-RU" sz="5400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6472" y="2264562"/>
            <a:ext cx="5882185" cy="3795048"/>
          </a:xfrm>
        </p:spPr>
        <p:txBody>
          <a:bodyPr>
            <a:noAutofit/>
          </a:bodyPr>
          <a:lstStyle/>
          <a:p>
            <a:pPr algn="l"/>
            <a:r>
              <a:rPr lang="ru-RU" sz="3200" dirty="0" smtClean="0">
                <a:solidFill>
                  <a:schemeClr val="bg1"/>
                </a:solidFill>
              </a:rPr>
              <a:t>“ Сегодня на уроке я узнал…”;</a:t>
            </a:r>
          </a:p>
          <a:p>
            <a:pPr algn="l"/>
            <a:r>
              <a:rPr lang="ru-RU" sz="3200" dirty="0" smtClean="0">
                <a:solidFill>
                  <a:schemeClr val="bg1"/>
                </a:solidFill>
              </a:rPr>
              <a:t>“Сегодня на уроке я научился…”;</a:t>
            </a:r>
          </a:p>
          <a:p>
            <a:pPr algn="l"/>
            <a:r>
              <a:rPr lang="ru-RU" sz="3200" dirty="0" smtClean="0">
                <a:solidFill>
                  <a:schemeClr val="bg1"/>
                </a:solidFill>
              </a:rPr>
              <a:t>“Сегодня на уроке я познакомился…”</a:t>
            </a:r>
          </a:p>
          <a:p>
            <a:pPr algn="l"/>
            <a:r>
              <a:rPr lang="ru-RU" sz="3200" dirty="0" smtClean="0">
                <a:solidFill>
                  <a:schemeClr val="bg1"/>
                </a:solidFill>
              </a:rPr>
              <a:t>“Сегодня на уроке я повторил…”</a:t>
            </a:r>
          </a:p>
          <a:p>
            <a:pPr algn="l"/>
            <a:r>
              <a:rPr lang="ru-RU" sz="3200" dirty="0" smtClean="0">
                <a:solidFill>
                  <a:schemeClr val="bg1"/>
                </a:solidFill>
              </a:rPr>
              <a:t>“Сегодня на уроке я закрепил…”</a:t>
            </a:r>
          </a:p>
          <a:p>
            <a:pPr algn="l"/>
            <a:endParaRPr lang="ru-RU" sz="3200" dirty="0">
              <a:solidFill>
                <a:schemeClr val="bg1"/>
              </a:solidFill>
            </a:endParaRPr>
          </a:p>
        </p:txBody>
      </p:sp>
      <p:pic>
        <p:nvPicPr>
          <p:cNvPr id="4" name="Picture 8" descr="C:\Documents and Settings\Анна\Рабочий стол\Картинки по математике\image1856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67661" y="721628"/>
            <a:ext cx="3357563" cy="3643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634029" y="191063"/>
            <a:ext cx="5540997" cy="1146413"/>
          </a:xfrm>
        </p:spPr>
        <p:txBody>
          <a:bodyPr/>
          <a:lstStyle/>
          <a:p>
            <a:r>
              <a:rPr lang="ru-RU" b="1" dirty="0" smtClean="0">
                <a:solidFill>
                  <a:schemeClr val="bg1"/>
                </a:solidFill>
              </a:rPr>
              <a:t>Домашнее  задание: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19369" y="2456584"/>
            <a:ext cx="4667534" cy="2811437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chemeClr val="bg1"/>
                </a:solidFill>
              </a:rPr>
              <a:t>п.23, №7(а), 9(а), 10(в, г), 11(б); </a:t>
            </a:r>
          </a:p>
          <a:p>
            <a:r>
              <a:rPr lang="ru-RU" sz="3600" dirty="0" smtClean="0">
                <a:solidFill>
                  <a:schemeClr val="bg1"/>
                </a:solidFill>
              </a:rPr>
              <a:t>  дополнительно (для сильных учеников): справочник, № 26.27.</a:t>
            </a:r>
          </a:p>
          <a:p>
            <a:endParaRPr lang="ru-RU" dirty="0"/>
          </a:p>
        </p:txBody>
      </p:sp>
      <p:pic>
        <p:nvPicPr>
          <p:cNvPr id="4" name="Picture 5" descr="C:\Documents and Settings\Анна\Рабочий стол\Картинки по математике\Рисунок1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64215" y="3643952"/>
            <a:ext cx="2475356" cy="23419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 descr="j00885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8955" y="211101"/>
            <a:ext cx="2162103" cy="19406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1444" y="54592"/>
            <a:ext cx="5158855" cy="1337481"/>
          </a:xfrm>
        </p:spPr>
        <p:txBody>
          <a:bodyPr>
            <a:normAutofit/>
          </a:bodyPr>
          <a:lstStyle/>
          <a:p>
            <a:r>
              <a:rPr lang="ru-RU" sz="5400" b="1" dirty="0" smtClean="0">
                <a:solidFill>
                  <a:schemeClr val="bg1"/>
                </a:solidFill>
              </a:rPr>
              <a:t>Литература </a:t>
            </a:r>
            <a:endParaRPr lang="ru-RU" sz="5400" dirty="0">
              <a:solidFill>
                <a:schemeClr val="bg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136476" y="1119116"/>
            <a:ext cx="8939284" cy="5057847"/>
          </a:xfrm>
        </p:spPr>
        <p:txBody>
          <a:bodyPr>
            <a:normAutofit fontScale="85000" lnSpcReduction="10000"/>
          </a:bodyPr>
          <a:lstStyle/>
          <a:p>
            <a:pPr lvl="0"/>
            <a:r>
              <a:rPr lang="ru-RU" sz="2400" dirty="0" err="1" smtClean="0">
                <a:solidFill>
                  <a:schemeClr val="bg1"/>
                </a:solidFill>
              </a:rPr>
              <a:t>Альсеитова</a:t>
            </a:r>
            <a:r>
              <a:rPr lang="ru-RU" sz="2400" dirty="0" smtClean="0">
                <a:solidFill>
                  <a:schemeClr val="bg1"/>
                </a:solidFill>
              </a:rPr>
              <a:t> Л.А. Проведение физкультминуток на                                             уроках  математики в старших классах//Молодой                                                         ученый. – 2016. - №8.4. – С. 1-3. – </a:t>
            </a:r>
            <a:r>
              <a:rPr lang="en-US" sz="2400" dirty="0" smtClean="0">
                <a:solidFill>
                  <a:schemeClr val="bg1"/>
                </a:solidFill>
              </a:rPr>
              <a:t>URL http</a:t>
            </a:r>
            <a:r>
              <a:rPr lang="ru-RU" sz="2400" dirty="0" smtClean="0">
                <a:solidFill>
                  <a:schemeClr val="bg1"/>
                </a:solidFill>
              </a:rPr>
              <a:t>://</a:t>
            </a:r>
            <a:r>
              <a:rPr lang="en-US" sz="2400" dirty="0" err="1" smtClean="0">
                <a:solidFill>
                  <a:schemeClr val="bg1"/>
                </a:solidFill>
              </a:rPr>
              <a:t>moluch</a:t>
            </a:r>
            <a:r>
              <a:rPr lang="ru-RU" sz="2400" dirty="0" smtClean="0">
                <a:solidFill>
                  <a:schemeClr val="bg1"/>
                </a:solidFill>
              </a:rPr>
              <a:t>.</a:t>
            </a:r>
            <a:r>
              <a:rPr lang="en-US" sz="2400" dirty="0" err="1" smtClean="0">
                <a:solidFill>
                  <a:schemeClr val="bg1"/>
                </a:solidFill>
              </a:rPr>
              <a:t>ru</a:t>
            </a:r>
            <a:r>
              <a:rPr lang="ru-RU" sz="2400" dirty="0" smtClean="0">
                <a:solidFill>
                  <a:schemeClr val="bg1"/>
                </a:solidFill>
              </a:rPr>
              <a:t>/</a:t>
            </a:r>
            <a:r>
              <a:rPr lang="en-US" sz="2400" dirty="0" smtClean="0">
                <a:solidFill>
                  <a:schemeClr val="bg1"/>
                </a:solidFill>
              </a:rPr>
              <a:t>archive</a:t>
            </a:r>
            <a:r>
              <a:rPr lang="ru-RU" sz="2400" dirty="0" smtClean="0">
                <a:solidFill>
                  <a:schemeClr val="bg1"/>
                </a:solidFill>
              </a:rPr>
              <a:t>/112/28534/.</a:t>
            </a:r>
          </a:p>
          <a:p>
            <a:pPr lvl="0"/>
            <a:r>
              <a:rPr lang="ru-RU" sz="2400" dirty="0" smtClean="0">
                <a:solidFill>
                  <a:schemeClr val="bg1"/>
                </a:solidFill>
              </a:rPr>
              <a:t>Мордкович А.Г., </a:t>
            </a:r>
            <a:r>
              <a:rPr lang="ru-RU" sz="2400" dirty="0" err="1" smtClean="0">
                <a:solidFill>
                  <a:schemeClr val="bg1"/>
                </a:solidFill>
              </a:rPr>
              <a:t>Денищева</a:t>
            </a:r>
            <a:r>
              <a:rPr lang="ru-RU" sz="2400" dirty="0" smtClean="0">
                <a:solidFill>
                  <a:schemeClr val="bg1"/>
                </a:solidFill>
              </a:rPr>
              <a:t> Л.О., </a:t>
            </a:r>
            <a:r>
              <a:rPr lang="ru-RU" sz="2400" dirty="0" err="1" smtClean="0">
                <a:solidFill>
                  <a:schemeClr val="bg1"/>
                </a:solidFill>
              </a:rPr>
              <a:t>Звавич</a:t>
            </a:r>
            <a:r>
              <a:rPr lang="ru-RU" sz="2400" dirty="0" smtClean="0">
                <a:solidFill>
                  <a:schemeClr val="bg1"/>
                </a:solidFill>
              </a:rPr>
              <a:t> Л.И.,. </a:t>
            </a:r>
            <a:r>
              <a:rPr lang="ru-RU" sz="2400" dirty="0" err="1" smtClean="0">
                <a:solidFill>
                  <a:schemeClr val="bg1"/>
                </a:solidFill>
              </a:rPr>
              <a:t>Корешкова</a:t>
            </a:r>
            <a:r>
              <a:rPr lang="ru-RU" sz="2400" dirty="0" smtClean="0">
                <a:solidFill>
                  <a:schemeClr val="bg1"/>
                </a:solidFill>
              </a:rPr>
              <a:t> Т.А, </a:t>
            </a:r>
            <a:r>
              <a:rPr lang="ru-RU" sz="2400" dirty="0" err="1" smtClean="0">
                <a:solidFill>
                  <a:schemeClr val="bg1"/>
                </a:solidFill>
              </a:rPr>
              <a:t>Мишустина</a:t>
            </a:r>
            <a:r>
              <a:rPr lang="ru-RU" sz="2400" dirty="0" smtClean="0">
                <a:solidFill>
                  <a:schemeClr val="bg1"/>
                </a:solidFill>
              </a:rPr>
              <a:t> Т.Н.,. Рязановский А.Р, Семенов П.В.; под ред.. Мордковича А.Г.Алгебра и начала анализа. 10 </a:t>
            </a:r>
            <a:r>
              <a:rPr lang="ru-RU" sz="2400" dirty="0" err="1" smtClean="0">
                <a:solidFill>
                  <a:schemeClr val="bg1"/>
                </a:solidFill>
              </a:rPr>
              <a:t>кл</a:t>
            </a:r>
            <a:r>
              <a:rPr lang="ru-RU" sz="2400" dirty="0" smtClean="0">
                <a:solidFill>
                  <a:schemeClr val="bg1"/>
                </a:solidFill>
              </a:rPr>
              <a:t>.:  В двух частях. Ч. 2: Задачник для общеобразовательных учреждений – М.: Мнемозина, 2017.</a:t>
            </a:r>
          </a:p>
          <a:p>
            <a:pPr lvl="0"/>
            <a:r>
              <a:rPr lang="ru-RU" sz="2400" dirty="0" smtClean="0">
                <a:solidFill>
                  <a:schemeClr val="bg1"/>
                </a:solidFill>
              </a:rPr>
              <a:t>Мордкович А.Г., Семенов П.В..Алгебра и начала анализа. 10 класс. В 2 ч. Ч. 1. Учебник для общеобразовательных учреждений – 4 –е изд., доп. – М.; Мнемозина, 2017.</a:t>
            </a:r>
          </a:p>
          <a:p>
            <a:pPr lvl="0"/>
            <a:r>
              <a:rPr lang="ru-RU" sz="2400" dirty="0" err="1" smtClean="0">
                <a:solidFill>
                  <a:schemeClr val="bg1"/>
                </a:solidFill>
              </a:rPr>
              <a:t>Рурукин</a:t>
            </a:r>
            <a:r>
              <a:rPr lang="ru-RU" sz="2400" dirty="0" smtClean="0">
                <a:solidFill>
                  <a:schemeClr val="bg1"/>
                </a:solidFill>
              </a:rPr>
              <a:t> А.Н., Хомутова Л.Ю., Чеканова О.Ю. Поурочные разработки по алгебре и началам анализа ( к УМК    А.Г. Мордковича и др.) – Москва: «</a:t>
            </a:r>
            <a:r>
              <a:rPr lang="ru-RU" sz="2400" dirty="0" err="1" smtClean="0">
                <a:solidFill>
                  <a:schemeClr val="bg1"/>
                </a:solidFill>
              </a:rPr>
              <a:t>Вако</a:t>
            </a:r>
            <a:r>
              <a:rPr lang="ru-RU" sz="2400" dirty="0" smtClean="0">
                <a:solidFill>
                  <a:schemeClr val="bg1"/>
                </a:solidFill>
              </a:rPr>
              <a:t>», 2017.</a:t>
            </a:r>
          </a:p>
          <a:p>
            <a:pPr lvl="0"/>
            <a:r>
              <a:rPr lang="ru-RU" sz="2400" u="sng" dirty="0" smtClean="0">
                <a:solidFill>
                  <a:schemeClr val="bg1"/>
                </a:solidFill>
              </a:rPr>
              <a:t>https://infourok.ru/test-po-teme-preobrazovanie-trigonometricheskih-virazheniy-klass-1905573.html</a:t>
            </a:r>
            <a:endParaRPr lang="ru-RU" sz="2400" dirty="0" smtClean="0">
              <a:solidFill>
                <a:schemeClr val="bg1"/>
              </a:solidFill>
            </a:endParaRPr>
          </a:p>
          <a:p>
            <a:pPr lvl="0"/>
            <a:r>
              <a:rPr lang="ru-RU" sz="2400" u="sng" dirty="0" smtClean="0">
                <a:solidFill>
                  <a:schemeClr val="bg1"/>
                </a:solidFill>
              </a:rPr>
              <a:t>http://ege.fipi.ru/os11/xmodules/qprint/index.php?theme_guid=2ef483029541e311b90c001fc68344c9&amp;proj_guid=AC437B34557F88EA4115D2F374B0A07B</a:t>
            </a:r>
            <a:endParaRPr lang="ru-RU" sz="2400" dirty="0" smtClean="0">
              <a:solidFill>
                <a:schemeClr val="bg1"/>
              </a:solidFill>
            </a:endParaRPr>
          </a:p>
          <a:p>
            <a:endParaRPr lang="ru-RU" sz="2400" i="1" dirty="0">
              <a:solidFill>
                <a:schemeClr val="bg1"/>
              </a:solidFill>
            </a:endParaRPr>
          </a:p>
        </p:txBody>
      </p:sp>
      <p:pic>
        <p:nvPicPr>
          <p:cNvPr id="4" name="Picture 6" descr="C:\Documents and Settings\Анна\Рабочий стол\Картинки по математике\cut_300_268_12513627204a9647a0019c5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90709" y="61416"/>
            <a:ext cx="2230463" cy="14534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5945" y="215298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solidFill>
                  <a:schemeClr val="bg1"/>
                </a:solidFill>
              </a:rPr>
              <a:t>Спасибо за внимание</a:t>
            </a:r>
            <a:endParaRPr lang="ru-RU" sz="3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336</TotalTime>
  <Words>606</Words>
  <Application>Microsoft Office PowerPoint</Application>
  <PresentationFormat>Экран (4:3)</PresentationFormat>
  <Paragraphs>72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«Преобразование тригонометрических выражений»                10 класс</vt:lpstr>
      <vt:lpstr>Преобразование тригонометрических выражений</vt:lpstr>
      <vt:lpstr>Цель  урока: </vt:lpstr>
      <vt:lpstr>Задачи урока: </vt:lpstr>
      <vt:lpstr>Какое слово зашифровано? </vt:lpstr>
      <vt:lpstr>Историческая справка</vt:lpstr>
      <vt:lpstr>Физкульминутка       (упражнение для глаз):   </vt:lpstr>
      <vt:lpstr>Слайд 8</vt:lpstr>
      <vt:lpstr>Компьютерный тест</vt:lpstr>
      <vt:lpstr>Слайд 10</vt:lpstr>
      <vt:lpstr>                       Выберите любое                      уравнение и оформите решение в тетради и на доске </vt:lpstr>
      <vt:lpstr>Физкульминутка       (упражнение для глаз):   </vt:lpstr>
      <vt:lpstr>Самостоятельная работа </vt:lpstr>
      <vt:lpstr>Продолжите фразу:</vt:lpstr>
      <vt:lpstr>Домашнее  задание:</vt:lpstr>
      <vt:lpstr>Литература </vt:lpstr>
      <vt:lpstr>Спасибо за внимание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 presentation</dc:title>
  <dc:creator>Павел</dc:creator>
  <cp:lastModifiedBy>ЛАРИСА</cp:lastModifiedBy>
  <cp:revision>66</cp:revision>
  <dcterms:created xsi:type="dcterms:W3CDTF">2014-11-21T11:00:06Z</dcterms:created>
  <dcterms:modified xsi:type="dcterms:W3CDTF">2020-01-20T13:33:35Z</dcterms:modified>
</cp:coreProperties>
</file>