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6" r:id="rId3"/>
    <p:sldId id="257" r:id="rId4"/>
    <p:sldId id="279" r:id="rId5"/>
    <p:sldId id="280" r:id="rId6"/>
    <p:sldId id="278" r:id="rId7"/>
    <p:sldId id="283" r:id="rId8"/>
    <p:sldId id="281" r:id="rId9"/>
    <p:sldId id="290" r:id="rId10"/>
    <p:sldId id="291" r:id="rId11"/>
    <p:sldId id="284" r:id="rId12"/>
    <p:sldId id="258" r:id="rId13"/>
    <p:sldId id="259" r:id="rId14"/>
    <p:sldId id="260" r:id="rId15"/>
    <p:sldId id="261" r:id="rId16"/>
    <p:sldId id="262" r:id="rId17"/>
    <p:sldId id="263" r:id="rId18"/>
    <p:sldId id="292" r:id="rId19"/>
    <p:sldId id="294" r:id="rId20"/>
    <p:sldId id="293" r:id="rId21"/>
    <p:sldId id="295" r:id="rId22"/>
    <p:sldId id="285" r:id="rId23"/>
    <p:sldId id="265" r:id="rId24"/>
    <p:sldId id="266" r:id="rId25"/>
    <p:sldId id="268" r:id="rId26"/>
    <p:sldId id="282" r:id="rId27"/>
    <p:sldId id="270" r:id="rId28"/>
    <p:sldId id="274" r:id="rId29"/>
    <p:sldId id="275" r:id="rId30"/>
    <p:sldId id="276" r:id="rId31"/>
    <p:sldId id="277" r:id="rId32"/>
    <p:sldId id="271" r:id="rId33"/>
    <p:sldId id="27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1741165409441314E-2"/>
          <c:y val="6.5616790837329936E-2"/>
          <c:w val="0.87710290992043261"/>
          <c:h val="0.771002136097792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0.17</c:v>
                </c:pt>
                <c:pt idx="1">
                  <c:v>0.33000000000000035</c:v>
                </c:pt>
                <c:pt idx="2">
                  <c:v>0.5</c:v>
                </c:pt>
              </c:numCache>
            </c:numRef>
          </c:val>
        </c:ser>
        <c:axId val="91935104"/>
        <c:axId val="91937024"/>
      </c:barChart>
      <c:catAx>
        <c:axId val="91935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37024"/>
        <c:crosses val="autoZero"/>
        <c:auto val="1"/>
        <c:lblAlgn val="ctr"/>
        <c:lblOffset val="100"/>
      </c:catAx>
      <c:valAx>
        <c:axId val="919370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351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5.0000000000000024E-2</c:v>
                </c:pt>
                <c:pt idx="2">
                  <c:v>0.95000000000000062</c:v>
                </c:pt>
              </c:numCache>
            </c:numRef>
          </c:val>
        </c:ser>
        <c:axId val="91999232"/>
        <c:axId val="139150464"/>
      </c:barChart>
      <c:catAx>
        <c:axId val="919992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150464"/>
        <c:crosses val="autoZero"/>
        <c:auto val="1"/>
        <c:lblAlgn val="ctr"/>
        <c:lblOffset val="100"/>
      </c:catAx>
      <c:valAx>
        <c:axId val="13915046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9992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9070696507472272E-2"/>
          <c:y val="4.8387778830545812E-2"/>
          <c:w val="0.87268869349535338"/>
          <c:h val="0.870771093609022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0.30000000000000032</c:v>
                </c:pt>
                <c:pt idx="2">
                  <c:v>0.70000000000000062</c:v>
                </c:pt>
              </c:numCache>
            </c:numRef>
          </c:val>
        </c:ser>
        <c:axId val="63425920"/>
        <c:axId val="139758208"/>
      </c:barChart>
      <c:catAx>
        <c:axId val="63425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758208"/>
        <c:crosses val="autoZero"/>
        <c:auto val="1"/>
        <c:lblAlgn val="ctr"/>
        <c:lblOffset val="100"/>
      </c:catAx>
      <c:valAx>
        <c:axId val="13975820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42592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0.1</c:v>
                </c:pt>
                <c:pt idx="2">
                  <c:v>0.9</c:v>
                </c:pt>
              </c:numCache>
            </c:numRef>
          </c:val>
        </c:ser>
        <c:axId val="140051200"/>
        <c:axId val="140097408"/>
      </c:barChart>
      <c:catAx>
        <c:axId val="14005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97408"/>
        <c:crosses val="autoZero"/>
        <c:auto val="1"/>
        <c:lblAlgn val="ctr"/>
        <c:lblOffset val="100"/>
      </c:catAx>
      <c:valAx>
        <c:axId val="140097408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5120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GALLEO\Downloads\2_ Грант 22_ Медиа\я_ Пять + 2022\для мониторинга\Листовка А4.jpg"/>
          <p:cNvPicPr>
            <a:picLocks/>
          </p:cNvPicPr>
          <p:nvPr/>
        </p:nvPicPr>
        <p:blipFill>
          <a:blip r:embed="rId2" cstate="print"/>
          <a:srcRect b="6349"/>
          <a:stretch>
            <a:fillRect/>
          </a:stretch>
        </p:blipFill>
        <p:spPr>
          <a:xfrm>
            <a:off x="2015208" y="0"/>
            <a:ext cx="7128792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к школьному обучению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№3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4557120"/>
          </a:xfrm>
        </p:spPr>
        <p:txBody>
          <a:bodyPr/>
          <a:lstStyle/>
          <a:p>
            <a:r>
              <a:rPr lang="ru-RU" dirty="0" smtClean="0"/>
              <a:t>Учебно-познавательный мотив – 3 ребенка – 12%</a:t>
            </a:r>
          </a:p>
          <a:p>
            <a:r>
              <a:rPr lang="ru-RU" dirty="0" smtClean="0"/>
              <a:t>Социальный мотив – 2 ребенка – 8%</a:t>
            </a:r>
          </a:p>
          <a:p>
            <a:r>
              <a:rPr lang="ru-RU" dirty="0" smtClean="0"/>
              <a:t>Позиционный мотив – 9 детей – 35%</a:t>
            </a:r>
          </a:p>
          <a:p>
            <a:r>
              <a:rPr lang="ru-RU" dirty="0" smtClean="0"/>
              <a:t>Внешний мотив – 0 детей – 0%</a:t>
            </a:r>
          </a:p>
          <a:p>
            <a:r>
              <a:rPr lang="ru-RU" dirty="0" smtClean="0"/>
              <a:t>Игровой мотив – 0 детей – 0%</a:t>
            </a:r>
          </a:p>
          <a:p>
            <a:r>
              <a:rPr lang="ru-RU" dirty="0" smtClean="0"/>
              <a:t>Мотив отметки – 1 ребенок – 3%</a:t>
            </a:r>
          </a:p>
          <a:p>
            <a:r>
              <a:rPr lang="ru-RU" dirty="0" smtClean="0"/>
              <a:t>Не хочет в школу – 3 ребенка – 12%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4881154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Интеллектуальная готовность - </a:t>
            </a:r>
          </a:p>
          <a:p>
            <a:pPr lvl="0">
              <a:buNone/>
            </a:pPr>
            <a:r>
              <a:rPr lang="ru-RU" sz="4000" b="1" dirty="0" smtClean="0">
                <a:solidFill>
                  <a:srgbClr val="00B0F0"/>
                </a:solidFill>
              </a:rPr>
              <a:t>способность к концентрации внимания, умение строить логические связи, развитие памяти, </a:t>
            </a:r>
          </a:p>
          <a:p>
            <a:pPr lvl="0">
              <a:buNone/>
            </a:pPr>
            <a:r>
              <a:rPr lang="ru-RU" sz="4000" b="1" dirty="0" smtClean="0">
                <a:solidFill>
                  <a:srgbClr val="00B0F0"/>
                </a:solidFill>
              </a:rPr>
              <a:t>мелкая моторика</a:t>
            </a:r>
          </a:p>
          <a:p>
            <a:endParaRPr lang="ru-RU" dirty="0"/>
          </a:p>
        </p:txBody>
      </p:sp>
      <p:pic>
        <p:nvPicPr>
          <p:cNvPr id="4" name="Picture 3" descr="C:\Users\Алёна\Desktop\pervoklassn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60295"/>
            <a:ext cx="2843808" cy="3297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должен знать ребенок, </a:t>
            </a:r>
            <a:b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поступающий в школу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b="1" dirty="0" smtClean="0"/>
              <a:t>. Общий кругозор: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•Свою Фамилию, имя. Дату рождения, свой возраст. </a:t>
            </a:r>
            <a:br>
              <a:rPr lang="ru-RU" dirty="0" smtClean="0"/>
            </a:br>
            <a:r>
              <a:rPr lang="ru-RU" dirty="0" smtClean="0"/>
              <a:t>•Как зовут родителей, их профессии. </a:t>
            </a:r>
            <a:br>
              <a:rPr lang="ru-RU" dirty="0" smtClean="0"/>
            </a:br>
            <a:r>
              <a:rPr lang="ru-RU" dirty="0" smtClean="0"/>
              <a:t>•Свой домашний адрес, свой город, его главные достопримечательности. </a:t>
            </a:r>
            <a:br>
              <a:rPr lang="ru-RU" dirty="0" smtClean="0"/>
            </a:br>
            <a:r>
              <a:rPr lang="ru-RU" dirty="0" smtClean="0"/>
              <a:t>•В какой стране живет. </a:t>
            </a:r>
            <a:br>
              <a:rPr lang="ru-RU" dirty="0" smtClean="0"/>
            </a:br>
            <a:r>
              <a:rPr lang="ru-RU" dirty="0" smtClean="0"/>
              <a:t>•Знание животных (диких, домашних, северных и южных стран, их повадки. </a:t>
            </a:r>
            <a:br>
              <a:rPr lang="ru-RU" dirty="0" smtClean="0"/>
            </a:br>
            <a:r>
              <a:rPr lang="ru-RU" dirty="0" smtClean="0"/>
              <a:t>•Зимующих и перелетных птиц. </a:t>
            </a:r>
            <a:br>
              <a:rPr lang="ru-RU" dirty="0" smtClean="0"/>
            </a:br>
            <a:r>
              <a:rPr lang="ru-RU" dirty="0" smtClean="0"/>
              <a:t>•Знание растений. овощей и фруктов. </a:t>
            </a:r>
            <a:br>
              <a:rPr lang="ru-RU" dirty="0" smtClean="0"/>
            </a:br>
            <a:r>
              <a:rPr lang="ru-RU" dirty="0" smtClean="0"/>
              <a:t>•Знание профессий, видов спорта, видов транспорта. </a:t>
            </a:r>
            <a:br>
              <a:rPr lang="ru-RU" dirty="0" smtClean="0"/>
            </a:br>
            <a:r>
              <a:rPr lang="ru-RU" dirty="0" smtClean="0"/>
              <a:t>•Различать одежду, обувь и головные уборы. Быт людей. </a:t>
            </a:r>
            <a:br>
              <a:rPr lang="ru-RU" dirty="0" smtClean="0"/>
            </a:br>
            <a:r>
              <a:rPr lang="ru-RU" dirty="0" smtClean="0"/>
              <a:t>•Времена года, (последовательность, месяцы по сезонам, основные приметы каждого времени года, дни недели.)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Мышление: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Определение четвертого лишнего. </a:t>
            </a:r>
          </a:p>
          <a:p>
            <a:r>
              <a:rPr lang="ru-RU" dirty="0" smtClean="0"/>
              <a:t>Объединять предметы в группы по определенным признакам</a:t>
            </a:r>
          </a:p>
          <a:p>
            <a:r>
              <a:rPr lang="ru-RU" dirty="0" smtClean="0"/>
              <a:t>Выстраивать логический ряд из определенной группы фигур или предметов</a:t>
            </a:r>
          </a:p>
          <a:p>
            <a:r>
              <a:rPr lang="ru-RU" dirty="0" smtClean="0"/>
              <a:t>Уметь выстраивать последовательность событий и составлять связный рассказ по картинкам</a:t>
            </a:r>
          </a:p>
          <a:p>
            <a:r>
              <a:rPr lang="ru-RU" dirty="0" smtClean="0"/>
              <a:t>Сравнивать предметы друг с другом, выявлять несоответствия между ними</a:t>
            </a:r>
          </a:p>
          <a:p>
            <a:r>
              <a:rPr lang="ru-RU" dirty="0" smtClean="0"/>
              <a:t>Умение решать достаточно сложные логические задачи. </a:t>
            </a:r>
          </a:p>
          <a:p>
            <a:r>
              <a:rPr lang="ru-RU" dirty="0" smtClean="0"/>
              <a:t>Конструирование из кубиков по чертежу, геометрических фигур, палочек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Внимание: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Умение внимательно слушать, не отвлекаясь, 20 – 30 мин. </a:t>
            </a:r>
          </a:p>
          <a:p>
            <a:r>
              <a:rPr lang="ru-RU" dirty="0" smtClean="0"/>
              <a:t>Устойчивость (сравнение 2-х картинок с 10-15 различиями) .</a:t>
            </a:r>
          </a:p>
          <a:p>
            <a:r>
              <a:rPr lang="ru-RU" dirty="0" smtClean="0"/>
              <a:t>Находить 10 отличий между предметами</a:t>
            </a:r>
          </a:p>
          <a:p>
            <a:r>
              <a:rPr lang="ru-RU" dirty="0" smtClean="0"/>
              <a:t>Выполнять самостоятельно задания по предложенному образцу</a:t>
            </a:r>
          </a:p>
          <a:p>
            <a:r>
              <a:rPr lang="ru-RU" dirty="0" smtClean="0"/>
              <a:t>Копировать точно узор или движение</a:t>
            </a:r>
          </a:p>
          <a:p>
            <a:r>
              <a:rPr lang="ru-RU" dirty="0" smtClean="0"/>
              <a:t>Умение находить одинаковые предметы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Память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Уметь запоминать не менее 9 – 10 предложенных предметов или названных слов</a:t>
            </a:r>
          </a:p>
          <a:p>
            <a:r>
              <a:rPr lang="ru-RU" dirty="0" smtClean="0"/>
              <a:t>Рассказывать по памяти стихи, сказки, рассказы</a:t>
            </a:r>
          </a:p>
          <a:p>
            <a:r>
              <a:rPr lang="ru-RU" dirty="0" smtClean="0"/>
              <a:t>Повторять дословно предложение, состоящее из 9-10 слов. </a:t>
            </a:r>
          </a:p>
          <a:p>
            <a:r>
              <a:rPr lang="ru-RU" dirty="0" smtClean="0"/>
              <a:t>Подробно рассказывать по памяти содержание сюжетной картинки.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Речь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Уметь сравнивать самостоятельно предметы и называть несколько существенных признаков</a:t>
            </a:r>
          </a:p>
          <a:p>
            <a:r>
              <a:rPr lang="ru-RU" dirty="0" smtClean="0"/>
              <a:t>Отвечать на вопросы по содержанию прочитанного и задавать их. </a:t>
            </a:r>
          </a:p>
          <a:p>
            <a:r>
              <a:rPr lang="ru-RU" dirty="0" smtClean="0"/>
              <a:t>Самостоятельно составлять связный рассказ не менее чем из 6-7 предложений. </a:t>
            </a:r>
          </a:p>
          <a:p>
            <a:r>
              <a:rPr lang="ru-RU" dirty="0" smtClean="0"/>
              <a:t>Изменять слова, образуя новые</a:t>
            </a:r>
          </a:p>
          <a:p>
            <a:r>
              <a:rPr lang="ru-RU" dirty="0" smtClean="0"/>
              <a:t>Выразительно исполнять стихотворения</a:t>
            </a:r>
          </a:p>
          <a:p>
            <a:r>
              <a:rPr lang="ru-RU" dirty="0" smtClean="0"/>
              <a:t>Использовать в речи антонимы (слова с противоположным значением) </a:t>
            </a:r>
          </a:p>
          <a:p>
            <a:r>
              <a:rPr lang="ru-RU" dirty="0" smtClean="0"/>
              <a:t>Знать и уметь рассказывать русские народные сказки. </a:t>
            </a:r>
          </a:p>
          <a:p>
            <a:r>
              <a:rPr lang="ru-RU" dirty="0" smtClean="0"/>
              <a:t>Полно и последовательно пересказать прослушанный или прочитанный рассказ</a:t>
            </a:r>
          </a:p>
          <a:p>
            <a:r>
              <a:rPr lang="ru-RU" dirty="0" smtClean="0"/>
              <a:t>Отгадывать загадки, понимать образные выражения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Мелкая моторика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Правильно держать ручку, карандаш, кисточку. </a:t>
            </a:r>
          </a:p>
          <a:p>
            <a:r>
              <a:rPr lang="ru-RU" dirty="0" smtClean="0"/>
              <a:t>Свободно владеть карандашом и кистью при разных приемах рисования. </a:t>
            </a:r>
          </a:p>
          <a:p>
            <a:r>
              <a:rPr lang="ru-RU" dirty="0" smtClean="0"/>
              <a:t>Писать печатные буквы по образцу. </a:t>
            </a:r>
          </a:p>
          <a:p>
            <a:r>
              <a:rPr lang="ru-RU" dirty="0" smtClean="0"/>
              <a:t>Аккуратно клеить, раскрашивать, штриховать карандашом, не выходя за контуры предмета</a:t>
            </a:r>
          </a:p>
          <a:p>
            <a:r>
              <a:rPr lang="ru-RU" dirty="0" smtClean="0"/>
              <a:t>Рисовать как отдельные образцы, так и сюжетные картинки. </a:t>
            </a:r>
          </a:p>
          <a:p>
            <a:r>
              <a:rPr lang="ru-RU" dirty="0" smtClean="0"/>
              <a:t>Лепить как отдельные образы, так и целые композиции. </a:t>
            </a:r>
          </a:p>
          <a:p>
            <a:r>
              <a:rPr lang="ru-RU" dirty="0" smtClean="0"/>
              <a:t>Изготавливать аппликации. </a:t>
            </a:r>
          </a:p>
          <a:p>
            <a:r>
              <a:rPr lang="ru-RU" dirty="0" smtClean="0"/>
              <a:t>Ориентироваться в тетради в клетку</a:t>
            </a:r>
          </a:p>
          <a:p>
            <a:r>
              <a:rPr lang="ru-RU" dirty="0" smtClean="0"/>
              <a:t>Уметь копировать фразы, простейшие рисунки. </a:t>
            </a:r>
          </a:p>
          <a:p>
            <a:r>
              <a:rPr lang="ru-RU" dirty="0" smtClean="0"/>
              <a:t>Хорошо владеть ножницами (резать полоски, квадраты, круги, прямоугольник, треугольник, овалы, вырезать по контуру предмет)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Группа №3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147248" cy="49171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Количество выпускников – 25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47664" y="2132856"/>
          <a:ext cx="630601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265473"/>
            <a:ext cx="7546361" cy="129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готовности к школьному обучению – 4 ребенка – 17%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готовности к школьному обучению – 8 детей – 33%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готовности к школьному обучению – 12 детей – 50%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Анкетирование родителей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«Готов ли мой ребенок к школе»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Группа №3 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опрошенных родителей  – 19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600201"/>
          <a:ext cx="7529264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-6126974"/>
            <a:ext cx="8046242" cy="1271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готовности к школьному обучению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 родителей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95%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готовности к школьному обучению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родитель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5%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готовности к школьному обучению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 родителей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0%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85728"/>
            <a:ext cx="6172200" cy="695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Родительское собрание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980728"/>
            <a:ext cx="6500842" cy="566298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/>
                </a:solidFill>
              </a:rPr>
              <a:t>«Мой ребенок  - будущий ученик»</a:t>
            </a:r>
          </a:p>
          <a:p>
            <a:pPr algn="ctr"/>
            <a:endParaRPr lang="ru-RU" sz="5400" dirty="0" smtClean="0">
              <a:solidFill>
                <a:schemeClr val="accent1"/>
              </a:solidFill>
            </a:endParaRPr>
          </a:p>
          <a:p>
            <a:pPr algn="ctr"/>
            <a:endParaRPr lang="ru-RU" sz="5400" dirty="0" smtClean="0">
              <a:solidFill>
                <a:schemeClr val="accent1"/>
              </a:solidFill>
            </a:endParaRPr>
          </a:p>
          <a:p>
            <a:pPr algn="ctr"/>
            <a:endParaRPr lang="ru-RU" sz="5400" dirty="0" smtClean="0">
              <a:solidFill>
                <a:schemeClr val="accent1"/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1"/>
                </a:solidFill>
              </a:rPr>
              <a:t>П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Педагог-психолог Федулова С. В.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&amp;Scy;&amp;mcy;&amp;ocy;&amp;tcy;&amp;rcy;&amp;iecy;&amp;tcy;&amp;softcy; &amp;kcy;&amp;acy;&amp;rcy;&amp;tcy;&amp;icy;&amp;ncy;&amp;kcy;&amp;icy; - &amp;Scy;&amp;mcy;&amp;ocy;&amp;tcy;&amp;rcy;&amp;iecy;&amp;tcy;&amp;softcy; &amp;kcy;&amp;acy;&amp;rcy;&amp;tcy;&amp;icy;&amp;ncy;&amp;kcy;&amp;i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3500438"/>
            <a:ext cx="43577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98303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Группа №6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30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Количество выпускников – 23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83568" y="1844824"/>
          <a:ext cx="76328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-6265473"/>
            <a:ext cx="7488653" cy="129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готовности к школьному обучению – 0 детей – 0%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готовности к школьному обучению – 7 детей – 30%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готовности к школьному обучению – 16 детей –70%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6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Анкетирование родителей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00B0F0"/>
                </a:solidFill>
              </a:rPr>
              <a:t>«Готов ли мой ребенок к школе»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Группа №6</a:t>
            </a:r>
            <a:r>
              <a:rPr lang="ru-RU" b="1" dirty="0" smtClean="0">
                <a:solidFill>
                  <a:srgbClr val="00B0F0"/>
                </a:solidFill>
              </a:rPr>
              <a:t> 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опрошенных родителей  – 22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B0F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84950" y="1614268"/>
          <a:ext cx="7903473" cy="3758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5988474"/>
            <a:ext cx="8936742" cy="1243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готовности к школьному обучению –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родителей – 91%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готовности к школьному обучению – 2 родителя –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готовности к школьному обучению – 0 родителей – 0%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067128" cy="2592288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rgbClr val="00B0F0"/>
                </a:solidFill>
              </a:rPr>
              <a:t>   Социальная готовность потребность в общении, коррекция поведения в коллективе, способность обучаться </a:t>
            </a:r>
          </a:p>
          <a:p>
            <a:endParaRPr lang="ru-RU" dirty="0"/>
          </a:p>
        </p:txBody>
      </p:sp>
      <p:pic>
        <p:nvPicPr>
          <p:cNvPr id="4" name="Picture 3" descr="C:\Users\Алёна\Desktop\uchits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84984"/>
            <a:ext cx="4427489" cy="2938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Влияние родительских стереотипов на адаптацию ребенка к школе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«Вот пойдешь в школу, там тебе….», «Ты наверное, будешь двоечником!...» </a:t>
            </a:r>
            <a:r>
              <a:rPr lang="ru-RU" dirty="0" smtClean="0"/>
              <a:t>- такие фразы могут вызывать чувство тревоги, неверия в свои силы, утраты желания идти в школу.</a:t>
            </a:r>
          </a:p>
          <a:p>
            <a:r>
              <a:rPr lang="ru-RU" u="sng" dirty="0" smtClean="0"/>
              <a:t>«Знаешь, как мы будем тебя любить, если ты станешь отличником!...» </a:t>
            </a:r>
            <a:r>
              <a:rPr lang="ru-RU" dirty="0" smtClean="0"/>
              <a:t>- крах родительских надежд может стать источником детских страданий, потери уверенности в родительской любви, уверенности в себе.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«Учись так, чтобы мне за тебя краснеть не приходилось!» </a:t>
            </a:r>
            <a:r>
              <a:rPr lang="ru-RU" dirty="0" smtClean="0"/>
              <a:t>- родителям кажется, что их собственное самоуважение  зависит от оценок ребенка. Часто такой непосильный психологический груз приводит ребенка к неврозу.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u="sng" dirty="0" smtClean="0"/>
              <a:t> «Ты обещаешь мне не драться в школе и не бегать, а вести себя тихо и спокойно?»</a:t>
            </a:r>
            <a:r>
              <a:rPr lang="ru-RU" dirty="0" smtClean="0"/>
              <a:t> - не ставьте перед ребенком невыполнимые цели, не толкайте на путь заведомого обмана.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u="sng" dirty="0" smtClean="0"/>
              <a:t>«Попробуй мне только еще сделать ошибки в диктанте!» </a:t>
            </a:r>
            <a:r>
              <a:rPr lang="ru-RU" dirty="0" smtClean="0"/>
              <a:t>- у ребенка под постоянной тяжестью угрозы наказания могут возникать враждебные чувства к родителям, развиваться комплекс неполноценности и др.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«Чего ждет и хочет ребенок от родителей и учителей, готовясь стать первоклассником?»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«Хочу, чтобы мама и папа помогали, говорили со мной добрым голосом: «Подумай и у тебя получится»».</a:t>
            </a:r>
          </a:p>
          <a:p>
            <a:pPr lvl="0"/>
            <a:r>
              <a:rPr lang="ru-RU" dirty="0" smtClean="0"/>
              <a:t>«Хочу, чтобы мама пожелала мне хорошей учебы, а учитель поздоровался, посадил бы на первую парту».</a:t>
            </a:r>
          </a:p>
          <a:p>
            <a:pPr lvl="0"/>
            <a:r>
              <a:rPr lang="ru-RU" dirty="0" smtClean="0"/>
              <a:t>«Чтобы мама говорила: «Ты у меня умница, хочешь помогу делать уроки?».</a:t>
            </a:r>
          </a:p>
          <a:p>
            <a:pPr lvl="0"/>
            <a:r>
              <a:rPr lang="ru-RU" dirty="0" smtClean="0"/>
              <a:t>Чтобы объясняли, что не понятно.</a:t>
            </a:r>
          </a:p>
          <a:p>
            <a:pPr lvl="0"/>
            <a:r>
              <a:rPr lang="ru-RU" dirty="0" smtClean="0"/>
              <a:t>Чтобы учитель был добрым, часто улыбался и обнимал.</a:t>
            </a:r>
          </a:p>
          <a:p>
            <a:pPr lvl="0"/>
            <a:r>
              <a:rPr lang="ru-RU" dirty="0" smtClean="0"/>
              <a:t>Чтобы когда приходил со школы мама готовила что-нибудь вкусное.</a:t>
            </a:r>
          </a:p>
          <a:p>
            <a:pPr lvl="0"/>
            <a:r>
              <a:rPr lang="ru-RU" dirty="0" smtClean="0"/>
              <a:t>Чтобы вместе с мамой и папой выбирали и покупали тетрадки, школьную одежду, рюкзак.</a:t>
            </a:r>
          </a:p>
          <a:p>
            <a:pPr lvl="0"/>
            <a:r>
              <a:rPr lang="ru-RU" dirty="0" smtClean="0"/>
              <a:t>Хочу, чтобы не ругали за плохие отметки, а спрашивали, почему так получилось, что не понятно.</a:t>
            </a:r>
          </a:p>
          <a:p>
            <a:pPr lvl="0"/>
            <a:r>
              <a:rPr lang="ru-RU" dirty="0" smtClean="0"/>
              <a:t>Хочу, чтобы учитель чаще хвалил.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Блиц-опрос 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 считаю, что мой ребенок готов к школе потому, что…</a:t>
            </a:r>
          </a:p>
          <a:p>
            <a:r>
              <a:rPr lang="ru-RU" dirty="0" smtClean="0"/>
              <a:t>С поступлением моего ребенка в школу я мечтаю, чтобы…</a:t>
            </a:r>
          </a:p>
          <a:p>
            <a:r>
              <a:rPr lang="ru-RU" dirty="0" smtClean="0"/>
              <a:t> Когда ребенок говорит, что боится идти в школу, для меня это значит…</a:t>
            </a:r>
          </a:p>
          <a:p>
            <a:r>
              <a:rPr lang="ru-RU" dirty="0" smtClean="0"/>
              <a:t>Главное в учебной деятельности ребенка – это…</a:t>
            </a:r>
          </a:p>
          <a:p>
            <a:r>
              <a:rPr lang="ru-RU" dirty="0" smtClean="0"/>
              <a:t> Я предполагаю, что в школьном обучении могут возникнуть следующие трудности…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«Полезный совет»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&amp;Scy;&amp;acy;&amp;jcy;&amp;tcy; &amp;Bcy;-&amp;Ncy;&amp;iecy;&amp;kcy;&amp;lcy;&amp;icy;&amp;ncy;&amp;ocy;&amp;vcy;&amp;scy;&amp;kcy;&amp;ocy;&amp;jcy; &amp;Scy;&amp;Ocy;&amp;SHcy; - &amp;Rcy;&amp;ocy;&amp;dcy;&amp;icy;&amp;tcy;&amp;iecy;&amp;lcy;&amp;yacy;&amp;mcy; &amp;pcy;&amp;iecy;&amp;rcy;&amp;vcy;&amp;ocy;&amp;kcy;&amp;lcy;&amp;acy;&amp;scy;&amp;scy;&amp;ncy;&amp;icy;&amp;kcy;&amp;ocy;&amp;v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4422"/>
            <a:ext cx="6143667" cy="525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Памятка для родителей будущих первоклассников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вырабатывать у ребенка нравственно – волевые качества: настойчивость, трудолюбие, усидчивость, дисциплинированность, внимание, любознательность, организованность, прилежание ребенка, умение доводить дело до конца.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ребенка мыслительные способности, наблюдательность, пытливость, интерес к познанию окружающего. Загадывайте ребенку загадки, составляйте их вместе с ним, проводите элементарные опыты. Пусть ребенок рассуждает вслух.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Особое внимание при подготовке к школе обращают на режим дня детей.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86766" cy="61882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ребенка научить общаться: слушать собеседника, не перебивая, говорить самому после того, как собеседник закончил свою мысль, пользоваться словами, характерными для вежливого общения.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Беседовать о прочитанных книгах, задавать вопросы, как ребенок понял их содержание, сумел ли вникнуть в причинную связь событий, правильно ли оценивал поступки действующих лиц и др.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 не отправляйте ребенка одновременно в первый класс и какую-то секцию или кружок. Если малыш не будет иметь возможности гулять, отдыхать, делать уроки без спешки, то у него могут возникнуть проблемы со здоровьем.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11354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уровня беспокойства родителей относительно поступления ребенка в первый класс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467600" cy="3902208"/>
          </a:xfrm>
        </p:spPr>
        <p:txBody>
          <a:bodyPr/>
          <a:lstStyle/>
          <a:p>
            <a:r>
              <a:rPr lang="ru-RU" dirty="0" smtClean="0"/>
              <a:t>Сильное беспокойство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Умеренное беспокойство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Ощущение радости, </a:t>
            </a:r>
          </a:p>
          <a:p>
            <a:pPr>
              <a:buNone/>
            </a:pPr>
            <a:r>
              <a:rPr lang="ru-RU" dirty="0" smtClean="0"/>
              <a:t>чувство уверенности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2643182"/>
            <a:ext cx="2643206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786190"/>
            <a:ext cx="2643206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143512"/>
            <a:ext cx="264320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Помните, что ребенок может концентрировать внимание не более 20 -30 минут. Поэтому, когда вы будете делать с ним уроки, необходимо прерываться и обязательно давать малышу физическую разрядку. Можно чередовать письменные задания с устными. Общая длительность занятий не должна превышать одного часа.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Учение - это нелегкий и ответственный труд. Поступление в школу существенно меняет жизнь ребенка, но не должно лишать ее многообразия, радости, игры. У первоклассника должно оставаться достаточно времени для игровых занятий.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115328" cy="590247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Чтобы вырос спокойный и уверенный в себя человек, обязательно хвалите его. Поддерживайте, не ругайте за двойки и грязь в тетради. Все это мелочи по сравнению с тем, что от бесконечных упреков и наказаний Ваш ребенок потеряет веру в себя.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Компьютер, телевизор и любые занятия, требующие большой зрительной нагрузки, должны продолжаться не более часа в день – так считают врачи-офтальмологи и невропатологи во всех странах мира.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357438" y="1285875"/>
            <a:ext cx="6000750" cy="3786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6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Спасибо за внимание.</a:t>
            </a:r>
          </a:p>
          <a:p>
            <a:pPr algn="ctr">
              <a:defRPr/>
            </a:pP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6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До свидания!</a:t>
            </a:r>
            <a:endParaRPr lang="ru-RU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&amp;Pcy;&amp;rcy;&amp;icy;&amp;gcy;&amp;lcy;&amp;acy;&amp;shcy;&amp;iecy;&amp;ncy;&amp;icy;&amp;iecy; &amp;ncy;&amp;acy; &amp;scy;&amp;ocy;&amp;bcy;&amp;rcy;&amp;acy;&amp;ncy;&amp;icy;&amp;iecy;. . &amp;Ncy;&amp;ocy;&amp;vcy;&amp;ocy;&amp;scy;&amp;tcy;&amp;icy;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00042"/>
            <a:ext cx="750099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78595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Упражнение «Пирамида»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Факторы успешной подготовки и адаптации ребенка к школе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78634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Физическое здоровье.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Развитый интеллект.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Умение общаться со сверстниками и взрослыми.    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Выносливость и работоспособность.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Умение считать и читать.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Аккуратность и дисциплинированность.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Хорошая память и внимание.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Инициатива, воля и способность действовать самостоятельно. 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Леонид Абрамович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«Быть готовым к школе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значит уметь читать, писать и считать.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Быть готовым к школе значит быть готовым всему этому научиться»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Составляющие школьной готовности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http://festival.1september.ru/articles/616838/img1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000240"/>
            <a:ext cx="650085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5256584"/>
          </a:xfrm>
        </p:spPr>
        <p:txBody>
          <a:bodyPr>
            <a:noAutofit/>
          </a:bodyPr>
          <a:lstStyle/>
          <a:p>
            <a:pPr lvl="0" algn="ctr"/>
            <a:r>
              <a:rPr lang="ru-RU" sz="4400" b="1" dirty="0" smtClean="0">
                <a:solidFill>
                  <a:srgbClr val="00B0F0"/>
                </a:solidFill>
              </a:rPr>
              <a:t>Эмоциональная готовность -</a:t>
            </a:r>
            <a:br>
              <a:rPr lang="ru-RU" sz="4400" b="1" dirty="0" smtClean="0">
                <a:solidFill>
                  <a:srgbClr val="00B0F0"/>
                </a:solidFill>
              </a:rPr>
            </a:br>
            <a:r>
              <a:rPr lang="ru-RU" sz="4400" b="1" dirty="0" smtClean="0">
                <a:solidFill>
                  <a:srgbClr val="00B0F0"/>
                </a:solidFill>
              </a:rPr>
              <a:t>  мотивация к обучению, умение сосредоточиться, управление эмоциями</a:t>
            </a:r>
            <a:br>
              <a:rPr lang="ru-RU" sz="4400" b="1" dirty="0" smtClean="0">
                <a:solidFill>
                  <a:srgbClr val="00B0F0"/>
                </a:solidFill>
              </a:rPr>
            </a:br>
            <a:r>
              <a:rPr lang="ru-RU" sz="4400" b="1" dirty="0" smtClean="0">
                <a:solidFill>
                  <a:srgbClr val="00B0F0"/>
                </a:solidFill>
              </a:rPr>
              <a:t/>
            </a:r>
            <a:br>
              <a:rPr lang="ru-RU" sz="4400" b="1" dirty="0" smtClean="0">
                <a:solidFill>
                  <a:srgbClr val="00B0F0"/>
                </a:solidFill>
              </a:rPr>
            </a:br>
            <a:r>
              <a:rPr lang="ru-RU" sz="4400" b="1" dirty="0" smtClean="0">
                <a:solidFill>
                  <a:srgbClr val="00B0F0"/>
                </a:solidFill>
              </a:rPr>
              <a:t> </a:t>
            </a:r>
            <a:endParaRPr lang="ru-RU" sz="44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C:\Users\Алёна\Desktop\j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22093"/>
            <a:ext cx="4424600" cy="2935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2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мотивов учения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М.Г. Гинзбург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Учебно-познавательный мотив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Социальный мотив (иметь профессию)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Позиционный мотив (нравится статус ученика)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4.Внешний мотив (ребенок идет в школу под нажимом)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Игровой мотив (привлекает игра, игровые элементы)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Мотив отметки (учится ради похвалы родителей)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147248" cy="5709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Мотивационная готовность к школьному обучению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Группа №6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Учебно-познавательный мотив – 10 детей – 43%</a:t>
            </a:r>
          </a:p>
          <a:p>
            <a:r>
              <a:rPr lang="ru-RU" sz="2800" dirty="0" smtClean="0"/>
              <a:t>Социальный мотив – 1 ребенок – 4%</a:t>
            </a:r>
          </a:p>
          <a:p>
            <a:r>
              <a:rPr lang="ru-RU" sz="2800" dirty="0" smtClean="0"/>
              <a:t>Позиционный мотив – 2 детей – 9%</a:t>
            </a:r>
          </a:p>
          <a:p>
            <a:r>
              <a:rPr lang="ru-RU" sz="2800" dirty="0" smtClean="0"/>
              <a:t>Внешний мотив – 2 детей – 9%</a:t>
            </a:r>
          </a:p>
          <a:p>
            <a:r>
              <a:rPr lang="ru-RU" sz="2800" dirty="0" smtClean="0"/>
              <a:t>Игровой мотив – 1 ребенок – 4%</a:t>
            </a:r>
          </a:p>
          <a:p>
            <a:r>
              <a:rPr lang="ru-RU" sz="2800" dirty="0" smtClean="0"/>
              <a:t>Мотив отметки – 3 ребенка – 13%</a:t>
            </a:r>
          </a:p>
          <a:p>
            <a:r>
              <a:rPr lang="ru-RU" sz="2800" dirty="0" smtClean="0"/>
              <a:t>Не хочет в школу – 4 ребенка –18%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1497</Words>
  <Application>Microsoft Office PowerPoint</Application>
  <PresentationFormat>Экран (4:3)</PresentationFormat>
  <Paragraphs>388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Эркер</vt:lpstr>
      <vt:lpstr>Слайд 1</vt:lpstr>
      <vt:lpstr>Родительское собрание</vt:lpstr>
      <vt:lpstr>Определение уровня беспокойства родителей относительно поступления ребенка в первый класс </vt:lpstr>
      <vt:lpstr>Упражнение «Пирамида» Факторы успешной подготовки и адаптации ребенка к школе </vt:lpstr>
      <vt:lpstr>Слайд 5</vt:lpstr>
      <vt:lpstr>Составляющие школьной готовности</vt:lpstr>
      <vt:lpstr>Эмоциональная готовность -   мотивация к обучению, умение сосредоточиться, управление эмоциями   </vt:lpstr>
      <vt:lpstr>Определение мотивов учения  М.Г. Гинзбург </vt:lpstr>
      <vt:lpstr>Слайд 9</vt:lpstr>
      <vt:lpstr>    Мотивационная готовность к школьному обучению Группа №3 </vt:lpstr>
      <vt:lpstr>Слайд 11</vt:lpstr>
      <vt:lpstr>        Что должен знать ребенок,  поступающий в школу  </vt:lpstr>
      <vt:lpstr>Мышление:</vt:lpstr>
      <vt:lpstr>        Внимание: </vt:lpstr>
      <vt:lpstr>Память</vt:lpstr>
      <vt:lpstr>Речь</vt:lpstr>
      <vt:lpstr>Мелкая моторика</vt:lpstr>
      <vt:lpstr>Группа №3</vt:lpstr>
      <vt:lpstr>Анкетирование родителей «Готов ли мой ребенок к школе» Группа №3   Количество опрошенных родителей  – 19</vt:lpstr>
      <vt:lpstr>Группа №6</vt:lpstr>
      <vt:lpstr>Анкетирование родителей «Готов ли мой ребенок к школе» Группа №6  Количество опрошенных родителей  – 22 </vt:lpstr>
      <vt:lpstr>Слайд 22</vt:lpstr>
      <vt:lpstr>Влияние родительских стереотипов на адаптацию ребенка к школе</vt:lpstr>
      <vt:lpstr>Слайд 24</vt:lpstr>
      <vt:lpstr>«Чего ждет и хочет ребенок от родителей и учителей, готовясь стать первоклассником?» </vt:lpstr>
      <vt:lpstr>Блиц-опрос </vt:lpstr>
      <vt:lpstr>«Полезный совет» </vt:lpstr>
      <vt:lpstr>Памятка для родителей будущих первоклассников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1</dc:creator>
  <cp:lastModifiedBy>User</cp:lastModifiedBy>
  <cp:revision>90</cp:revision>
  <dcterms:created xsi:type="dcterms:W3CDTF">2015-05-18T06:03:25Z</dcterms:created>
  <dcterms:modified xsi:type="dcterms:W3CDTF">2023-08-26T08:32:19Z</dcterms:modified>
</cp:coreProperties>
</file>