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86" r:id="rId2"/>
    <p:sldId id="278" r:id="rId3"/>
    <p:sldId id="302" r:id="rId4"/>
    <p:sldId id="281" r:id="rId5"/>
    <p:sldId id="288" r:id="rId6"/>
    <p:sldId id="307" r:id="rId7"/>
    <p:sldId id="300" r:id="rId8"/>
    <p:sldId id="289" r:id="rId9"/>
    <p:sldId id="309" r:id="rId10"/>
    <p:sldId id="303" r:id="rId11"/>
    <p:sldId id="308" r:id="rId12"/>
    <p:sldId id="304" r:id="rId13"/>
    <p:sldId id="305" r:id="rId14"/>
    <p:sldId id="306" r:id="rId15"/>
    <p:sldId id="294" r:id="rId16"/>
    <p:sldId id="295" r:id="rId17"/>
    <p:sldId id="297" r:id="rId18"/>
    <p:sldId id="299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FF"/>
    <a:srgbClr val="993300"/>
    <a:srgbClr val="220892"/>
    <a:srgbClr val="009242"/>
    <a:srgbClr val="662406"/>
    <a:srgbClr val="663300"/>
    <a:srgbClr val="AA6D5A"/>
    <a:srgbClr val="CFBD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7" autoAdjust="0"/>
    <p:restoredTop sz="91552" autoAdjust="0"/>
  </p:normalViewPr>
  <p:slideViewPr>
    <p:cSldViewPr>
      <p:cViewPr varScale="1">
        <p:scale>
          <a:sx n="67" d="100"/>
          <a:sy n="67" d="100"/>
        </p:scale>
        <p:origin x="147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358F9C0-0565-4F01-874C-761B9E92451E}" type="datetimeFigureOut">
              <a:rPr lang="ru-RU"/>
              <a:pPr>
                <a:defRPr/>
              </a:pPr>
              <a:t>03.03.2022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0C81AA6-6A8E-4AE0-9C91-7CF8C799A9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755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 userDrawn="1"/>
        </p:nvSpPr>
        <p:spPr>
          <a:xfrm>
            <a:off x="685800" y="1905000"/>
            <a:ext cx="7924800" cy="1981200"/>
          </a:xfrm>
          <a:prstGeom prst="horizontalScroll">
            <a:avLst/>
          </a:prstGeom>
          <a:solidFill>
            <a:srgbClr val="662406">
              <a:alpha val="29020"/>
            </a:srgbClr>
          </a:solidFill>
          <a:ln>
            <a:solidFill>
              <a:srgbClr val="663300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5" name="Рисунок 12" descr="Безимени-1.gif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0938" t="45000" r="32187" b="35001"/>
          <a:stretch>
            <a:fillRect/>
          </a:stretch>
        </p:blipFill>
        <p:spPr bwMode="auto">
          <a:xfrm>
            <a:off x="7429500" y="1119188"/>
            <a:ext cx="17145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logotip[1].png"/>
          <p:cNvPicPr>
            <a:picLocks noChangeAspect="1"/>
          </p:cNvPicPr>
          <p:nvPr userDrawn="1"/>
        </p:nvPicPr>
        <p:blipFill>
          <a:blip r:embed="rId3" cstate="email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806000">
            <a:off x="7548974" y="1500836"/>
            <a:ext cx="1062207" cy="761991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83E9E-E9E2-4E79-894F-7744DE385A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3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F8846-63EA-4BE4-98FF-4650E52C60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3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 userDrawn="1"/>
        </p:nvSpPr>
        <p:spPr>
          <a:xfrm rot="5400000">
            <a:off x="5029200" y="2286000"/>
            <a:ext cx="5334000" cy="2438400"/>
          </a:xfrm>
          <a:prstGeom prst="horizontalScroll">
            <a:avLst/>
          </a:prstGeom>
          <a:solidFill>
            <a:srgbClr val="662406">
              <a:alpha val="29020"/>
            </a:srgbClr>
          </a:solidFill>
          <a:ln>
            <a:solidFill>
              <a:srgbClr val="663300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5" name="Рисунок 12" descr="Безимени-1.gif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72188" y="5143500"/>
            <a:ext cx="13970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logotip[1].png"/>
          <p:cNvPicPr>
            <a:picLocks noChangeAspect="1"/>
          </p:cNvPicPr>
          <p:nvPr userDrawn="1"/>
        </p:nvPicPr>
        <p:blipFill>
          <a:blip r:embed="rId3" cstate="email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6186438" y="5580060"/>
            <a:ext cx="926400" cy="698476"/>
          </a:xfrm>
          <a:prstGeom prst="rect">
            <a:avLst/>
          </a:prstGeom>
        </p:spPr>
      </p:pic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838200"/>
            <a:ext cx="6019800" cy="528796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762000"/>
            <a:ext cx="2057400" cy="536416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BAD62-4371-449D-A474-591CA77735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3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618102-C6F6-4DE4-98E5-CC02C0F0E9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3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 userDrawn="1"/>
        </p:nvSpPr>
        <p:spPr>
          <a:xfrm>
            <a:off x="685800" y="3962400"/>
            <a:ext cx="7924800" cy="1981200"/>
          </a:xfrm>
          <a:prstGeom prst="horizontalScroll">
            <a:avLst/>
          </a:prstGeom>
          <a:solidFill>
            <a:srgbClr val="662406">
              <a:alpha val="29020"/>
            </a:srgbClr>
          </a:solidFill>
          <a:ln>
            <a:solidFill>
              <a:srgbClr val="663300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5" name="Рисунок 12" descr="Безимени-1.gif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0938" t="45000" r="32187" b="35001"/>
          <a:stretch>
            <a:fillRect/>
          </a:stretch>
        </p:blipFill>
        <p:spPr bwMode="auto">
          <a:xfrm>
            <a:off x="7562850" y="4881563"/>
            <a:ext cx="1581150" cy="140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logotip[1].png"/>
          <p:cNvPicPr>
            <a:picLocks noChangeAspect="1"/>
          </p:cNvPicPr>
          <p:nvPr userDrawn="1"/>
        </p:nvPicPr>
        <p:blipFill>
          <a:blip r:embed="rId3" cstate="email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27336" y="5262589"/>
            <a:ext cx="931684" cy="702460"/>
          </a:xfrm>
          <a:prstGeom prst="rect">
            <a:avLst/>
          </a:prstGeom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CBFB1-545D-4A54-9D98-A81F6D9323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3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4038600" cy="406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038600" cy="406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D96C7-1CDD-4E39-BBB2-82E4E3E4C4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3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514599"/>
            <a:ext cx="4040188" cy="3611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8200" y="18288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599"/>
            <a:ext cx="4041775" cy="3611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7B080-ACB7-4878-A3AD-D8234015C5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3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F83BD-D25C-492C-ABE1-D8338B6B32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3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1" descr="Безимени-1.gif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0938" t="45000" r="32187" b="35001"/>
          <a:stretch>
            <a:fillRect/>
          </a:stretch>
        </p:blipFill>
        <p:spPr bwMode="auto">
          <a:xfrm>
            <a:off x="7500938" y="428625"/>
            <a:ext cx="1527175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logotip[1].png"/>
          <p:cNvPicPr>
            <a:picLocks noChangeAspect="1"/>
          </p:cNvPicPr>
          <p:nvPr userDrawn="1"/>
        </p:nvPicPr>
        <p:blipFill>
          <a:blip r:embed="rId3" cstate="email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42845" y="714355"/>
            <a:ext cx="900119" cy="678661"/>
          </a:xfrm>
          <a:prstGeom prst="rect">
            <a:avLst/>
          </a:prstGeom>
        </p:spPr>
      </p:pic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CD9F0-D3DD-4B63-B681-2DAA285922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3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Горизонтальный свиток 4"/>
          <p:cNvSpPr/>
          <p:nvPr userDrawn="1"/>
        </p:nvSpPr>
        <p:spPr>
          <a:xfrm>
            <a:off x="381000" y="685800"/>
            <a:ext cx="3124200" cy="838200"/>
          </a:xfrm>
          <a:prstGeom prst="horizontalScroll">
            <a:avLst/>
          </a:prstGeom>
          <a:solidFill>
            <a:srgbClr val="662406">
              <a:alpha val="29020"/>
            </a:srgbClr>
          </a:solidFill>
          <a:ln>
            <a:solidFill>
              <a:srgbClr val="663300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6" name="Рисунок 12" descr="Безимени-1.gif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0938" t="45000" r="32187" b="35001"/>
          <a:stretch>
            <a:fillRect/>
          </a:stretch>
        </p:blipFill>
        <p:spPr bwMode="auto">
          <a:xfrm>
            <a:off x="3071813" y="1143000"/>
            <a:ext cx="642937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logotip[1].png"/>
          <p:cNvPicPr>
            <a:picLocks noChangeAspect="1"/>
          </p:cNvPicPr>
          <p:nvPr userDrawn="1"/>
        </p:nvPicPr>
        <p:blipFill>
          <a:blip r:embed="rId3" cstate="email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43240" y="1285860"/>
            <a:ext cx="378998" cy="285752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5299F-AB32-4D2D-BCC5-925C20D3C8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3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Горизонтальный свиток 4"/>
          <p:cNvSpPr/>
          <p:nvPr userDrawn="1"/>
        </p:nvSpPr>
        <p:spPr>
          <a:xfrm>
            <a:off x="1676400" y="4572000"/>
            <a:ext cx="5715000" cy="990600"/>
          </a:xfrm>
          <a:prstGeom prst="horizontalScroll">
            <a:avLst/>
          </a:prstGeom>
          <a:solidFill>
            <a:srgbClr val="662406">
              <a:alpha val="29020"/>
            </a:srgbClr>
          </a:solidFill>
          <a:ln>
            <a:solidFill>
              <a:srgbClr val="663300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6" name="Рисунок 12" descr="Безимени-1.gif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63" y="5072063"/>
            <a:ext cx="12858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logotip[1].png"/>
          <p:cNvPicPr>
            <a:picLocks noChangeAspect="1"/>
          </p:cNvPicPr>
          <p:nvPr userDrawn="1"/>
        </p:nvPicPr>
        <p:blipFill>
          <a:blip r:embed="rId3" cstate="email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8662" y="5357826"/>
            <a:ext cx="757995" cy="57150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77A2D-A788-42A6-9827-AC0F015B99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3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209800"/>
            <a:ext cx="8229600" cy="391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4A0C5FE-D4B3-4C7A-9095-8A504CB7FA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Горизонтальный свиток 8"/>
          <p:cNvSpPr/>
          <p:nvPr/>
        </p:nvSpPr>
        <p:spPr>
          <a:xfrm>
            <a:off x="381000" y="685800"/>
            <a:ext cx="8382000" cy="1447800"/>
          </a:xfrm>
          <a:prstGeom prst="horizontalScroll">
            <a:avLst/>
          </a:prstGeom>
          <a:solidFill>
            <a:srgbClr val="662406">
              <a:alpha val="29020"/>
            </a:srgbClr>
          </a:solidFill>
          <a:ln>
            <a:solidFill>
              <a:srgbClr val="663300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031" name="Рисунок 9" descr="Безимени-1.gif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0938" t="45000" r="32187" b="35001"/>
          <a:stretch>
            <a:fillRect/>
          </a:stretch>
        </p:blipFill>
        <p:spPr bwMode="auto">
          <a:xfrm>
            <a:off x="7858125" y="1500188"/>
            <a:ext cx="12858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logotip[1].png"/>
          <p:cNvPicPr>
            <a:picLocks noChangeAspect="1"/>
          </p:cNvPicPr>
          <p:nvPr/>
        </p:nvPicPr>
        <p:blipFill>
          <a:blip r:embed="rId15" cstate="email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01024" y="1785926"/>
            <a:ext cx="757995" cy="571504"/>
          </a:xfrm>
          <a:prstGeom prst="rect">
            <a:avLst/>
          </a:prstGeom>
        </p:spPr>
      </p:pic>
      <p:sp>
        <p:nvSpPr>
          <p:cNvPr id="103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762000"/>
            <a:ext cx="8229600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2" r:id="rId2"/>
    <p:sldLayoutId id="2147483808" r:id="rId3"/>
    <p:sldLayoutId id="2147483803" r:id="rId4"/>
    <p:sldLayoutId id="2147483804" r:id="rId5"/>
    <p:sldLayoutId id="2147483805" r:id="rId6"/>
    <p:sldLayoutId id="2147483809" r:id="rId7"/>
    <p:sldLayoutId id="2147483810" r:id="rId8"/>
    <p:sldLayoutId id="2147483811" r:id="rId9"/>
    <p:sldLayoutId id="2147483806" r:id="rId10"/>
    <p:sldLayoutId id="2147483812" r:id="rId11"/>
  </p:sldLayoutIdLst>
  <p:transition spd="slow" advTm="300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msterdam_vp" pitchFamily="82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msterdam_vp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msterdam_vp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msterdam_vp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msterdam_vp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merican Retro" pitchFamily="66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merican Retro" pitchFamily="66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merican Retro" pitchFamily="66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merican Retro" pitchFamily="66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merican Retro" pitchFamily="66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hyperlink" Target="http://sc.adm-edu.spb.ru/281/image1/image004.gi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hyperlink" Target="http://www.vsevreg.ru/images/1230373278_3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0"/>
            <a:ext cx="8229600" cy="1226840"/>
          </a:xfrm>
        </p:spPr>
        <p:txBody>
          <a:bodyPr/>
          <a:lstStyle/>
          <a:p>
            <a:pPr eaLnBrk="1" hangingPunct="1"/>
            <a:r>
              <a:rPr lang="ru-RU" sz="5400" b="1" i="1" dirty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Зашифрованный диктант</a:t>
            </a:r>
          </a:p>
        </p:txBody>
      </p:sp>
      <p:pic>
        <p:nvPicPr>
          <p:cNvPr id="8199" name="Picture 4" descr="C:\Documents and Settings\Ириша\Мои документы\Мои рисунки\Организатор клипов (Microsoft)\j0434411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12050" y="1556792"/>
            <a:ext cx="163195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3" name="Picture 11" descr="https://img11.postila.ru/resize?w=&amp;src=https%3A%2F%2Fpp.vk.me%2Fc626429%2Fv626429884%2F6325%2FuN5QTIzF9K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46384" y="2708920"/>
            <a:ext cx="1377544" cy="1584176"/>
          </a:xfrm>
          <a:prstGeom prst="rect">
            <a:avLst/>
          </a:prstGeom>
          <a:noFill/>
        </p:spPr>
      </p:pic>
      <p:pic>
        <p:nvPicPr>
          <p:cNvPr id="8205" name="Picture 13" descr="https://d2gg9evh47fn9z.cloudfront.net/800px_COLOURBOX8139998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57686" y="2143116"/>
            <a:ext cx="2512972" cy="1610049"/>
          </a:xfrm>
          <a:prstGeom prst="rect">
            <a:avLst/>
          </a:prstGeom>
          <a:noFill/>
        </p:spPr>
      </p:pic>
      <p:sp>
        <p:nvSpPr>
          <p:cNvPr id="8207" name="AutoShape 15" descr="https://happyuniverse.co.uk/wp-content/uploads/2017/06/Bolshaya-kniga-skazok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209" name="AutoShape 17" descr="https://happyuniverse.co.uk/wp-content/uploads/2017/06/Bolshaya-kniga-skazok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211" name="AutoShape 19" descr="https://happyuniverse.co.uk/wp-content/uploads/2017/06/Bolshaya-kniga-skazok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213" name="Picture 21" descr="http://www.elfa-rt.ru/pic/bfc618e7df6bea83bbe1370296b080d3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36296" y="3356992"/>
            <a:ext cx="1656184" cy="2490628"/>
          </a:xfrm>
          <a:prstGeom prst="rect">
            <a:avLst/>
          </a:prstGeom>
          <a:noFill/>
        </p:spPr>
      </p:pic>
      <p:pic>
        <p:nvPicPr>
          <p:cNvPr id="8215" name="Picture 23" descr="http://333v.ru/uploads/00/003ddd23f9c9a8013d235cbd8bd22c83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348" y="4500570"/>
            <a:ext cx="2664296" cy="1894711"/>
          </a:xfrm>
          <a:prstGeom prst="rect">
            <a:avLst/>
          </a:prstGeom>
          <a:noFill/>
        </p:spPr>
      </p:pic>
      <p:pic>
        <p:nvPicPr>
          <p:cNvPr id="15364" name="Picture 4" descr="Яркая картинка с бабочкой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96" y="2432114"/>
            <a:ext cx="2143140" cy="1639827"/>
          </a:xfrm>
          <a:prstGeom prst="rect">
            <a:avLst/>
          </a:prstGeom>
          <a:noFill/>
        </p:spPr>
      </p:pic>
      <p:pic>
        <p:nvPicPr>
          <p:cNvPr id="15370" name="Picture 10" descr="https://avatars.mds.yandex.net/get-zen_doc/1899873/pub_5d8a4006027a1500aef9bfb6_5d8a445134808200aedfe367/scale_1200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43373" y="4000504"/>
            <a:ext cx="2643205" cy="2500330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 descr="https://pptcloud3.ams3.digitaloceanspaces.com/slides/pics/001/891/232/original/Slide13.jpg?148328447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4" descr="https://pptcloud3.ams3.digitaloceanspaces.com/slides/pics/001/891/232/original/Slide13.jpg?1483284470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6" descr="https://pptcloud3.ams3.digitaloceanspaces.com/slides/pics/001/891/232/original/Slide13.jpg?1483284470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AutoShape 9" descr="https://pptcloud3.ams3.digitaloceanspaces.com/slides/pics/001/891/232/original/Slide13.jpg?1483284470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5963215"/>
              </p:ext>
            </p:extLst>
          </p:nvPr>
        </p:nvGraphicFramePr>
        <p:xfrm>
          <a:off x="460375" y="2204864"/>
          <a:ext cx="8368481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58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88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22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b="1" kern="1200" dirty="0">
                          <a:solidFill>
                            <a:srgbClr val="CC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Имена, фамилии, отчества</a:t>
                      </a:r>
                      <a:endParaRPr lang="ru-RU" sz="2000" dirty="0">
                        <a:solidFill>
                          <a:srgbClr val="CC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kern="1200" dirty="0">
                          <a:solidFill>
                            <a:srgbClr val="CC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Имена сказочных героев</a:t>
                      </a:r>
                      <a:endParaRPr lang="ru-RU" sz="2000" dirty="0">
                        <a:solidFill>
                          <a:srgbClr val="CC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kern="1200" dirty="0">
                          <a:solidFill>
                            <a:srgbClr val="CC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Географические названия</a:t>
                      </a:r>
                      <a:endParaRPr lang="ru-RU" sz="2000" dirty="0">
                        <a:solidFill>
                          <a:srgbClr val="CC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kern="1200" dirty="0">
                          <a:solidFill>
                            <a:srgbClr val="CC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Оставшиеся слова</a:t>
                      </a:r>
                      <a:endParaRPr lang="ru-RU" sz="2000" dirty="0">
                        <a:solidFill>
                          <a:srgbClr val="CC00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900" dirty="0"/>
                        <a:t>Александр Сергеевич Пушкин</a:t>
                      </a:r>
                    </a:p>
                    <a:p>
                      <a:r>
                        <a:rPr lang="ru-RU" sz="1900" dirty="0"/>
                        <a:t>Корней Иванович Чуковский</a:t>
                      </a:r>
                    </a:p>
                    <a:p>
                      <a:r>
                        <a:rPr lang="ru-RU" sz="1900" dirty="0"/>
                        <a:t>Иванов Михаил</a:t>
                      </a:r>
                    </a:p>
                    <a:p>
                      <a:r>
                        <a:rPr lang="ru-RU" sz="1900" dirty="0"/>
                        <a:t>Петрова Мария</a:t>
                      </a:r>
                    </a:p>
                    <a:p>
                      <a:endParaRPr lang="ru-RU" sz="19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Буратино</a:t>
                      </a:r>
                    </a:p>
                    <a:p>
                      <a:r>
                        <a:rPr lang="ru-RU" sz="2000" dirty="0"/>
                        <a:t>Незнайка</a:t>
                      </a:r>
                    </a:p>
                    <a:p>
                      <a:r>
                        <a:rPr lang="ru-RU" sz="2000" dirty="0"/>
                        <a:t>Золушка</a:t>
                      </a:r>
                    </a:p>
                    <a:p>
                      <a:endParaRPr lang="ru-RU" sz="20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Россия</a:t>
                      </a:r>
                    </a:p>
                    <a:p>
                      <a:r>
                        <a:rPr lang="ru-RU" sz="2000" dirty="0"/>
                        <a:t>Москва</a:t>
                      </a:r>
                    </a:p>
                    <a:p>
                      <a:r>
                        <a:rPr lang="ru-RU" sz="2000" dirty="0"/>
                        <a:t>Санкт – Петербург</a:t>
                      </a:r>
                    </a:p>
                    <a:p>
                      <a:r>
                        <a:rPr lang="ru-RU" sz="2000" dirty="0"/>
                        <a:t>Благовещенск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берёза</a:t>
                      </a:r>
                    </a:p>
                    <a:p>
                      <a:r>
                        <a:rPr lang="ru-RU" sz="2000" dirty="0"/>
                        <a:t>сирень</a:t>
                      </a:r>
                    </a:p>
                    <a:p>
                      <a:r>
                        <a:rPr lang="ru-RU" sz="2000" dirty="0"/>
                        <a:t>дуб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0608348"/>
      </p:ext>
    </p:extLst>
  </p:cSld>
  <p:clrMapOvr>
    <a:masterClrMapping/>
  </p:clrMapOvr>
  <p:transition spd="slow" advTm="3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0"/>
            <a:ext cx="8786874" cy="6538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Tm="3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i="1" dirty="0"/>
              <a:t>Родина – это очень много. Это и тропинка через ручей. Это и ракета, нацеленная к Луне, и птицы, летящие на север над нашим домом. Это и Москва, и малые, в десять дворов, деревеньки, это имена людей, которым хлопают во всех городах Земли… Вспомните песни «При долине куст калины…», «Во поле берёзонька стояла..». В основе их волнение, вызванное родным пейзажем. Наш общий дом – Родина – должен оставаться прекрасным во всех его уголках. Это дело нашей совести, нашей культуры, нашего долга</a:t>
            </a:r>
            <a:r>
              <a:rPr lang="ru-RU" sz="2400" dirty="0"/>
              <a:t>. (В.Песков)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3" descr="C:\Documents and Settings\Ириша\Мои документы\Мои рисунки\Организатор клипов (Microsoft)\j0434409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2320" y="620688"/>
            <a:ext cx="1939925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3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9460" name="Picture 2" descr="Картинка 17 из 6400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0338" y="2492375"/>
            <a:ext cx="3600450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dirty="0">
                <a:solidFill>
                  <a:srgbClr val="C00000"/>
                </a:solidFill>
                <a:latin typeface="Monotype Corsiva" pitchFamily="66" charset="0"/>
              </a:rPr>
              <a:t>Ловите  ошибку!</a:t>
            </a:r>
          </a:p>
        </p:txBody>
      </p:sp>
      <p:pic>
        <p:nvPicPr>
          <p:cNvPr id="6" name="Picture 4" descr="C:\Documents and Settings\Ириша\Мои документы\Мои рисунки\Организатор клипов (Microsoft)\j0434411.wmf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08304" y="1124744"/>
            <a:ext cx="163195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3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/>
              <a:t>Пёс шарик, газета Вперёд, господин Иванов, сказка Гуси-лебеди, город Астрахань, озеро </a:t>
            </a:r>
            <a:r>
              <a:rPr lang="ru-RU" sz="3600" dirty="0" err="1"/>
              <a:t>байкал</a:t>
            </a:r>
            <a:r>
              <a:rPr lang="ru-RU" sz="3600" dirty="0"/>
              <a:t>, автомобиль Нива, гора Бештау, журнал Рыболов, телепередача Поле чудес.</a:t>
            </a:r>
          </a:p>
          <a:p>
            <a:endParaRPr lang="ru-RU" dirty="0"/>
          </a:p>
        </p:txBody>
      </p:sp>
    </p:spTree>
  </p:cSld>
  <p:clrMapOvr>
    <a:masterClrMapping/>
  </p:clrMapOvr>
  <p:transition spd="slow" advTm="300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5400" b="1" dirty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Самопроверка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None/>
            </a:pPr>
            <a:r>
              <a:rPr lang="ru-RU" sz="3600" dirty="0"/>
              <a:t>        Пёс </a:t>
            </a:r>
            <a:r>
              <a:rPr lang="ru-RU" sz="3600" u="sng" dirty="0"/>
              <a:t>Ш</a:t>
            </a:r>
            <a:r>
              <a:rPr lang="ru-RU" sz="3600" dirty="0"/>
              <a:t>арик, газета </a:t>
            </a:r>
            <a:r>
              <a:rPr lang="ru-RU" sz="3600" u="sng" dirty="0"/>
              <a:t>«В</a:t>
            </a:r>
            <a:r>
              <a:rPr lang="ru-RU" sz="3600" dirty="0"/>
              <a:t>перёд</a:t>
            </a:r>
            <a:r>
              <a:rPr lang="ru-RU" sz="3600" u="sng" dirty="0"/>
              <a:t>»</a:t>
            </a:r>
            <a:r>
              <a:rPr lang="ru-RU" sz="3600" dirty="0"/>
              <a:t>, господин </a:t>
            </a:r>
            <a:r>
              <a:rPr lang="ru-RU" sz="3600" u="sng" dirty="0"/>
              <a:t>И</a:t>
            </a:r>
            <a:r>
              <a:rPr lang="ru-RU" sz="3600" dirty="0"/>
              <a:t>ванов, сказка </a:t>
            </a:r>
            <a:r>
              <a:rPr lang="ru-RU" sz="3600" u="sng" dirty="0"/>
              <a:t>«Г</a:t>
            </a:r>
            <a:r>
              <a:rPr lang="ru-RU" sz="3600" dirty="0"/>
              <a:t>уси-лебеди</a:t>
            </a:r>
            <a:r>
              <a:rPr lang="ru-RU" sz="3600" u="sng" dirty="0"/>
              <a:t>»</a:t>
            </a:r>
            <a:r>
              <a:rPr lang="ru-RU" sz="3600" dirty="0"/>
              <a:t>, город </a:t>
            </a:r>
            <a:r>
              <a:rPr lang="ru-RU" sz="3600" u="sng" dirty="0"/>
              <a:t>А</a:t>
            </a:r>
            <a:r>
              <a:rPr lang="ru-RU" sz="3600" dirty="0"/>
              <a:t>страхань, озеро </a:t>
            </a:r>
            <a:r>
              <a:rPr lang="ru-RU" sz="3600" u="sng" dirty="0"/>
              <a:t>Б</a:t>
            </a:r>
            <a:r>
              <a:rPr lang="ru-RU" sz="3600" dirty="0"/>
              <a:t>айкал, автомобиль </a:t>
            </a:r>
            <a:r>
              <a:rPr lang="ru-RU" sz="3600" u="sng" dirty="0"/>
              <a:t>«Н</a:t>
            </a:r>
            <a:r>
              <a:rPr lang="ru-RU" sz="3600" dirty="0"/>
              <a:t>ива</a:t>
            </a:r>
            <a:r>
              <a:rPr lang="ru-RU" sz="3600" u="sng" dirty="0"/>
              <a:t>»</a:t>
            </a:r>
            <a:r>
              <a:rPr lang="ru-RU" sz="3600" dirty="0"/>
              <a:t>, гора </a:t>
            </a:r>
            <a:r>
              <a:rPr lang="ru-RU" sz="3600" u="sng" dirty="0"/>
              <a:t>Б</a:t>
            </a:r>
            <a:r>
              <a:rPr lang="ru-RU" sz="3600" dirty="0"/>
              <a:t>ештау, журнал </a:t>
            </a:r>
            <a:r>
              <a:rPr lang="ru-RU" sz="3600" u="sng" dirty="0"/>
              <a:t>«Р</a:t>
            </a:r>
            <a:r>
              <a:rPr lang="ru-RU" sz="3600" dirty="0"/>
              <a:t>ыболов</a:t>
            </a:r>
            <a:r>
              <a:rPr lang="ru-RU" sz="3600" u="sng" dirty="0"/>
              <a:t>»</a:t>
            </a:r>
            <a:r>
              <a:rPr lang="ru-RU" sz="3600" dirty="0"/>
              <a:t>, телепередача </a:t>
            </a:r>
            <a:r>
              <a:rPr lang="ru-RU" sz="3600" u="sng" dirty="0"/>
              <a:t>«П</a:t>
            </a:r>
            <a:r>
              <a:rPr lang="ru-RU" sz="3600" dirty="0"/>
              <a:t>оле чудес</a:t>
            </a:r>
            <a:r>
              <a:rPr lang="ru-RU" sz="3600" u="sng" dirty="0"/>
              <a:t>»</a:t>
            </a:r>
            <a:r>
              <a:rPr lang="ru-RU" sz="3600" dirty="0"/>
              <a:t>.</a:t>
            </a:r>
          </a:p>
          <a:p>
            <a:pPr eaLnBrk="1" hangingPunct="1">
              <a:buNone/>
            </a:pPr>
            <a:endParaRPr lang="ru-RU" dirty="0">
              <a:latin typeface="American Retro"/>
            </a:endParaRPr>
          </a:p>
        </p:txBody>
      </p:sp>
      <p:pic>
        <p:nvPicPr>
          <p:cNvPr id="6" name="Picture 3" descr="C:\Documents and Settings\Ириша\Мои документы\Мои рисунки\Организатор клипов (Microsoft)\j0434409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80312" y="620688"/>
            <a:ext cx="1939925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5400" b="1" dirty="0">
                <a:solidFill>
                  <a:srgbClr val="FFFF00"/>
                </a:solidFill>
                <a:latin typeface="Monotype Corsiva" pitchFamily="66" charset="0"/>
              </a:rPr>
              <a:t>Тест «Проверь себя!»</a:t>
            </a:r>
          </a:p>
        </p:txBody>
      </p:sp>
      <p:sp>
        <p:nvSpPr>
          <p:cNvPr id="23555" name="Содержимое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315544"/>
          </a:xfrm>
        </p:spPr>
        <p:txBody>
          <a:bodyPr/>
          <a:lstStyle/>
          <a:p>
            <a:pPr>
              <a:buNone/>
            </a:pPr>
            <a:r>
              <a:rPr lang="ru-RU" sz="2400" dirty="0">
                <a:latin typeface="+mn-lt"/>
              </a:rPr>
              <a:t>1</a:t>
            </a:r>
            <a:r>
              <a:rPr lang="ru-RU" sz="2400" b="1" dirty="0">
                <a:latin typeface="+mn-lt"/>
              </a:rPr>
              <a:t>.  </a:t>
            </a:r>
            <a:r>
              <a:rPr lang="ru-RU" sz="2400" b="1" dirty="0">
                <a:solidFill>
                  <a:srgbClr val="C00000"/>
                </a:solidFill>
                <a:latin typeface="+mn-lt"/>
              </a:rPr>
              <a:t>Укажите  имя существительное собственное</a:t>
            </a:r>
          </a:p>
          <a:p>
            <a:pPr>
              <a:buNone/>
            </a:pPr>
            <a:r>
              <a:rPr lang="ru-RU" sz="2400" dirty="0">
                <a:latin typeface="+mn-lt"/>
              </a:rPr>
              <a:t>1) (б, Б)</a:t>
            </a:r>
            <a:r>
              <a:rPr lang="ru-RU" sz="2400" dirty="0" err="1">
                <a:latin typeface="+mn-lt"/>
              </a:rPr>
              <a:t>азилио</a:t>
            </a:r>
            <a:r>
              <a:rPr lang="ru-RU" sz="2400" dirty="0">
                <a:latin typeface="+mn-lt"/>
              </a:rPr>
              <a:t> 2) (к, К)</a:t>
            </a:r>
            <a:r>
              <a:rPr lang="ru-RU" sz="2400" dirty="0" err="1">
                <a:latin typeface="+mn-lt"/>
              </a:rPr>
              <a:t>ороль</a:t>
            </a:r>
            <a:r>
              <a:rPr lang="ru-RU" sz="2400" dirty="0">
                <a:latin typeface="+mn-lt"/>
              </a:rPr>
              <a:t> 3) (</a:t>
            </a:r>
            <a:r>
              <a:rPr lang="ru-RU" sz="2400" dirty="0" err="1">
                <a:latin typeface="+mn-lt"/>
              </a:rPr>
              <a:t>з</a:t>
            </a:r>
            <a:r>
              <a:rPr lang="ru-RU" sz="2400" dirty="0">
                <a:latin typeface="+mn-lt"/>
              </a:rPr>
              <a:t>, З)</a:t>
            </a:r>
            <a:r>
              <a:rPr lang="ru-RU" sz="2400" dirty="0" err="1">
                <a:latin typeface="+mn-lt"/>
              </a:rPr>
              <a:t>везда</a:t>
            </a:r>
            <a:r>
              <a:rPr lang="ru-RU" sz="2400" dirty="0">
                <a:latin typeface="+mn-lt"/>
              </a:rPr>
              <a:t>  4) (</a:t>
            </a:r>
            <a:r>
              <a:rPr lang="ru-RU" sz="2400" dirty="0" err="1">
                <a:latin typeface="+mn-lt"/>
              </a:rPr>
              <a:t>п</a:t>
            </a:r>
            <a:r>
              <a:rPr lang="ru-RU" sz="2400" dirty="0">
                <a:latin typeface="+mn-lt"/>
              </a:rPr>
              <a:t>, П)</a:t>
            </a:r>
            <a:r>
              <a:rPr lang="ru-RU" sz="2400" dirty="0" err="1">
                <a:latin typeface="+mn-lt"/>
              </a:rPr>
              <a:t>роспект</a:t>
            </a:r>
            <a:endParaRPr lang="ru-RU" sz="2400" dirty="0">
              <a:latin typeface="+mn-lt"/>
            </a:endParaRPr>
          </a:p>
          <a:p>
            <a:pPr>
              <a:buNone/>
            </a:pPr>
            <a:r>
              <a:rPr lang="ru-RU" sz="2400" dirty="0">
                <a:latin typeface="+mn-lt"/>
              </a:rPr>
              <a:t>2</a:t>
            </a:r>
            <a:r>
              <a:rPr lang="ru-RU" sz="2400" dirty="0">
                <a:solidFill>
                  <a:srgbClr val="C00000"/>
                </a:solidFill>
                <a:latin typeface="+mn-lt"/>
              </a:rPr>
              <a:t>. </a:t>
            </a:r>
            <a:r>
              <a:rPr lang="ru-RU" sz="2400" b="1" dirty="0">
                <a:solidFill>
                  <a:srgbClr val="C00000"/>
                </a:solidFill>
                <a:latin typeface="+mn-lt"/>
              </a:rPr>
              <a:t>Какое существительное является нарицательным и пишется со строчной буквы</a:t>
            </a:r>
          </a:p>
          <a:p>
            <a:pPr>
              <a:buNone/>
            </a:pPr>
            <a:r>
              <a:rPr lang="ru-RU" sz="2400" dirty="0">
                <a:latin typeface="+mn-lt"/>
              </a:rPr>
              <a:t>1) (у, У)рал; 2) (м, М)</a:t>
            </a:r>
            <a:r>
              <a:rPr lang="ru-RU" sz="2400" dirty="0" err="1">
                <a:latin typeface="+mn-lt"/>
              </a:rPr>
              <a:t>арс</a:t>
            </a:r>
            <a:r>
              <a:rPr lang="ru-RU" sz="2400" dirty="0">
                <a:latin typeface="+mn-lt"/>
              </a:rPr>
              <a:t>; 3) (б, Б)</a:t>
            </a:r>
            <a:r>
              <a:rPr lang="ru-RU" sz="2400" dirty="0" err="1">
                <a:latin typeface="+mn-lt"/>
              </a:rPr>
              <a:t>ерёза</a:t>
            </a:r>
            <a:r>
              <a:rPr lang="ru-RU" sz="2400" dirty="0">
                <a:latin typeface="+mn-lt"/>
              </a:rPr>
              <a:t>; 4) (с, С)</a:t>
            </a:r>
            <a:r>
              <a:rPr lang="ru-RU" sz="2400" dirty="0" err="1">
                <a:latin typeface="+mn-lt"/>
              </a:rPr>
              <a:t>ерёжа</a:t>
            </a:r>
            <a:endParaRPr lang="ru-RU" sz="2400" dirty="0">
              <a:latin typeface="+mn-lt"/>
            </a:endParaRPr>
          </a:p>
          <a:p>
            <a:pPr>
              <a:buNone/>
            </a:pPr>
            <a:r>
              <a:rPr lang="ru-RU" sz="2400" dirty="0">
                <a:latin typeface="+mn-lt"/>
              </a:rPr>
              <a:t>3. </a:t>
            </a:r>
            <a:r>
              <a:rPr lang="ru-RU" sz="2400" b="1" dirty="0">
                <a:solidFill>
                  <a:srgbClr val="C00000"/>
                </a:solidFill>
                <a:latin typeface="+mn-lt"/>
              </a:rPr>
              <a:t>Выберите  имя собственное, которое необходимо заключать в кавычки</a:t>
            </a:r>
          </a:p>
          <a:p>
            <a:pPr>
              <a:buNone/>
            </a:pPr>
            <a:r>
              <a:rPr lang="ru-RU" sz="2400" dirty="0">
                <a:latin typeface="+mn-lt"/>
              </a:rPr>
              <a:t>1) Санкт- Петербург 2) тележурнал Ералаш 3)  Франция 4) планета Марс</a:t>
            </a:r>
          </a:p>
          <a:p>
            <a:pPr eaLnBrk="1" hangingPunct="1"/>
            <a:endParaRPr lang="ru-RU" sz="2000" dirty="0">
              <a:latin typeface="American Retro"/>
            </a:endParaRPr>
          </a:p>
        </p:txBody>
      </p:sp>
    </p:spTree>
  </p:cSld>
  <p:clrMapOvr>
    <a:masterClrMapping/>
  </p:clrMapOvr>
  <p:transition spd="slow" advTm="300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5400" b="1" dirty="0">
                <a:solidFill>
                  <a:srgbClr val="C00000"/>
                </a:solidFill>
                <a:latin typeface="Monotype Corsiva" pitchFamily="66" charset="0"/>
              </a:rPr>
              <a:t>Самопроверка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4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1. 1. </a:t>
            </a:r>
            <a:r>
              <a:rPr lang="ru-RU" sz="4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Базилио</a:t>
            </a:r>
            <a:endParaRPr lang="ru-RU" sz="4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sz="4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3. Берёза</a:t>
            </a:r>
          </a:p>
          <a:p>
            <a:pPr eaLnBrk="1" hangingPunct="1"/>
            <a:r>
              <a:rPr lang="ru-RU" sz="4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2. Тележурнал «Ералаш»</a:t>
            </a:r>
          </a:p>
        </p:txBody>
      </p:sp>
      <p:pic>
        <p:nvPicPr>
          <p:cNvPr id="4" name="Picture 3" descr="C:\Documents and Settings\Ириша\Мои документы\Мои рисунки\Организатор клипов (Microsoft)\j0434409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04075" y="1196752"/>
            <a:ext cx="1939925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5400" b="1" dirty="0">
                <a:solidFill>
                  <a:srgbClr val="002060"/>
                </a:solidFill>
                <a:latin typeface="Monotype Corsiva" pitchFamily="66" charset="0"/>
              </a:rPr>
              <a:t>Домашнее задание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1. 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Упр. 495, выучить теоретический материал  по изученной теме;</a:t>
            </a:r>
          </a:p>
          <a:p>
            <a:pPr lvl="2"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2.  упр. 490*;</a:t>
            </a:r>
          </a:p>
          <a:p>
            <a:pPr lvl="1"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   3.  выписать из повести В.Г. Короленко   «В дурном обществе» 7  имён собственных и нарицательных*.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None/>
            </a:pPr>
            <a:endParaRPr lang="ru-RU" sz="5400" b="1" dirty="0">
              <a:solidFill>
                <a:srgbClr val="FF0000"/>
              </a:solidFill>
              <a:latin typeface="American Retro"/>
            </a:endParaRPr>
          </a:p>
          <a:p>
            <a:pPr eaLnBrk="1" hangingPunct="1">
              <a:buNone/>
            </a:pPr>
            <a:endParaRPr lang="ru-RU" sz="5400" b="1" dirty="0">
              <a:solidFill>
                <a:srgbClr val="FF0000"/>
              </a:solidFill>
              <a:latin typeface="American Retro"/>
            </a:endParaRPr>
          </a:p>
          <a:p>
            <a:pPr eaLnBrk="1" hangingPunct="1">
              <a:buNone/>
            </a:pPr>
            <a:r>
              <a:rPr lang="ru-RU" sz="5400" b="1" dirty="0">
                <a:solidFill>
                  <a:srgbClr val="FF0000"/>
                </a:solidFill>
                <a:latin typeface="American Retro"/>
              </a:rPr>
              <a:t>Молодцы!</a:t>
            </a:r>
          </a:p>
        </p:txBody>
      </p:sp>
      <p:sp>
        <p:nvSpPr>
          <p:cNvPr id="5" name="5-конечная звезда 4"/>
          <p:cNvSpPr/>
          <p:nvPr/>
        </p:nvSpPr>
        <p:spPr>
          <a:xfrm>
            <a:off x="468313" y="3573463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6" name="Picture 2" descr="C:\Documents and Settings\Ириша\Мои документы\Мои рисунки\Организатор клипов (Microsoft)\j043381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126876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0800000" flipV="1">
            <a:off x="1259632" y="1052736"/>
            <a:ext cx="5256584" cy="864096"/>
          </a:xfrm>
        </p:spPr>
        <p:txBody>
          <a:bodyPr/>
          <a:lstStyle/>
          <a:p>
            <a:pPr eaLnBrk="1" hangingPunct="1">
              <a:defRPr/>
            </a:pPr>
            <a:r>
              <a:rPr lang="ru-RU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Проверь себя!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420888"/>
            <a:ext cx="7702624" cy="1656184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/>
              <a:t>Бабочка</a:t>
            </a:r>
            <a:r>
              <a:rPr lang="ru-RU" sz="3200" b="1" dirty="0">
                <a:solidFill>
                  <a:srgbClr val="FF0000"/>
                </a:solidFill>
              </a:rPr>
              <a:t>(о)</a:t>
            </a:r>
            <a:r>
              <a:rPr lang="ru-RU" sz="3200" b="1" dirty="0"/>
              <a:t>,  петух </a:t>
            </a:r>
            <a:r>
              <a:rPr lang="ru-RU" sz="3200" b="1" dirty="0">
                <a:solidFill>
                  <a:srgbClr val="FF0000"/>
                </a:solidFill>
              </a:rPr>
              <a:t>(о)</a:t>
            </a:r>
            <a:r>
              <a:rPr lang="ru-RU" sz="3200" b="1" dirty="0"/>
              <a:t>, трамвай </a:t>
            </a:r>
            <a:r>
              <a:rPr lang="ru-RU" sz="3200" b="1" dirty="0">
                <a:solidFill>
                  <a:srgbClr val="FF0000"/>
                </a:solidFill>
              </a:rPr>
              <a:t>(н), </a:t>
            </a:r>
            <a:r>
              <a:rPr lang="ru-RU" sz="3200" b="1" dirty="0"/>
              <a:t>книга </a:t>
            </a:r>
            <a:r>
              <a:rPr lang="ru-RU" sz="3200" b="1" dirty="0">
                <a:solidFill>
                  <a:srgbClr val="FF0000"/>
                </a:solidFill>
              </a:rPr>
              <a:t>(н)</a:t>
            </a:r>
            <a:r>
              <a:rPr lang="ru-RU" sz="3200" b="1" dirty="0"/>
              <a:t> , река</a:t>
            </a:r>
            <a:r>
              <a:rPr lang="en-US" sz="3200" b="1" dirty="0"/>
              <a:t> </a:t>
            </a:r>
            <a:r>
              <a:rPr lang="ru-RU" sz="3200" b="1" dirty="0">
                <a:solidFill>
                  <a:srgbClr val="FF0000"/>
                </a:solidFill>
              </a:rPr>
              <a:t>(н)</a:t>
            </a:r>
            <a:r>
              <a:rPr lang="ru-RU" sz="3200" b="1" dirty="0"/>
              <a:t>, Буратино</a:t>
            </a:r>
            <a:r>
              <a:rPr lang="ru-RU" sz="3200" b="1" dirty="0">
                <a:solidFill>
                  <a:srgbClr val="FF0000"/>
                </a:solidFill>
              </a:rPr>
              <a:t>(о)</a:t>
            </a:r>
            <a:r>
              <a:rPr lang="ru-RU" sz="3200" b="1" dirty="0">
                <a:solidFill>
                  <a:schemeClr val="tx1"/>
                </a:solidFill>
              </a:rPr>
              <a:t>. </a:t>
            </a:r>
            <a:r>
              <a:rPr lang="ru-RU" sz="7200" dirty="0"/>
              <a:t/>
            </a:r>
            <a:br>
              <a:rPr lang="ru-RU" sz="7200" dirty="0"/>
            </a:br>
            <a:endParaRPr lang="ru-RU" sz="7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221" name="Picture 3" descr="C:\Documents and Settings\Ириша\Мои документы\Мои рисунки\Организатор клипов (Microsoft)\j0434409.wmf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804248" y="188640"/>
            <a:ext cx="1939925" cy="1819275"/>
          </a:xfrm>
        </p:spPr>
      </p:pic>
    </p:spTree>
  </p:cSld>
  <p:clrMapOvr>
    <a:masterClrMapping/>
  </p:clrMapOvr>
  <p:transition spd="slow" advTm="3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6390302"/>
      </p:ext>
    </p:extLst>
  </p:cSld>
  <p:clrMapOvr>
    <a:masterClrMapping/>
  </p:clrMapOvr>
  <p:transition spd="slow" advTm="3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908720"/>
            <a:ext cx="7783512" cy="1026443"/>
          </a:xfrm>
        </p:spPr>
        <p:txBody>
          <a:bodyPr/>
          <a:lstStyle/>
          <a:p>
            <a:pPr eaLnBrk="1" hangingPunct="1">
              <a:defRPr/>
            </a:pPr>
            <a:r>
              <a:rPr lang="ru-RU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Историческая справка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2209800"/>
            <a:ext cx="8401050" cy="3916363"/>
          </a:xfrm>
        </p:spPr>
        <p:txBody>
          <a:bodyPr/>
          <a:lstStyle/>
          <a:p>
            <a:pPr lvl="0" algn="ctr" eaLnBrk="1" hangingPunct="1">
              <a:buNone/>
              <a:defRPr/>
            </a:pPr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Нарицательные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 от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старослав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. «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нарицати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» – называть. </a:t>
            </a:r>
            <a:endParaRPr lang="ru-RU" sz="3600" dirty="0">
              <a:latin typeface="+mn-lt"/>
            </a:endParaRPr>
          </a:p>
          <a:p>
            <a:pPr algn="ctr" eaLnBrk="1" hangingPunct="1">
              <a:buNone/>
              <a:defRPr/>
            </a:pPr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Собственные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старослав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. «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собьство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» – свое, личное,  себе принадлежащее.</a:t>
            </a:r>
          </a:p>
          <a:p>
            <a:pPr lvl="0" algn="ctr" eaLnBrk="1" hangingPunct="1">
              <a:buNone/>
              <a:defRPr/>
            </a:pPr>
            <a:endParaRPr lang="ru-RU" sz="3600" dirty="0">
              <a:latin typeface="+mn-lt"/>
            </a:endParaRPr>
          </a:p>
          <a:p>
            <a:pPr lvl="0" algn="ctr" eaLnBrk="1" hangingPunct="1">
              <a:buNone/>
              <a:defRPr/>
            </a:pPr>
            <a:endParaRPr lang="ru-RU" sz="3600" dirty="0">
              <a:latin typeface="+mn-lt"/>
            </a:endParaRPr>
          </a:p>
          <a:p>
            <a:pPr eaLnBrk="1" hangingPunct="1">
              <a:buFontTx/>
              <a:buNone/>
              <a:defRPr/>
            </a:pPr>
            <a:endParaRPr lang="ru-RU" b="1" dirty="0">
              <a:solidFill>
                <a:srgbClr val="22089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C:\Documents and Settings\Ириша\Мои документы\Мои рисунки\Организатор клипов (Microsoft)\j0434411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12050" y="1340768"/>
            <a:ext cx="163195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3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4"/>
          <p:cNvSpPr>
            <a:spLocks noGrp="1"/>
          </p:cNvSpPr>
          <p:nvPr>
            <p:ph type="title"/>
          </p:nvPr>
        </p:nvSpPr>
        <p:spPr>
          <a:xfrm>
            <a:off x="381000" y="1556792"/>
            <a:ext cx="8229600" cy="378371"/>
          </a:xfrm>
        </p:spPr>
        <p:txBody>
          <a:bodyPr/>
          <a:lstStyle/>
          <a:p>
            <a:pPr eaLnBrk="1" hangingPunct="1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Работа с учебником </a:t>
            </a:r>
            <a:b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002060"/>
                </a:solidFill>
                <a:latin typeface="American Retro"/>
              </a:rPr>
              <a:t/>
            </a:r>
            <a:br>
              <a:rPr lang="ru-RU" b="1" dirty="0">
                <a:solidFill>
                  <a:srgbClr val="002060"/>
                </a:solidFill>
                <a:latin typeface="American Retro"/>
              </a:rPr>
            </a:br>
            <a:endParaRPr lang="ru-RU" dirty="0">
              <a:latin typeface="Amsterdam_vp"/>
            </a:endParaRPr>
          </a:p>
        </p:txBody>
      </p:sp>
      <p:sp>
        <p:nvSpPr>
          <p:cNvPr id="14339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endParaRPr lang="ru-RU" sz="4800" b="1" dirty="0">
              <a:solidFill>
                <a:srgbClr val="002060"/>
              </a:solidFill>
              <a:latin typeface="American Retro"/>
            </a:endParaRPr>
          </a:p>
        </p:txBody>
      </p:sp>
      <p:pic>
        <p:nvPicPr>
          <p:cNvPr id="14340" name="Picture 16" descr="Картинка 59 из 6400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2276872"/>
            <a:ext cx="5256584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:\Documents and Settings\Ириша\Мои документы\Мои рисунки\Организатор клипов (Microsoft)\j0434411.wmf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12050" y="1124744"/>
            <a:ext cx="163195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3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0298" y="642918"/>
            <a:ext cx="5429288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Tm="3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836712"/>
            <a:ext cx="8568952" cy="5832648"/>
          </a:xfrm>
          <a:prstGeom prst="rect">
            <a:avLst/>
          </a:prstGeom>
        </p:spPr>
      </p:pic>
      <p:pic>
        <p:nvPicPr>
          <p:cNvPr id="5" name="Picture 4" descr="C:\Documents and Settings\Ириша\Мои документы\Мои рисунки\Организатор клипов (Microsoft)\j0434411.wm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12050" y="188640"/>
            <a:ext cx="163195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3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381000" y="1052736"/>
            <a:ext cx="8229600" cy="882427"/>
          </a:xfrm>
        </p:spPr>
        <p:txBody>
          <a:bodyPr/>
          <a:lstStyle/>
          <a:p>
            <a:pPr eaLnBrk="1" hangingPunct="1"/>
            <a:r>
              <a:rPr lang="ru-RU" sz="4800" b="1" dirty="0">
                <a:solidFill>
                  <a:srgbClr val="C00000"/>
                </a:solidFill>
                <a:latin typeface="Monotype Corsiva" pitchFamily="66" charset="0"/>
              </a:rPr>
              <a:t>Распределительный диктант</a:t>
            </a:r>
            <a:r>
              <a:rPr lang="ru-RU" sz="4800" b="1" dirty="0">
                <a:latin typeface="Monotype Corsiva" pitchFamily="66" charset="0"/>
              </a:rPr>
              <a:t> </a:t>
            </a:r>
            <a:endParaRPr lang="ru-RU" sz="4800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pPr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М(</a:t>
            </a:r>
            <a:r>
              <a:rPr lang="ru-RU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альчик</a:t>
            </a: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В(</a:t>
            </a:r>
            <a:r>
              <a:rPr lang="ru-RU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еликая</a:t>
            </a: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О(</a:t>
            </a:r>
            <a:r>
              <a:rPr lang="ru-RU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течественная</a:t>
            </a: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война, С(</a:t>
            </a:r>
            <a:r>
              <a:rPr lang="ru-RU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оня</a:t>
            </a: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 Д(</a:t>
            </a:r>
            <a:r>
              <a:rPr lang="ru-RU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ождь</a:t>
            </a: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 К(</a:t>
            </a:r>
            <a:r>
              <a:rPr lang="ru-RU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)рым, Б(</a:t>
            </a:r>
            <a:r>
              <a:rPr lang="ru-RU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ородинское</a:t>
            </a: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сражение, Р(</a:t>
            </a:r>
            <a:r>
              <a:rPr lang="ru-RU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ека</a:t>
            </a: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 С(с)</a:t>
            </a:r>
            <a:r>
              <a:rPr lang="ru-RU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таврополь</a:t>
            </a: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Р(р)</a:t>
            </a:r>
            <a:r>
              <a:rPr lang="ru-RU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оза</a:t>
            </a: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Р(р)</a:t>
            </a:r>
            <a:r>
              <a:rPr lang="ru-RU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оссия</a:t>
            </a: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К(к)</a:t>
            </a:r>
            <a:r>
              <a:rPr lang="ru-RU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расная</a:t>
            </a: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площадь.</a:t>
            </a:r>
            <a:endParaRPr lang="ru-RU" sz="36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 descr="C:\Documents and Settings\Ириша\Мои документы\Мои рисунки\Организатор клипов (Microsoft)\j0434409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04075" y="1556792"/>
            <a:ext cx="1939925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Проверь себя!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2209800"/>
          <a:ext cx="8229600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44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0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14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СН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/>
                        <a:t>мальчик</a:t>
                      </a:r>
                    </a:p>
                    <a:p>
                      <a:r>
                        <a:rPr lang="ru-RU" sz="2400" dirty="0"/>
                        <a:t>соня</a:t>
                      </a:r>
                    </a:p>
                    <a:p>
                      <a:r>
                        <a:rPr lang="ru-RU" sz="2400" dirty="0"/>
                        <a:t>дождь</a:t>
                      </a:r>
                    </a:p>
                    <a:p>
                      <a:r>
                        <a:rPr lang="ru-RU" sz="2400" dirty="0"/>
                        <a:t>река</a:t>
                      </a:r>
                    </a:p>
                    <a:p>
                      <a:r>
                        <a:rPr lang="ru-RU" sz="2400" dirty="0"/>
                        <a:t>роза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Соня</a:t>
                      </a:r>
                    </a:p>
                    <a:p>
                      <a:r>
                        <a:rPr lang="ru-RU" sz="2400" dirty="0"/>
                        <a:t>Крым</a:t>
                      </a:r>
                    </a:p>
                    <a:p>
                      <a:r>
                        <a:rPr lang="ru-RU" sz="2400" dirty="0"/>
                        <a:t>Ставрополь</a:t>
                      </a:r>
                    </a:p>
                    <a:p>
                      <a:r>
                        <a:rPr lang="ru-RU" sz="2400" dirty="0"/>
                        <a:t>Роза</a:t>
                      </a:r>
                    </a:p>
                    <a:p>
                      <a:r>
                        <a:rPr lang="ru-RU" sz="2400" dirty="0"/>
                        <a:t>Россия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Великая Отечественная</a:t>
                      </a:r>
                      <a:r>
                        <a:rPr lang="ru-RU" sz="2400" baseline="0" dirty="0"/>
                        <a:t> война</a:t>
                      </a:r>
                    </a:p>
                    <a:p>
                      <a:r>
                        <a:rPr lang="ru-RU" sz="2400" baseline="0" dirty="0"/>
                        <a:t>Бородинское сражение</a:t>
                      </a:r>
                    </a:p>
                    <a:p>
                      <a:r>
                        <a:rPr lang="ru-RU" sz="2400" baseline="0" dirty="0"/>
                        <a:t>Красная площадь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 advTm="3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виток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4959</TotalTime>
  <Words>431</Words>
  <Application>Microsoft Office PowerPoint</Application>
  <PresentationFormat>Экран (4:3)</PresentationFormat>
  <Paragraphs>70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American Retro</vt:lpstr>
      <vt:lpstr>Amsterdam_vp</vt:lpstr>
      <vt:lpstr>Arial</vt:lpstr>
      <vt:lpstr>Calibri</vt:lpstr>
      <vt:lpstr>Monotype Corsiva</vt:lpstr>
      <vt:lpstr>Times New Roman</vt:lpstr>
      <vt:lpstr>Свиток</vt:lpstr>
      <vt:lpstr>Зашифрованный диктант</vt:lpstr>
      <vt:lpstr>  Бабочка(о),  петух (о), трамвай (н), книга (н) , река (н), Буратино(о).  </vt:lpstr>
      <vt:lpstr>Презентация PowerPoint</vt:lpstr>
      <vt:lpstr>Историческая справка</vt:lpstr>
      <vt:lpstr> Работа с учебником   </vt:lpstr>
      <vt:lpstr>Презентация PowerPoint</vt:lpstr>
      <vt:lpstr>Презентация PowerPoint</vt:lpstr>
      <vt:lpstr>Распределительный диктант </vt:lpstr>
      <vt:lpstr>Проверь себя!</vt:lpstr>
      <vt:lpstr>Презентация PowerPoint</vt:lpstr>
      <vt:lpstr>Презентация PowerPoint</vt:lpstr>
      <vt:lpstr>Презентация PowerPoint</vt:lpstr>
      <vt:lpstr>Ловите  ошибку!</vt:lpstr>
      <vt:lpstr>Презентация PowerPoint</vt:lpstr>
      <vt:lpstr>Самопроверка</vt:lpstr>
      <vt:lpstr>Тест «Проверь себя!»</vt:lpstr>
      <vt:lpstr>Самопроверка</vt:lpstr>
      <vt:lpstr>Домашнее задание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Союз как часть речи</dc:title>
  <dc:creator>User</dc:creator>
  <cp:lastModifiedBy>Женя</cp:lastModifiedBy>
  <cp:revision>110</cp:revision>
  <cp:lastPrinted>1601-01-01T00:00:00Z</cp:lastPrinted>
  <dcterms:created xsi:type="dcterms:W3CDTF">2011-03-13T14:18:53Z</dcterms:created>
  <dcterms:modified xsi:type="dcterms:W3CDTF">2022-03-03T18:52:51Z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