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88" r:id="rId2"/>
    <p:sldId id="287" r:id="rId3"/>
    <p:sldId id="256" r:id="rId4"/>
    <p:sldId id="274" r:id="rId5"/>
    <p:sldId id="278" r:id="rId6"/>
    <p:sldId id="262" r:id="rId7"/>
    <p:sldId id="279" r:id="rId8"/>
    <p:sldId id="285" r:id="rId9"/>
    <p:sldId id="286" r:id="rId10"/>
    <p:sldId id="28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AFAFA"/>
    <a:srgbClr val="FF004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-97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59" r="47794"/>
          <a:stretch/>
        </p:blipFill>
        <p:spPr>
          <a:xfrm>
            <a:off x="-1" y="0"/>
            <a:ext cx="4356849" cy="6858000"/>
          </a:xfrm>
          <a:prstGeom prst="rect">
            <a:avLst/>
          </a:prstGeom>
          <a:effectLst/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324074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&#1048;&#1079;%20&#1090;%20&#1087;%20_&#1042;%20&#1075;&#1086;&#1089;&#1090;&#1103;&#1093;%20&#1091;%20&#1089;&#1082;&#1072;&#1079;&#1082;&#1080;_%20-%20&#1055;&#1088;&#1080;&#1093;&#1086;&#1076;&#1080;&#1090;&#1077;%20&#1074;%20&#1075;&#1086;&#1089;&#1090;&#1080;%20&#1082;%20&#1085;&#1072;&#1084;.mp3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8B2D8A6D-CA80-4AE3-922C-DE5B1C1A4935}"/>
              </a:ext>
            </a:extLst>
          </p:cNvPr>
          <p:cNvSpPr/>
          <p:nvPr/>
        </p:nvSpPr>
        <p:spPr>
          <a:xfrm>
            <a:off x="1043608" y="1502786"/>
            <a:ext cx="6228184" cy="136815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Мы сегодня познакомились </a:t>
            </a:r>
          </a:p>
          <a:p>
            <a:r>
              <a:rPr lang="ru-RU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 буквой  </a:t>
            </a:r>
            <a:r>
              <a:rPr lang="ru-RU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звуками…</a:t>
            </a:r>
            <a:endParaRPr lang="ru-RU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8455C1F6-EC17-4823-92D7-A6B08AE0571E}"/>
              </a:ext>
            </a:extLst>
          </p:cNvPr>
          <p:cNvSpPr/>
          <p:nvPr/>
        </p:nvSpPr>
        <p:spPr>
          <a:xfrm>
            <a:off x="3419872" y="260648"/>
            <a:ext cx="3096344" cy="648072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Итог урока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9513731A-5829-4D36-A16C-A9D320B22965}"/>
              </a:ext>
            </a:extLst>
          </p:cNvPr>
          <p:cNvSpPr/>
          <p:nvPr/>
        </p:nvSpPr>
        <p:spPr>
          <a:xfrm>
            <a:off x="1115616" y="3118296"/>
            <a:ext cx="6048672" cy="79208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Мы знаем, что </a:t>
            </a:r>
            <a:r>
              <a:rPr lang="ru-RU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этот звук </a:t>
            </a:r>
            <a:r>
              <a:rPr lang="ru-RU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91205" y="5936690"/>
            <a:ext cx="1880821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СОГЛАСНЫЙ</a:t>
            </a:r>
            <a:endParaRPr lang="ru-RU" sz="2400" b="1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1115616" y="4149080"/>
            <a:ext cx="5164843" cy="1008112"/>
            <a:chOff x="1115616" y="4149080"/>
            <a:chExt cx="5164843" cy="1008112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1115616" y="4149080"/>
              <a:ext cx="5164843" cy="1008112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51454" y="4299193"/>
              <a:ext cx="45365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dirty="0" smtClean="0"/>
                <a:t>Он может быть…</a:t>
              </a:r>
              <a:endParaRPr lang="ru-RU" sz="4000" b="1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119508" y="5639939"/>
            <a:ext cx="1534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ТВЁРДЫЙ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39952" y="6088735"/>
            <a:ext cx="1445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МЯГКИЙ</a:t>
            </a:r>
            <a:endParaRPr lang="ru-RU" sz="2400" b="1" dirty="0">
              <a:solidFill>
                <a:srgbClr val="00B050"/>
              </a:solidFill>
            </a:endParaRPr>
          </a:p>
        </p:txBody>
      </p:sp>
      <p:pic>
        <p:nvPicPr>
          <p:cNvPr id="1026" name="Picture 2" descr="https://yt3.ggpht.com/a/AATXAJza3JMjQzuvna_PCGBRsB0T3edl0DoBRAG_ySgZ=s900-c-k-c0xffffffff-no-rj-m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157742"/>
            <a:ext cx="2339045" cy="233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3105" y="5475654"/>
            <a:ext cx="317019" cy="3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90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grizly.club/uploads/posts/2023-02/1675578805_grizly-club-p-zvukovichok-klipart-3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0277" y="166441"/>
            <a:ext cx="5988178" cy="652511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25113" y="457200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3" action="ppaction://hlinkfile"/>
              </a:rPr>
              <a:t>СКАЗКА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</p:pic>
      <p:sp>
        <p:nvSpPr>
          <p:cNvPr id="6" name="Прямоугольник 5"/>
          <p:cNvSpPr/>
          <p:nvPr/>
        </p:nvSpPr>
        <p:spPr>
          <a:xfrm>
            <a:off x="2245057" y="1834066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/>
            <a:endParaRPr lang="ru-RU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24458" y="2283138"/>
            <a:ext cx="5827556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урока:</a:t>
            </a:r>
          </a:p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Звуки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[н], [н’], буквы Н, н. </a:t>
            </a: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9" y="196851"/>
            <a:ext cx="1655762" cy="149456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0" b="1" dirty="0"/>
              <a:t>А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124075" y="836709"/>
            <a:ext cx="553780" cy="2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251520" y="196851"/>
            <a:ext cx="1655763" cy="1512888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0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843807" y="1864307"/>
            <a:ext cx="1655763" cy="151288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0" b="1" dirty="0" smtClean="0"/>
              <a:t>О</a:t>
            </a:r>
            <a:endParaRPr lang="ru-RU" sz="13000" b="1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1941801" y="2420938"/>
            <a:ext cx="613975" cy="19773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52411" y="1844824"/>
            <a:ext cx="1655763" cy="1512887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0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191415" y="196851"/>
            <a:ext cx="1655763" cy="15113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0" b="1" dirty="0"/>
              <a:t>И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2085777" y="4077072"/>
            <a:ext cx="469999" cy="1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4810729" y="196851"/>
            <a:ext cx="1655763" cy="151130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0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858693" y="5174233"/>
            <a:ext cx="1655763" cy="15113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0" b="1" dirty="0"/>
              <a:t>ы</a:t>
            </a:r>
          </a:p>
        </p:txBody>
      </p:sp>
      <p:cxnSp>
        <p:nvCxnSpPr>
          <p:cNvPr id="18" name="Прямая со стрелкой 17"/>
          <p:cNvCxnSpPr/>
          <p:nvPr/>
        </p:nvCxnSpPr>
        <p:spPr>
          <a:xfrm flipH="1">
            <a:off x="2207856" y="5805264"/>
            <a:ext cx="469999" cy="1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320821" y="5172646"/>
            <a:ext cx="1655763" cy="1512887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0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51520" y="3524674"/>
            <a:ext cx="1655763" cy="1512888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0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858692" y="3485167"/>
            <a:ext cx="1655763" cy="15128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0" b="1" dirty="0"/>
              <a:t>у</a:t>
            </a:r>
          </a:p>
        </p:txBody>
      </p:sp>
      <p:cxnSp>
        <p:nvCxnSpPr>
          <p:cNvPr id="22" name="Прямая со стрелкой 21"/>
          <p:cNvCxnSpPr/>
          <p:nvPr/>
        </p:nvCxnSpPr>
        <p:spPr>
          <a:xfrm flipH="1">
            <a:off x="6466492" y="926728"/>
            <a:ext cx="553780" cy="2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 descr="C:\Users\Адимин\Desktop\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3366" y="3379003"/>
            <a:ext cx="3317117" cy="33171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97564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6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2" cstate="print"/>
          <a:srcRect l="32675" t="11501" r="33069" b="8001"/>
          <a:stretch/>
        </p:blipFill>
        <p:spPr>
          <a:xfrm>
            <a:off x="2376304" y="824121"/>
            <a:ext cx="4031196" cy="5328592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7028952" y="3005593"/>
            <a:ext cx="1773141" cy="1073426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С.41  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xmlns="" val="369083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l="32909" t="12023" r="33285" b="6783"/>
          <a:stretch/>
        </p:blipFill>
        <p:spPr>
          <a:xfrm>
            <a:off x="3225801" y="126415"/>
            <a:ext cx="4690532" cy="633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856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0454" y="1323587"/>
            <a:ext cx="155187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/>
              <a:t>НА</a:t>
            </a:r>
          </a:p>
          <a:p>
            <a:r>
              <a:rPr lang="ru-RU" sz="6600" b="1" dirty="0" smtClean="0"/>
              <a:t>НО</a:t>
            </a:r>
          </a:p>
          <a:p>
            <a:r>
              <a:rPr lang="ru-RU" sz="6600" b="1" dirty="0" smtClean="0"/>
              <a:t>НУ</a:t>
            </a:r>
          </a:p>
          <a:p>
            <a:r>
              <a:rPr lang="ru-RU" sz="6600" b="1" dirty="0" smtClean="0"/>
              <a:t>НЫ</a:t>
            </a:r>
          </a:p>
          <a:p>
            <a:r>
              <a:rPr lang="ru-RU" sz="6600" b="1" dirty="0" smtClean="0"/>
              <a:t>НИ</a:t>
            </a:r>
            <a:endParaRPr lang="ru-RU" sz="6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90800" y="557972"/>
            <a:ext cx="6301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Назови гласные звуки.</a:t>
            </a:r>
          </a:p>
          <a:p>
            <a:r>
              <a:rPr lang="ru-RU" dirty="0" smtClean="0"/>
              <a:t> Перед какими гласными согласный будет твердым? Мягким?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79480" y="1607816"/>
            <a:ext cx="1066892" cy="609653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5412703" y="4618134"/>
            <a:ext cx="1033669" cy="580449"/>
            <a:chOff x="3880236" y="2526867"/>
            <a:chExt cx="1033669" cy="580449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3880236" y="2526873"/>
              <a:ext cx="1033669" cy="58044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ый треугольник 7"/>
            <p:cNvSpPr/>
            <p:nvPr/>
          </p:nvSpPr>
          <p:spPr>
            <a:xfrm>
              <a:off x="3880236" y="2526870"/>
              <a:ext cx="1033669" cy="580439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ый треугольник 8"/>
            <p:cNvSpPr/>
            <p:nvPr/>
          </p:nvSpPr>
          <p:spPr>
            <a:xfrm flipH="1" flipV="1">
              <a:off x="3895477" y="2526867"/>
              <a:ext cx="1018428" cy="580442"/>
            </a:xfrm>
            <a:prstGeom prst="rt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5379480" y="2620982"/>
            <a:ext cx="1033669" cy="580449"/>
            <a:chOff x="3880236" y="2526867"/>
            <a:chExt cx="1033669" cy="580449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3880236" y="2526873"/>
              <a:ext cx="1033669" cy="58044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ый треугольник 11"/>
            <p:cNvSpPr/>
            <p:nvPr/>
          </p:nvSpPr>
          <p:spPr>
            <a:xfrm>
              <a:off x="3880236" y="2526870"/>
              <a:ext cx="1033669" cy="580439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ый треугольник 12"/>
            <p:cNvSpPr/>
            <p:nvPr/>
          </p:nvSpPr>
          <p:spPr>
            <a:xfrm flipH="1" flipV="1">
              <a:off x="3895477" y="2526867"/>
              <a:ext cx="1018428" cy="580442"/>
            </a:xfrm>
            <a:prstGeom prst="rt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5412703" y="3645973"/>
            <a:ext cx="1033669" cy="580449"/>
            <a:chOff x="3880236" y="2526867"/>
            <a:chExt cx="1033669" cy="580449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3880236" y="2526873"/>
              <a:ext cx="1033669" cy="58044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ый треугольник 15"/>
            <p:cNvSpPr/>
            <p:nvPr/>
          </p:nvSpPr>
          <p:spPr>
            <a:xfrm>
              <a:off x="3880236" y="2526870"/>
              <a:ext cx="1033669" cy="580439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ый треугольник 16"/>
            <p:cNvSpPr/>
            <p:nvPr/>
          </p:nvSpPr>
          <p:spPr>
            <a:xfrm flipH="1" flipV="1">
              <a:off x="3895477" y="2526867"/>
              <a:ext cx="1018428" cy="580442"/>
            </a:xfrm>
            <a:prstGeom prst="rt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5448760" y="5655724"/>
            <a:ext cx="1025718" cy="580446"/>
            <a:chOff x="5311470" y="1844699"/>
            <a:chExt cx="1025718" cy="580446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5311470" y="1844700"/>
              <a:ext cx="1025718" cy="58044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ый треугольник 19"/>
            <p:cNvSpPr/>
            <p:nvPr/>
          </p:nvSpPr>
          <p:spPr>
            <a:xfrm>
              <a:off x="5311470" y="1844702"/>
              <a:ext cx="1009816" cy="580442"/>
            </a:xfrm>
            <a:prstGeom prst="rt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ый треугольник 20"/>
            <p:cNvSpPr/>
            <p:nvPr/>
          </p:nvSpPr>
          <p:spPr>
            <a:xfrm flipH="1" flipV="1">
              <a:off x="5311470" y="1844699"/>
              <a:ext cx="1025718" cy="580445"/>
            </a:xfrm>
            <a:prstGeom prst="rt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145003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0" name="Picture 4" descr="C26FC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8031"/>
            <a:ext cx="9066362" cy="6408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01312547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 rot="1930385">
            <a:off x="3874396" y="6046714"/>
            <a:ext cx="5851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2308959">
            <a:off x="450636" y="6018469"/>
            <a:ext cx="564028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57422" y="5786454"/>
            <a:ext cx="714380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643570" y="6072206"/>
            <a:ext cx="1214446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215206" y="5857892"/>
            <a:ext cx="1214446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6804" name="Line 4"/>
          <p:cNvSpPr>
            <a:spLocks noChangeShapeType="1"/>
          </p:cNvSpPr>
          <p:nvPr/>
        </p:nvSpPr>
        <p:spPr bwMode="auto">
          <a:xfrm>
            <a:off x="468313" y="47625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76805" name="Picture 5" descr="C26FC06"/>
          <p:cNvPicPr>
            <a:picLocks noChangeAspect="1" noChangeArrowheads="1"/>
          </p:cNvPicPr>
          <p:nvPr/>
        </p:nvPicPr>
        <p:blipFill>
          <a:blip r:embed="rId2" cstate="print"/>
          <a:srcRect l="49132" t="68686" r="27985" b="1703"/>
          <a:stretch>
            <a:fillRect/>
          </a:stretch>
        </p:blipFill>
        <p:spPr bwMode="auto">
          <a:xfrm>
            <a:off x="3059113" y="3933825"/>
            <a:ext cx="280670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6" name="Line 6"/>
          <p:cNvSpPr>
            <a:spLocks noChangeShapeType="1"/>
          </p:cNvSpPr>
          <p:nvPr/>
        </p:nvSpPr>
        <p:spPr bwMode="auto">
          <a:xfrm>
            <a:off x="468313" y="213360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6807" name="Line 7"/>
          <p:cNvSpPr>
            <a:spLocks noChangeShapeType="1"/>
          </p:cNvSpPr>
          <p:nvPr/>
        </p:nvSpPr>
        <p:spPr bwMode="auto">
          <a:xfrm>
            <a:off x="468313" y="3933825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6808" name="Line 8"/>
          <p:cNvSpPr>
            <a:spLocks noChangeShapeType="1"/>
          </p:cNvSpPr>
          <p:nvPr/>
        </p:nvSpPr>
        <p:spPr bwMode="auto">
          <a:xfrm>
            <a:off x="539750" y="6308725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6803" name="AutoShape 3"/>
          <p:cNvSpPr>
            <a:spLocks noChangeArrowheads="1"/>
          </p:cNvSpPr>
          <p:nvPr/>
        </p:nvSpPr>
        <p:spPr bwMode="auto">
          <a:xfrm>
            <a:off x="4067175" y="3860800"/>
            <a:ext cx="357188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76802" name="Picture 2" descr="karand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733185" flipV="1">
            <a:off x="6443663" y="4437063"/>
            <a:ext cx="1944687" cy="5111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5072055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68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24792 -0.142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00" y="-7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791 -0.14223 C -0.25885 -0.10916 -0.26979 -0.07609 -0.28368 -0.03261 C -0.29757 0.01087 -0.31927 0.08048 -0.33159 0.11887 C -0.34392 0.15726 -0.35486 0.18941 -0.35764 0.19727 C -0.36041 0.20513 -0.35468 0.18663 -0.34791 0.16628 C -0.34114 0.14593 -0.32448 0.09944 -0.31649 0.07493 C -0.3085 0.05042 -0.30121 0.03053 -0.3 0.0185 C -0.29878 0.00648 -0.30711 0.00185 -0.30955 0.00208 C -0.31198 0.00231 -0.31666 0.01526 -0.3151 0.02035 C -0.31354 0.02544 -0.30538 0.03006 -0.3 0.03307 C -0.29461 0.03608 -0.28767 0.0377 -0.28229 0.03862 C -0.27691 0.03955 -0.27309 0.03885 -0.26718 0.03862 C -0.26128 0.03839 -0.2533 0.03862 -0.24652 0.03677 C -0.23975 0.03492 -0.23385 0.03168 -0.22604 0.02752 C -0.21823 0.02336 -0.20868 0.01781 -0.2 0.0111 C -0.19132 0.00439 -0.18264 -0.0037 -0.17396 -0.01249 C -0.16527 -0.02128 -0.15677 -0.02821 -0.14791 -0.04186 C -0.13906 -0.0555 -0.12777 -0.07794 -0.12066 -0.09459 C -0.11354 -0.11124 -0.10711 -0.13668 -0.10555 -0.14223 C -0.10399 -0.14778 -0.10781 -0.13737 -0.11093 -0.12743 C -0.11406 -0.11748 -0.11788 -0.10222 -0.12465 -0.08187 C -0.13142 -0.06152 -0.14409 -0.0296 -0.15208 -0.00532 C -0.16007 0.01896 -0.1651 0.0407 -0.17257 0.06406 C -0.18003 0.08742 -0.19201 0.11771 -0.19722 0.13529 C -0.20243 0.15287 -0.20364 0.16096 -0.20416 0.16998 C -0.20468 0.179 -0.20607 0.1864 -0.2 0.1901 C -0.19392 0.1938 -0.17743 0.19496 -0.16718 0.19172 C -0.15694 0.18848 -0.14479 0.17507 -0.13836 0.16998 C -0.13194 0.16489 -0.13298 0.16443 -0.12882 0.16073 C -0.12465 0.15703 -0.11736 0.15102 -0.11371 0.14801 C -0.11007 0.145 -0.1085 0.14362 -0.10694 0.14246 " pathEditMode="relative" rAng="0" ptsTypes="aaaaaaaaaaaaaaaaaaaaaaaaaaaaaaa">
                                      <p:cBhvr>
                                        <p:cTn id="10" dur="7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" y="17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80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1170</TotalTime>
  <Words>65</Words>
  <Application>Microsoft Office PowerPoint</Application>
  <PresentationFormat>Экран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user</cp:lastModifiedBy>
  <cp:revision>146</cp:revision>
  <dcterms:created xsi:type="dcterms:W3CDTF">2014-11-21T11:00:06Z</dcterms:created>
  <dcterms:modified xsi:type="dcterms:W3CDTF">2023-10-18T08:25:22Z</dcterms:modified>
</cp:coreProperties>
</file>