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1" r:id="rId4"/>
    <p:sldId id="292" r:id="rId5"/>
    <p:sldId id="293" r:id="rId6"/>
    <p:sldId id="294" r:id="rId7"/>
    <p:sldId id="259" r:id="rId8"/>
    <p:sldId id="260" r:id="rId9"/>
    <p:sldId id="257" r:id="rId10"/>
    <p:sldId id="275" r:id="rId11"/>
    <p:sldId id="262" r:id="rId12"/>
    <p:sldId id="278" r:id="rId13"/>
    <p:sldId id="263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68" r:id="rId23"/>
    <p:sldId id="287" r:id="rId24"/>
    <p:sldId id="288" r:id="rId25"/>
    <p:sldId id="277" r:id="rId26"/>
    <p:sldId id="289" r:id="rId27"/>
    <p:sldId id="290" r:id="rId28"/>
    <p:sldId id="274" r:id="rId29"/>
    <p:sldId id="266" r:id="rId30"/>
    <p:sldId id="267" r:id="rId31"/>
    <p:sldId id="264" r:id="rId32"/>
    <p:sldId id="265" r:id="rId33"/>
    <p:sldId id="270" r:id="rId34"/>
    <p:sldId id="271" r:id="rId35"/>
    <p:sldId id="273" r:id="rId36"/>
    <p:sldId id="291" r:id="rId37"/>
    <p:sldId id="26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8" autoAdjust="0"/>
    <p:restoredTop sz="94660"/>
  </p:normalViewPr>
  <p:slideViewPr>
    <p:cSldViewPr snapToGrid="0">
      <p:cViewPr varScale="1">
        <p:scale>
          <a:sx n="91" d="100"/>
          <a:sy n="91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Строение сердца и круги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кровообращения человека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Материал для подготовки учащихся к </a:t>
            </a:r>
            <a:r>
              <a:rPr lang="ru-RU" sz="1400" b="1" dirty="0" smtClean="0">
                <a:solidFill>
                  <a:schemeClr val="accent1"/>
                </a:solidFill>
              </a:rPr>
              <a:t>ЕГЭ </a:t>
            </a:r>
            <a:r>
              <a:rPr lang="ru-RU" sz="1400" b="1" dirty="0" smtClean="0">
                <a:solidFill>
                  <a:schemeClr val="accent1"/>
                </a:solidFill>
              </a:rPr>
              <a:t>по биологии</a:t>
            </a:r>
          </a:p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Подготовила:</a:t>
            </a:r>
          </a:p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Дьячкова Наталья Анатольевна, учитель биологии высшей категории</a:t>
            </a:r>
          </a:p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МБОУ </a:t>
            </a:r>
            <a:r>
              <a:rPr lang="ru-RU" sz="1400" b="1" dirty="0" err="1" smtClean="0">
                <a:solidFill>
                  <a:schemeClr val="accent1"/>
                </a:solidFill>
              </a:rPr>
              <a:t>Верхнесолёновская</a:t>
            </a:r>
            <a:r>
              <a:rPr lang="ru-RU" sz="1400" b="1" dirty="0" smtClean="0">
                <a:solidFill>
                  <a:schemeClr val="accent1"/>
                </a:solidFill>
              </a:rPr>
              <a:t> СОШ</a:t>
            </a:r>
          </a:p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Ростовская область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461" y="334537"/>
            <a:ext cx="4100901" cy="259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9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334537"/>
            <a:ext cx="8911687" cy="15704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Установите соответствие между кругами кровообращения и органами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9335" y="1905000"/>
            <a:ext cx="63288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ОРГАНЫ</a:t>
            </a:r>
            <a:endParaRPr lang="ru-RU" sz="2400" b="1" dirty="0">
              <a:solidFill>
                <a:schemeClr val="accent1"/>
              </a:solidFill>
            </a:endParaRPr>
          </a:p>
          <a:p>
            <a:r>
              <a:rPr lang="ru-RU" sz="2400" dirty="0">
                <a:solidFill>
                  <a:schemeClr val="accent1"/>
                </a:solidFill>
              </a:rPr>
              <a:t>1) правое предсердие                </a:t>
            </a:r>
          </a:p>
          <a:p>
            <a:r>
              <a:rPr lang="ru-RU" sz="2400" dirty="0">
                <a:solidFill>
                  <a:schemeClr val="accent1"/>
                </a:solidFill>
              </a:rPr>
              <a:t>2) правый </a:t>
            </a:r>
            <a:r>
              <a:rPr lang="ru-RU" sz="2400" dirty="0" smtClean="0">
                <a:solidFill>
                  <a:schemeClr val="accent1"/>
                </a:solidFill>
              </a:rPr>
              <a:t>желудочек</a:t>
            </a:r>
            <a:endParaRPr lang="ru-RU" sz="2400" dirty="0">
              <a:solidFill>
                <a:schemeClr val="accent1"/>
              </a:solidFill>
            </a:endParaRPr>
          </a:p>
          <a:p>
            <a:r>
              <a:rPr lang="ru-RU" sz="2400" dirty="0">
                <a:solidFill>
                  <a:schemeClr val="accent1"/>
                </a:solidFill>
              </a:rPr>
              <a:t>3) левое </a:t>
            </a:r>
            <a:r>
              <a:rPr lang="ru-RU" sz="2400" dirty="0" smtClean="0">
                <a:solidFill>
                  <a:schemeClr val="accent1"/>
                </a:solidFill>
              </a:rPr>
              <a:t>предсердие</a:t>
            </a:r>
            <a:endParaRPr lang="ru-RU" sz="2400" dirty="0">
              <a:solidFill>
                <a:schemeClr val="accent1"/>
              </a:solidFill>
            </a:endParaRPr>
          </a:p>
          <a:p>
            <a:r>
              <a:rPr lang="ru-RU" sz="2400" dirty="0">
                <a:solidFill>
                  <a:schemeClr val="accent1"/>
                </a:solidFill>
              </a:rPr>
              <a:t>4) левое </a:t>
            </a:r>
            <a:r>
              <a:rPr lang="ru-RU" sz="2400" dirty="0" smtClean="0">
                <a:solidFill>
                  <a:schemeClr val="accent1"/>
                </a:solidFill>
              </a:rPr>
              <a:t>желудочек</a:t>
            </a:r>
            <a:endParaRPr lang="ru-RU" sz="2400" dirty="0">
              <a:solidFill>
                <a:schemeClr val="accent1"/>
              </a:solidFill>
            </a:endParaRPr>
          </a:p>
          <a:p>
            <a:r>
              <a:rPr lang="ru-RU" sz="2400" dirty="0">
                <a:solidFill>
                  <a:schemeClr val="accent1"/>
                </a:solidFill>
              </a:rPr>
              <a:t>5) </a:t>
            </a:r>
            <a:r>
              <a:rPr lang="ru-RU" sz="2400" dirty="0" smtClean="0">
                <a:solidFill>
                  <a:schemeClr val="accent1"/>
                </a:solidFill>
              </a:rPr>
              <a:t>аорта</a:t>
            </a:r>
            <a:endParaRPr lang="ru-RU" sz="2400" dirty="0">
              <a:solidFill>
                <a:schemeClr val="accent1"/>
              </a:solidFill>
            </a:endParaRPr>
          </a:p>
          <a:p>
            <a:r>
              <a:rPr lang="ru-RU" sz="2400" dirty="0">
                <a:solidFill>
                  <a:schemeClr val="accent1"/>
                </a:solidFill>
              </a:rPr>
              <a:t>6) легочные вены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4429" y="1904999"/>
            <a:ext cx="4878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Круги кровообращения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А</a:t>
            </a:r>
            <a:r>
              <a:rPr lang="ru-RU" sz="2400" dirty="0" smtClean="0">
                <a:solidFill>
                  <a:srgbClr val="0070C0"/>
                </a:solidFill>
              </a:rPr>
              <a:t>) </a:t>
            </a:r>
            <a:r>
              <a:rPr lang="ru-RU" sz="2400" dirty="0">
                <a:solidFill>
                  <a:srgbClr val="0070C0"/>
                </a:solidFill>
              </a:rPr>
              <a:t>малый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Б</a:t>
            </a:r>
            <a:r>
              <a:rPr lang="ru-RU" sz="2400" dirty="0" smtClean="0">
                <a:solidFill>
                  <a:srgbClr val="0070C0"/>
                </a:solidFill>
              </a:rPr>
              <a:t>) </a:t>
            </a:r>
            <a:r>
              <a:rPr lang="ru-RU" sz="2400" dirty="0">
                <a:solidFill>
                  <a:srgbClr val="0070C0"/>
                </a:solidFill>
              </a:rPr>
              <a:t>большой</a:t>
            </a:r>
          </a:p>
          <a:p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6099" y="4582656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32905" y="526799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А – 2,3,6</a:t>
            </a:r>
            <a:r>
              <a:rPr lang="ru-RU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;</a:t>
            </a:r>
            <a:r>
              <a:rPr lang="ru-RU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    Б – 1, 4, </a:t>
            </a:r>
            <a:r>
              <a:rPr lang="ru-RU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5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endParaRPr lang="ru-RU" b="0" i="0" dirty="0">
              <a:solidFill>
                <a:srgbClr val="2E3D4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5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26174" y="119750"/>
            <a:ext cx="842344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0070C0"/>
                </a:solidFill>
              </a:rPr>
              <a:t>Установите последовательность</a:t>
            </a:r>
            <a:r>
              <a:rPr lang="ru-RU" sz="2800" b="1" i="1" dirty="0">
                <a:solidFill>
                  <a:srgbClr val="0070C0"/>
                </a:solidFill>
              </a:rPr>
              <a:t> движения крови  по большому кругу кровообращения </a:t>
            </a:r>
            <a:r>
              <a:rPr lang="ru-RU" sz="2800" i="1" dirty="0">
                <a:solidFill>
                  <a:srgbClr val="0070C0"/>
                </a:solidFill>
              </a:rPr>
              <a:t>у человека</a:t>
            </a:r>
            <a:r>
              <a:rPr lang="ru-RU" sz="2800" i="1" dirty="0" smtClean="0">
                <a:solidFill>
                  <a:srgbClr val="0070C0"/>
                </a:solidFill>
              </a:rPr>
              <a:t>.</a:t>
            </a:r>
            <a:endParaRPr lang="en-US" sz="2800" i="1" dirty="0" smtClean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800" dirty="0">
                <a:solidFill>
                  <a:schemeClr val="accent1"/>
                </a:solidFill>
              </a:rPr>
              <a:t>     1. левый желудочек;            </a:t>
            </a:r>
          </a:p>
          <a:p>
            <a:pPr>
              <a:buNone/>
            </a:pPr>
            <a:r>
              <a:rPr lang="ru-RU" sz="2800" dirty="0">
                <a:solidFill>
                  <a:schemeClr val="accent1"/>
                </a:solidFill>
              </a:rPr>
              <a:t>     2. капилляры;</a:t>
            </a:r>
          </a:p>
          <a:p>
            <a:pPr>
              <a:buNone/>
            </a:pPr>
            <a:r>
              <a:rPr lang="ru-RU" sz="2800" dirty="0">
                <a:solidFill>
                  <a:schemeClr val="accent1"/>
                </a:solidFill>
              </a:rPr>
              <a:t>     3. правое предсердие;         </a:t>
            </a:r>
          </a:p>
          <a:p>
            <a:pPr>
              <a:buNone/>
            </a:pPr>
            <a:r>
              <a:rPr lang="ru-RU" sz="2800" dirty="0">
                <a:solidFill>
                  <a:schemeClr val="accent1"/>
                </a:solidFill>
              </a:rPr>
              <a:t>     4. артерии; </a:t>
            </a:r>
          </a:p>
          <a:p>
            <a:pPr>
              <a:buNone/>
            </a:pPr>
            <a:r>
              <a:rPr lang="ru-RU" sz="2800" dirty="0">
                <a:solidFill>
                  <a:schemeClr val="accent1"/>
                </a:solidFill>
              </a:rPr>
              <a:t>     5. вены;                                     </a:t>
            </a:r>
          </a:p>
          <a:p>
            <a:pPr>
              <a:buNone/>
            </a:pPr>
            <a:r>
              <a:rPr lang="ru-RU" sz="2800" dirty="0">
                <a:solidFill>
                  <a:schemeClr val="accent1"/>
                </a:solidFill>
              </a:rPr>
              <a:t>     6. аорта.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6562" y="4505410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0239" y="5221481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164253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26174" y="119750"/>
            <a:ext cx="842344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0070C0"/>
                </a:solidFill>
              </a:rPr>
              <a:t>Установите последовательность</a:t>
            </a:r>
            <a:r>
              <a:rPr lang="ru-RU" sz="2800" b="1" i="1" dirty="0">
                <a:solidFill>
                  <a:srgbClr val="0070C0"/>
                </a:solidFill>
              </a:rPr>
              <a:t> движения крови </a:t>
            </a:r>
            <a:r>
              <a:rPr lang="ru-RU" sz="2800" b="1" i="1" dirty="0" smtClean="0">
                <a:solidFill>
                  <a:srgbClr val="0070C0"/>
                </a:solidFill>
              </a:rPr>
              <a:t>в малом круг </a:t>
            </a:r>
            <a:r>
              <a:rPr lang="ru-RU" sz="2800" b="1" i="1" dirty="0">
                <a:solidFill>
                  <a:srgbClr val="0070C0"/>
                </a:solidFill>
              </a:rPr>
              <a:t>кровообращения </a:t>
            </a:r>
            <a:r>
              <a:rPr lang="ru-RU" sz="2800" i="1" dirty="0">
                <a:solidFill>
                  <a:srgbClr val="0070C0"/>
                </a:solidFill>
              </a:rPr>
              <a:t>у </a:t>
            </a:r>
            <a:r>
              <a:rPr lang="ru-RU" sz="2800" i="1" dirty="0" smtClean="0">
                <a:solidFill>
                  <a:srgbClr val="0070C0"/>
                </a:solidFill>
              </a:rPr>
              <a:t>человека, начиная с сердца</a:t>
            </a:r>
            <a:endParaRPr lang="en-US" sz="2800" i="1" dirty="0" smtClean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800" dirty="0">
                <a:solidFill>
                  <a:schemeClr val="accent1"/>
                </a:solidFill>
              </a:rPr>
              <a:t>     1. </a:t>
            </a:r>
            <a:r>
              <a:rPr lang="ru-RU" sz="2800" dirty="0" smtClean="0">
                <a:solidFill>
                  <a:schemeClr val="accent1"/>
                </a:solidFill>
              </a:rPr>
              <a:t>легочные артерии;            </a:t>
            </a:r>
            <a:endParaRPr lang="ru-RU" sz="280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z="2800" dirty="0">
                <a:solidFill>
                  <a:schemeClr val="accent1"/>
                </a:solidFill>
              </a:rPr>
              <a:t>     2. </a:t>
            </a:r>
            <a:r>
              <a:rPr lang="ru-RU" sz="2800" dirty="0" smtClean="0">
                <a:solidFill>
                  <a:schemeClr val="accent1"/>
                </a:solidFill>
              </a:rPr>
              <a:t>правый желудочек;</a:t>
            </a:r>
            <a:endParaRPr lang="ru-RU" sz="280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z="2800" dirty="0">
                <a:solidFill>
                  <a:schemeClr val="accent1"/>
                </a:solidFill>
              </a:rPr>
              <a:t>     3. </a:t>
            </a:r>
            <a:r>
              <a:rPr lang="ru-RU" sz="2800" dirty="0" smtClean="0">
                <a:solidFill>
                  <a:schemeClr val="accent1"/>
                </a:solidFill>
              </a:rPr>
              <a:t>левое предсердие;         </a:t>
            </a:r>
            <a:endParaRPr lang="ru-RU" sz="280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z="2800" dirty="0">
                <a:solidFill>
                  <a:schemeClr val="accent1"/>
                </a:solidFill>
              </a:rPr>
              <a:t>     4. </a:t>
            </a:r>
            <a:r>
              <a:rPr lang="ru-RU" sz="2800" dirty="0" smtClean="0">
                <a:solidFill>
                  <a:schemeClr val="accent1"/>
                </a:solidFill>
              </a:rPr>
              <a:t>лёгочные вены; </a:t>
            </a:r>
            <a:endParaRPr lang="ru-RU" sz="280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z="2800" dirty="0">
                <a:solidFill>
                  <a:schemeClr val="accent1"/>
                </a:solidFill>
              </a:rPr>
              <a:t>     5. </a:t>
            </a:r>
            <a:r>
              <a:rPr lang="ru-RU" sz="2800" dirty="0" smtClean="0">
                <a:solidFill>
                  <a:schemeClr val="accent1"/>
                </a:solidFill>
              </a:rPr>
              <a:t>лёгочные капилляры;                                     </a:t>
            </a:r>
            <a:endParaRPr lang="ru-RU" sz="280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z="2800" dirty="0">
                <a:solidFill>
                  <a:schemeClr val="accent1"/>
                </a:solidFill>
              </a:rPr>
              <a:t>     6. </a:t>
            </a:r>
            <a:r>
              <a:rPr lang="ru-RU" sz="2800" dirty="0" smtClean="0">
                <a:solidFill>
                  <a:schemeClr val="accent1"/>
                </a:solidFill>
              </a:rPr>
              <a:t>лёгочный ствол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6562" y="4505410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0422" y="5090185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261543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09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03940" y="233259"/>
            <a:ext cx="91551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     1. нижняя полая вена;            </a:t>
            </a:r>
            <a:endParaRPr lang="ru-RU" sz="280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z="2800" dirty="0">
                <a:solidFill>
                  <a:schemeClr val="accent1"/>
                </a:solidFill>
              </a:rPr>
              <a:t>     2. капилляры;</a:t>
            </a:r>
          </a:p>
          <a:p>
            <a:pPr>
              <a:buNone/>
            </a:pPr>
            <a:r>
              <a:rPr lang="ru-RU" sz="2800" dirty="0">
                <a:solidFill>
                  <a:schemeClr val="accent1"/>
                </a:solidFill>
              </a:rPr>
              <a:t>     3. </a:t>
            </a:r>
            <a:r>
              <a:rPr lang="ru-RU" sz="2800" dirty="0" smtClean="0">
                <a:solidFill>
                  <a:schemeClr val="accent1"/>
                </a:solidFill>
              </a:rPr>
              <a:t>артерии</a:t>
            </a:r>
            <a:r>
              <a:rPr lang="ru-RU" sz="2800" dirty="0">
                <a:solidFill>
                  <a:schemeClr val="accent1"/>
                </a:solidFill>
              </a:rPr>
              <a:t>; </a:t>
            </a:r>
          </a:p>
          <a:p>
            <a:pPr>
              <a:buNone/>
            </a:pPr>
            <a:r>
              <a:rPr lang="ru-RU" sz="2800" dirty="0">
                <a:solidFill>
                  <a:schemeClr val="accent1"/>
                </a:solidFill>
              </a:rPr>
              <a:t>     </a:t>
            </a:r>
            <a:r>
              <a:rPr lang="ru-RU" sz="2800" dirty="0" smtClean="0">
                <a:solidFill>
                  <a:schemeClr val="accent1"/>
                </a:solidFill>
              </a:rPr>
              <a:t>4. печёночная вена;                                     </a:t>
            </a:r>
            <a:endParaRPr lang="ru-RU" sz="280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z="2800" dirty="0">
                <a:solidFill>
                  <a:schemeClr val="accent1"/>
                </a:solidFill>
              </a:rPr>
              <a:t>     </a:t>
            </a:r>
            <a:r>
              <a:rPr lang="ru-RU" sz="2800" dirty="0" smtClean="0">
                <a:solidFill>
                  <a:schemeClr val="accent1"/>
                </a:solidFill>
              </a:rPr>
              <a:t>5. аорта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1822" y="3916687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9398" y="4645460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53241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4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03940" y="233259"/>
            <a:ext cx="91551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Установите</a:t>
            </a:r>
            <a:r>
              <a:rPr lang="ru-RU" sz="2800" b="1" dirty="0">
                <a:solidFill>
                  <a:srgbClr val="0070C0"/>
                </a:solidFill>
              </a:rPr>
              <a:t>, в какой последовательности надо расположить кровеносные сосуды в порядке увеличения скорости движения в них крови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1"/>
                </a:solidFill>
              </a:rPr>
              <a:t>А</a:t>
            </a:r>
            <a:r>
              <a:rPr lang="ru-RU" sz="2800" dirty="0">
                <a:solidFill>
                  <a:schemeClr val="accent1"/>
                </a:solidFill>
              </a:rPr>
              <a:t>) воротная вена </a:t>
            </a:r>
            <a:r>
              <a:rPr lang="ru-RU" sz="2800" dirty="0" smtClean="0">
                <a:solidFill>
                  <a:schemeClr val="accent1"/>
                </a:solidFill>
              </a:rPr>
              <a:t>печени</a:t>
            </a:r>
            <a:endParaRPr lang="ru-RU" sz="280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z="2800" dirty="0">
                <a:solidFill>
                  <a:schemeClr val="accent1"/>
                </a:solidFill>
              </a:rPr>
              <a:t>Б) подвздошная </a:t>
            </a:r>
            <a:r>
              <a:rPr lang="ru-RU" sz="2800" dirty="0" smtClean="0">
                <a:solidFill>
                  <a:schemeClr val="accent1"/>
                </a:solidFill>
              </a:rPr>
              <a:t>артерия</a:t>
            </a:r>
            <a:endParaRPr lang="ru-RU" sz="280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z="2800" dirty="0">
                <a:solidFill>
                  <a:schemeClr val="accent1"/>
                </a:solidFill>
              </a:rPr>
              <a:t>В) </a:t>
            </a:r>
            <a:r>
              <a:rPr lang="ru-RU" sz="2800" dirty="0" smtClean="0">
                <a:solidFill>
                  <a:schemeClr val="accent1"/>
                </a:solidFill>
              </a:rPr>
              <a:t>аорта</a:t>
            </a:r>
            <a:endParaRPr lang="ru-RU" sz="280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z="2800" dirty="0">
                <a:solidFill>
                  <a:schemeClr val="accent1"/>
                </a:solidFill>
              </a:rPr>
              <a:t>Г) капилляры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1822" y="3916687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9398" y="4645460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ГАБВ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6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91638" y="233259"/>
            <a:ext cx="98674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Установите </a:t>
            </a:r>
            <a:r>
              <a:rPr lang="ru-RU" sz="2800" b="1" dirty="0">
                <a:solidFill>
                  <a:srgbClr val="0070C0"/>
                </a:solidFill>
              </a:rPr>
              <a:t>правильную последовательность прохождения порции крови из правого желудочка до правого предсердия. Запишите в таблицу </a:t>
            </a:r>
            <a:r>
              <a:rPr lang="ru-RU" sz="2800" b="1" dirty="0" smtClean="0">
                <a:solidFill>
                  <a:srgbClr val="0070C0"/>
                </a:solidFill>
              </a:rPr>
              <a:t>соответствующую последовательность </a:t>
            </a:r>
            <a:r>
              <a:rPr lang="ru-RU" sz="2800" b="1" dirty="0">
                <a:solidFill>
                  <a:srgbClr val="0070C0"/>
                </a:solidFill>
              </a:rPr>
              <a:t>цифр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ru-RU" sz="2800" dirty="0">
              <a:solidFill>
                <a:srgbClr val="0070C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1) лёгочная </a:t>
            </a:r>
            <a:r>
              <a:rPr lang="ru-RU" sz="2800" dirty="0" smtClean="0">
                <a:solidFill>
                  <a:srgbClr val="C00000"/>
                </a:solidFill>
              </a:rPr>
              <a:t>вена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2) левый </a:t>
            </a:r>
            <a:r>
              <a:rPr lang="ru-RU" sz="2800" dirty="0" smtClean="0">
                <a:solidFill>
                  <a:srgbClr val="C00000"/>
                </a:solidFill>
              </a:rPr>
              <a:t>желудочек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3) лёгочная </a:t>
            </a:r>
            <a:r>
              <a:rPr lang="ru-RU" sz="2800" dirty="0" smtClean="0">
                <a:solidFill>
                  <a:srgbClr val="C00000"/>
                </a:solidFill>
              </a:rPr>
              <a:t>артерия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4) правый </a:t>
            </a:r>
            <a:r>
              <a:rPr lang="ru-RU" sz="2800" dirty="0" smtClean="0">
                <a:solidFill>
                  <a:srgbClr val="C00000"/>
                </a:solidFill>
              </a:rPr>
              <a:t>желудочек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5) правое </a:t>
            </a:r>
            <a:r>
              <a:rPr lang="ru-RU" sz="2800" dirty="0" smtClean="0">
                <a:solidFill>
                  <a:srgbClr val="C00000"/>
                </a:solidFill>
              </a:rPr>
              <a:t>предсердие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6) </a:t>
            </a:r>
            <a:r>
              <a:rPr lang="ru-RU" sz="2800" dirty="0" smtClean="0">
                <a:solidFill>
                  <a:srgbClr val="C00000"/>
                </a:solidFill>
              </a:rPr>
              <a:t>аорта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4556" y="4848616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694" y="5433391"/>
            <a:ext cx="243861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6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91638" y="233259"/>
            <a:ext cx="986745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Установите </a:t>
            </a:r>
            <a:r>
              <a:rPr lang="ru-RU" sz="2800" b="1" dirty="0">
                <a:solidFill>
                  <a:srgbClr val="0070C0"/>
                </a:solidFill>
              </a:rPr>
              <a:t>правильную последовательность прохождения по кругам кровообращения лекарственного препарата, введённого в вену левой руки. Запишите в таблицу соответствующую последовательность цифр.</a:t>
            </a:r>
          </a:p>
          <a:p>
            <a:r>
              <a:rPr lang="ru-RU" sz="2800" dirty="0">
                <a:solidFill>
                  <a:srgbClr val="C00000"/>
                </a:solidFill>
              </a:rPr>
              <a:t>1) вена левого </a:t>
            </a:r>
            <a:r>
              <a:rPr lang="ru-RU" sz="2800" dirty="0" smtClean="0">
                <a:solidFill>
                  <a:srgbClr val="C00000"/>
                </a:solidFill>
              </a:rPr>
              <a:t>предплечья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2) левое </a:t>
            </a:r>
            <a:r>
              <a:rPr lang="ru-RU" sz="2800" dirty="0" smtClean="0">
                <a:solidFill>
                  <a:srgbClr val="C00000"/>
                </a:solidFill>
              </a:rPr>
              <a:t>предсердие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3) левый </a:t>
            </a:r>
            <a:r>
              <a:rPr lang="ru-RU" sz="2800" dirty="0" smtClean="0">
                <a:solidFill>
                  <a:srgbClr val="C00000"/>
                </a:solidFill>
              </a:rPr>
              <a:t>желудочек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4) правый </a:t>
            </a:r>
            <a:r>
              <a:rPr lang="ru-RU" sz="2800" dirty="0" smtClean="0">
                <a:solidFill>
                  <a:srgbClr val="C00000"/>
                </a:solidFill>
              </a:rPr>
              <a:t>желудочек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5) лёгочный </a:t>
            </a:r>
            <a:r>
              <a:rPr lang="ru-RU" sz="2800" dirty="0" smtClean="0">
                <a:solidFill>
                  <a:srgbClr val="C00000"/>
                </a:solidFill>
              </a:rPr>
              <a:t>ствол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6) лёгочные </a:t>
            </a:r>
            <a:r>
              <a:rPr lang="ru-RU" sz="2800" dirty="0" smtClean="0">
                <a:solidFill>
                  <a:srgbClr val="C00000"/>
                </a:solidFill>
              </a:rPr>
              <a:t>вены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4556" y="4848616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735" y="5353512"/>
            <a:ext cx="243861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1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91638" y="233259"/>
            <a:ext cx="986745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Установите правильную последовательность прохождения меченого радиоактивного вещества по кругам кровообращения, начиная с правого желудочка. Запишите в таблицу соответствующую последовательность </a:t>
            </a:r>
            <a:r>
              <a:rPr lang="ru-RU" sz="2800" b="1" dirty="0" smtClean="0">
                <a:solidFill>
                  <a:srgbClr val="0070C0"/>
                </a:solidFill>
              </a:rPr>
              <a:t>цифр.</a:t>
            </a:r>
            <a:endParaRPr lang="ru-RU" sz="2800" dirty="0">
              <a:solidFill>
                <a:srgbClr val="0070C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1) правое </a:t>
            </a:r>
            <a:r>
              <a:rPr lang="ru-RU" sz="2800" dirty="0" smtClean="0">
                <a:solidFill>
                  <a:srgbClr val="C00000"/>
                </a:solidFill>
              </a:rPr>
              <a:t>предсердие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2) левое </a:t>
            </a:r>
            <a:r>
              <a:rPr lang="ru-RU" sz="2800" dirty="0" smtClean="0">
                <a:solidFill>
                  <a:srgbClr val="C00000"/>
                </a:solidFill>
              </a:rPr>
              <a:t>предсердие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3) правый </a:t>
            </a:r>
            <a:r>
              <a:rPr lang="ru-RU" sz="2800" dirty="0" smtClean="0">
                <a:solidFill>
                  <a:srgbClr val="C00000"/>
                </a:solidFill>
              </a:rPr>
              <a:t>желудочек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4) </a:t>
            </a:r>
            <a:r>
              <a:rPr lang="ru-RU" sz="2800" dirty="0" smtClean="0">
                <a:solidFill>
                  <a:srgbClr val="C00000"/>
                </a:solidFill>
              </a:rPr>
              <a:t>аорта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5) нижняя (верхняя) полая </a:t>
            </a:r>
            <a:r>
              <a:rPr lang="ru-RU" sz="2800" dirty="0" smtClean="0">
                <a:solidFill>
                  <a:srgbClr val="C00000"/>
                </a:solidFill>
              </a:rPr>
              <a:t>вена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6) лёгочная </a:t>
            </a:r>
            <a:r>
              <a:rPr lang="ru-RU" sz="2800" dirty="0" smtClean="0">
                <a:solidFill>
                  <a:srgbClr val="C00000"/>
                </a:solidFill>
              </a:rPr>
              <a:t>вена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4556" y="4848616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2236" y="5647543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362451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0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91638" y="233259"/>
            <a:ext cx="98674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Установите последовательность прохождения крови по большому кругу кровообращения, начиная с систолы желудочков. Запишите в таблицу соответствующую последовательность цифр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1) почечная </a:t>
            </a:r>
            <a:r>
              <a:rPr lang="ru-RU" sz="2800" dirty="0" smtClean="0">
                <a:solidFill>
                  <a:srgbClr val="C00000"/>
                </a:solidFill>
              </a:rPr>
              <a:t>вена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2) правое </a:t>
            </a:r>
            <a:r>
              <a:rPr lang="ru-RU" sz="2800" dirty="0" smtClean="0">
                <a:solidFill>
                  <a:srgbClr val="C00000"/>
                </a:solidFill>
              </a:rPr>
              <a:t>предсердие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3) </a:t>
            </a:r>
            <a:r>
              <a:rPr lang="ru-RU" sz="2800" dirty="0" smtClean="0">
                <a:solidFill>
                  <a:srgbClr val="C00000"/>
                </a:solidFill>
              </a:rPr>
              <a:t>аорта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4) нижняя полая </a:t>
            </a:r>
            <a:r>
              <a:rPr lang="ru-RU" sz="2800" dirty="0" smtClean="0">
                <a:solidFill>
                  <a:srgbClr val="C00000"/>
                </a:solidFill>
              </a:rPr>
              <a:t>вена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5) почечная </a:t>
            </a:r>
            <a:r>
              <a:rPr lang="ru-RU" sz="2800" dirty="0" smtClean="0">
                <a:solidFill>
                  <a:srgbClr val="C00000"/>
                </a:solidFill>
              </a:rPr>
              <a:t>артерия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14556" y="4848616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2236" y="5647543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35142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59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91638" y="233259"/>
            <a:ext cx="98674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Установите </a:t>
            </a:r>
            <a:r>
              <a:rPr lang="ru-RU" sz="2800" b="1" dirty="0">
                <a:solidFill>
                  <a:srgbClr val="0070C0"/>
                </a:solidFill>
              </a:rPr>
              <a:t>правильную последовательность расположения кровеносных сосудов в порядке уменьшения скорости движения крови в них. Запишите в таблицу соответствующую последовательность цифр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2800" dirty="0">
                <a:solidFill>
                  <a:srgbClr val="C00000"/>
                </a:solidFill>
              </a:rPr>
              <a:t>1) нижняя полая </a:t>
            </a:r>
            <a:r>
              <a:rPr lang="ru-RU" sz="2800" dirty="0" smtClean="0">
                <a:solidFill>
                  <a:srgbClr val="C00000"/>
                </a:solidFill>
              </a:rPr>
              <a:t>вена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2) </a:t>
            </a:r>
            <a:r>
              <a:rPr lang="ru-RU" sz="2800" dirty="0" smtClean="0">
                <a:solidFill>
                  <a:srgbClr val="C00000"/>
                </a:solidFill>
              </a:rPr>
              <a:t>аорта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3) артериолы кисти </a:t>
            </a:r>
            <a:r>
              <a:rPr lang="ru-RU" sz="2800" dirty="0" smtClean="0">
                <a:solidFill>
                  <a:srgbClr val="C00000"/>
                </a:solidFill>
              </a:rPr>
              <a:t>руки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4) </a:t>
            </a:r>
            <a:r>
              <a:rPr lang="ru-RU" sz="2800" dirty="0" smtClean="0">
                <a:solidFill>
                  <a:srgbClr val="C00000"/>
                </a:solidFill>
              </a:rPr>
              <a:t>капилляры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5) плечевая артерия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14556" y="4848616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2236" y="5647543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25314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1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30" y="228600"/>
            <a:ext cx="10459582" cy="89807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Термины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1600" y="1338943"/>
            <a:ext cx="103359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800" b="1" dirty="0">
                <a:solidFill>
                  <a:schemeClr val="accent1"/>
                </a:solidFill>
              </a:rPr>
              <a:t>Аорта</a:t>
            </a:r>
            <a:r>
              <a:rPr lang="be-BY" sz="2800" dirty="0">
                <a:solidFill>
                  <a:schemeClr val="accent1"/>
                </a:solidFill>
              </a:rPr>
              <a:t>-самая крупная артерия.</a:t>
            </a:r>
            <a:endParaRPr lang="ru-RU" sz="2800" dirty="0">
              <a:solidFill>
                <a:schemeClr val="accent1"/>
              </a:solidFill>
            </a:endParaRPr>
          </a:p>
          <a:p>
            <a:r>
              <a:rPr lang="be-BY" sz="2800" b="1" dirty="0">
                <a:solidFill>
                  <a:schemeClr val="accent1"/>
                </a:solidFill>
              </a:rPr>
              <a:t>Артерии </a:t>
            </a:r>
            <a:r>
              <a:rPr lang="be-BY" sz="2800" dirty="0">
                <a:solidFill>
                  <a:schemeClr val="accent1"/>
                </a:solidFill>
              </a:rPr>
              <a:t>– сосуды, несущие кровь от сердца.</a:t>
            </a:r>
            <a:endParaRPr lang="ru-RU" sz="2800" dirty="0">
              <a:solidFill>
                <a:schemeClr val="accent1"/>
              </a:solidFill>
            </a:endParaRPr>
          </a:p>
          <a:p>
            <a:r>
              <a:rPr lang="be-BY" sz="2800" b="1" dirty="0">
                <a:solidFill>
                  <a:schemeClr val="accent1"/>
                </a:solidFill>
              </a:rPr>
              <a:t>Вены</a:t>
            </a:r>
            <a:r>
              <a:rPr lang="be-BY" sz="2800" dirty="0">
                <a:solidFill>
                  <a:schemeClr val="accent1"/>
                </a:solidFill>
              </a:rPr>
              <a:t> – сосуды, несущие кровь к сердцу.</a:t>
            </a:r>
            <a:endParaRPr lang="ru-RU" sz="2800" dirty="0">
              <a:solidFill>
                <a:schemeClr val="accent1"/>
              </a:solidFill>
            </a:endParaRPr>
          </a:p>
          <a:p>
            <a:r>
              <a:rPr lang="be-BY" sz="2800" b="1" dirty="0">
                <a:solidFill>
                  <a:schemeClr val="accent1"/>
                </a:solidFill>
              </a:rPr>
              <a:t>Капилляры</a:t>
            </a:r>
            <a:r>
              <a:rPr lang="be-BY" sz="2800" dirty="0">
                <a:solidFill>
                  <a:schemeClr val="accent1"/>
                </a:solidFill>
              </a:rPr>
              <a:t> – мельчайшие кровеносные сосуды.</a:t>
            </a:r>
            <a:endParaRPr lang="ru-RU" sz="2800" dirty="0">
              <a:solidFill>
                <a:schemeClr val="accent1"/>
              </a:solidFill>
            </a:endParaRPr>
          </a:p>
          <a:p>
            <a:r>
              <a:rPr lang="be-BY" sz="2800" b="1" dirty="0">
                <a:solidFill>
                  <a:schemeClr val="accent1"/>
                </a:solidFill>
              </a:rPr>
              <a:t>Артериальная кровь</a:t>
            </a:r>
            <a:r>
              <a:rPr lang="be-BY" sz="2800" dirty="0">
                <a:solidFill>
                  <a:schemeClr val="accent1"/>
                </a:solidFill>
              </a:rPr>
              <a:t> – кровь, насыщенная кислородом.</a:t>
            </a:r>
            <a:endParaRPr lang="ru-RU" sz="2800" dirty="0">
              <a:solidFill>
                <a:schemeClr val="accent1"/>
              </a:solidFill>
            </a:endParaRPr>
          </a:p>
          <a:p>
            <a:r>
              <a:rPr lang="be-BY" sz="2800" b="1" dirty="0">
                <a:solidFill>
                  <a:schemeClr val="accent1"/>
                </a:solidFill>
              </a:rPr>
              <a:t>Венозная кровь </a:t>
            </a:r>
            <a:r>
              <a:rPr lang="be-BY" sz="2800" dirty="0">
                <a:solidFill>
                  <a:schemeClr val="accent1"/>
                </a:solidFill>
              </a:rPr>
              <a:t>–</a:t>
            </a:r>
            <a:r>
              <a:rPr lang="ru-RU" sz="2800" dirty="0">
                <a:solidFill>
                  <a:schemeClr val="accent1"/>
                </a:solidFill>
              </a:rPr>
              <a:t> кровь</a:t>
            </a:r>
            <a:r>
              <a:rPr lang="be-BY" sz="2800" dirty="0">
                <a:solidFill>
                  <a:schemeClr val="accent1"/>
                </a:solidFill>
              </a:rPr>
              <a:t>, насыщенная углекислым газом. </a:t>
            </a:r>
            <a:endParaRPr lang="be-BY" sz="2800" dirty="0" smtClean="0">
              <a:solidFill>
                <a:schemeClr val="accent1"/>
              </a:solidFill>
            </a:endParaRPr>
          </a:p>
          <a:p>
            <a:r>
              <a:rPr lang="ru-RU" sz="2800" dirty="0">
                <a:solidFill>
                  <a:schemeClr val="accent1"/>
                </a:solidFill>
              </a:rPr>
              <a:t>В </a:t>
            </a:r>
            <a:r>
              <a:rPr lang="ru-RU" sz="2800" b="1" dirty="0">
                <a:solidFill>
                  <a:schemeClr val="accent1"/>
                </a:solidFill>
              </a:rPr>
              <a:t>малом круге </a:t>
            </a:r>
            <a:r>
              <a:rPr lang="ru-RU" sz="2800" dirty="0">
                <a:solidFill>
                  <a:schemeClr val="accent1"/>
                </a:solidFill>
              </a:rPr>
              <a:t>кровообращения </a:t>
            </a:r>
            <a:r>
              <a:rPr lang="ru-RU" sz="2800" b="1" dirty="0">
                <a:solidFill>
                  <a:schemeClr val="accent1"/>
                </a:solidFill>
              </a:rPr>
              <a:t>по артериям </a:t>
            </a:r>
            <a:r>
              <a:rPr lang="ru-RU" sz="2800" dirty="0">
                <a:solidFill>
                  <a:schemeClr val="accent1"/>
                </a:solidFill>
              </a:rPr>
              <a:t>течет </a:t>
            </a:r>
            <a:r>
              <a:rPr lang="ru-RU" sz="2800" b="1" dirty="0">
                <a:solidFill>
                  <a:srgbClr val="0070C0"/>
                </a:solidFill>
              </a:rPr>
              <a:t>венозная кровь</a:t>
            </a:r>
            <a:r>
              <a:rPr lang="ru-RU" sz="2800" dirty="0">
                <a:solidFill>
                  <a:schemeClr val="accent1"/>
                </a:solidFill>
              </a:rPr>
              <a:t>, а </a:t>
            </a:r>
            <a:r>
              <a:rPr lang="ru-RU" sz="2800" b="1" dirty="0">
                <a:solidFill>
                  <a:schemeClr val="accent1"/>
                </a:solidFill>
              </a:rPr>
              <a:t>по венам </a:t>
            </a:r>
            <a:r>
              <a:rPr lang="ru-RU" sz="2800" dirty="0">
                <a:solidFill>
                  <a:schemeClr val="accent1"/>
                </a:solidFill>
              </a:rPr>
              <a:t>– </a:t>
            </a:r>
            <a:r>
              <a:rPr lang="ru-RU" sz="2800" b="1" dirty="0">
                <a:solidFill>
                  <a:srgbClr val="FF0000"/>
                </a:solidFill>
              </a:rPr>
              <a:t>артериальная</a:t>
            </a:r>
            <a:r>
              <a:rPr lang="ru-RU" sz="2800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5266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91638" y="233259"/>
            <a:ext cx="98674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Установите </a:t>
            </a:r>
            <a:r>
              <a:rPr lang="ru-RU" sz="2800" b="1" dirty="0">
                <a:solidFill>
                  <a:srgbClr val="0070C0"/>
                </a:solidFill>
              </a:rPr>
              <a:t>последовательность прохождения инсулина по кровеносной системе от места выработки до мышечных волокон бицепса руки. Запишите в таблицу соответствующую последовательность цифр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1) правый </a:t>
            </a:r>
            <a:r>
              <a:rPr lang="ru-RU" sz="2800" dirty="0" smtClean="0">
                <a:solidFill>
                  <a:srgbClr val="C00000"/>
                </a:solidFill>
              </a:rPr>
              <a:t>желудочек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2) артерии большого круга </a:t>
            </a:r>
            <a:r>
              <a:rPr lang="ru-RU" sz="2800" dirty="0" smtClean="0">
                <a:solidFill>
                  <a:srgbClr val="C00000"/>
                </a:solidFill>
              </a:rPr>
              <a:t>кровообращения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3) левое </a:t>
            </a:r>
            <a:r>
              <a:rPr lang="ru-RU" sz="2800" dirty="0" smtClean="0">
                <a:solidFill>
                  <a:srgbClr val="C00000"/>
                </a:solidFill>
              </a:rPr>
              <a:t>предсердие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4) лёгочные </a:t>
            </a:r>
            <a:r>
              <a:rPr lang="ru-RU" sz="2800" dirty="0" smtClean="0">
                <a:solidFill>
                  <a:srgbClr val="C00000"/>
                </a:solidFill>
              </a:rPr>
              <a:t>артерии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5) вены большого круга </a:t>
            </a:r>
            <a:r>
              <a:rPr lang="ru-RU" sz="2800" dirty="0" smtClean="0">
                <a:solidFill>
                  <a:srgbClr val="C00000"/>
                </a:solidFill>
              </a:rPr>
              <a:t>кровообращения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14556" y="4848616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2236" y="5647543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51432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0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91638" y="233259"/>
            <a:ext cx="986745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70C0"/>
                </a:solidFill>
              </a:rPr>
              <a:t>Установите последовательность органов кровеносной системы, через которые проходит кровь при кровообращении, начиная с превращения венозной крови в артериальную. Запишите в таблицу соответствующую последовательность цифр.</a:t>
            </a:r>
          </a:p>
          <a:p>
            <a:r>
              <a:rPr lang="ru-RU" sz="2800" dirty="0">
                <a:solidFill>
                  <a:srgbClr val="C00000"/>
                </a:solidFill>
              </a:rPr>
              <a:t>1) правый </a:t>
            </a:r>
            <a:r>
              <a:rPr lang="ru-RU" sz="2800" dirty="0" smtClean="0">
                <a:solidFill>
                  <a:srgbClr val="C00000"/>
                </a:solidFill>
              </a:rPr>
              <a:t>желудочек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2) левое </a:t>
            </a:r>
            <a:r>
              <a:rPr lang="ru-RU" sz="2800" dirty="0" smtClean="0">
                <a:solidFill>
                  <a:srgbClr val="C00000"/>
                </a:solidFill>
              </a:rPr>
              <a:t>предсердие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3) капилляры </a:t>
            </a:r>
            <a:r>
              <a:rPr lang="ru-RU" sz="2800" dirty="0" smtClean="0">
                <a:solidFill>
                  <a:srgbClr val="C00000"/>
                </a:solidFill>
              </a:rPr>
              <a:t>лёгких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4) </a:t>
            </a:r>
            <a:r>
              <a:rPr lang="ru-RU" sz="2800" dirty="0" smtClean="0">
                <a:solidFill>
                  <a:srgbClr val="C00000"/>
                </a:solidFill>
              </a:rPr>
              <a:t>аорта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5) нижняя полая </a:t>
            </a:r>
            <a:r>
              <a:rPr lang="ru-RU" sz="2800" dirty="0" smtClean="0">
                <a:solidFill>
                  <a:srgbClr val="C00000"/>
                </a:solidFill>
              </a:rPr>
              <a:t>вена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4556" y="4848616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2236" y="5647543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32451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8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23809" y="609590"/>
            <a:ext cx="102033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70C0"/>
                </a:solidFill>
              </a:rPr>
              <a:t>Почему в капиллярах наблюдается наименьшая скорость тока крови?</a:t>
            </a:r>
          </a:p>
          <a:p>
            <a:pPr algn="just"/>
            <a:r>
              <a:rPr lang="ru-RU" sz="2400" b="1" dirty="0">
                <a:solidFill>
                  <a:schemeClr val="accent1"/>
                </a:solidFill>
              </a:rPr>
              <a:t> </a:t>
            </a:r>
          </a:p>
          <a:p>
            <a:pPr algn="just"/>
            <a:r>
              <a:rPr lang="ru-RU" sz="2400" dirty="0">
                <a:solidFill>
                  <a:schemeClr val="accent1"/>
                </a:solidFill>
              </a:rPr>
              <a:t>1) капилляры максимально далеко расположены от сердца</a:t>
            </a:r>
          </a:p>
          <a:p>
            <a:pPr algn="just"/>
            <a:r>
              <a:rPr lang="ru-RU" sz="2400" dirty="0">
                <a:solidFill>
                  <a:schemeClr val="accent1"/>
                </a:solidFill>
              </a:rPr>
              <a:t>2) стенки капилляров не имеют мышечных волокон</a:t>
            </a:r>
          </a:p>
          <a:p>
            <a:pPr algn="just"/>
            <a:r>
              <a:rPr lang="ru-RU" sz="2400" dirty="0">
                <a:solidFill>
                  <a:schemeClr val="accent1"/>
                </a:solidFill>
              </a:rPr>
              <a:t>3) стенки капилляров образованы одним слоем клеток</a:t>
            </a:r>
          </a:p>
          <a:p>
            <a:pPr algn="just"/>
            <a:r>
              <a:rPr lang="ru-RU" sz="2400" dirty="0" smtClean="0">
                <a:solidFill>
                  <a:schemeClr val="accent1"/>
                </a:solidFill>
              </a:rPr>
              <a:t>4) капилляры </a:t>
            </a:r>
            <a:r>
              <a:rPr lang="ru-RU" sz="2400" dirty="0">
                <a:solidFill>
                  <a:schemeClr val="accent1"/>
                </a:solidFill>
              </a:rPr>
              <a:t>имеют наибольшую суммарную площадь поперечного </a:t>
            </a:r>
            <a:r>
              <a:rPr lang="ru-RU" sz="2400" dirty="0" smtClean="0">
                <a:solidFill>
                  <a:schemeClr val="accent1"/>
                </a:solidFill>
              </a:rPr>
              <a:t>сечения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3827" y="3779689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0362" y="4645460"/>
            <a:ext cx="8292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4 -</a:t>
            </a:r>
            <a:r>
              <a:rPr lang="ru-RU" sz="2800" b="1" dirty="0" smtClean="0">
                <a:solidFill>
                  <a:schemeClr val="accent1"/>
                </a:solidFill>
              </a:rPr>
              <a:t> </a:t>
            </a:r>
            <a:r>
              <a:rPr lang="ru-RU" sz="2800" b="1" dirty="0">
                <a:solidFill>
                  <a:schemeClr val="accent1"/>
                </a:solidFill>
              </a:rPr>
              <a:t>капилляры имеют наибольшую суммарную площадь поперечного сечения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4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23809" y="609590"/>
            <a:ext cx="1020336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Обозначь, какие из суждений верны</a:t>
            </a:r>
            <a:endParaRPr lang="ru-RU" sz="2800" b="1" dirty="0">
              <a:solidFill>
                <a:srgbClr val="0070C0"/>
              </a:solidFill>
            </a:endParaRPr>
          </a:p>
          <a:p>
            <a:pPr algn="just"/>
            <a:r>
              <a:rPr lang="ru-RU" sz="2400" b="1" dirty="0">
                <a:solidFill>
                  <a:schemeClr val="accent1"/>
                </a:solidFill>
              </a:rPr>
              <a:t> </a:t>
            </a:r>
          </a:p>
          <a:p>
            <a:pPr algn="just"/>
            <a:r>
              <a:rPr lang="ru-RU" sz="2400" dirty="0" smtClean="0">
                <a:solidFill>
                  <a:schemeClr val="accent1"/>
                </a:solidFill>
              </a:rPr>
              <a:t>А)Артериальная кровь находится в правой половине сердца;</a:t>
            </a:r>
            <a:endParaRPr lang="ru-RU" sz="2400" dirty="0">
              <a:solidFill>
                <a:schemeClr val="accent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1"/>
                </a:solidFill>
              </a:rPr>
              <a:t>Б)Венозная кровь находится в лёгочных венах</a:t>
            </a:r>
            <a:endParaRPr lang="ru-RU" sz="2400" dirty="0">
              <a:solidFill>
                <a:schemeClr val="accent1"/>
              </a:solidFill>
            </a:endParaRPr>
          </a:p>
          <a:p>
            <a:pPr algn="just"/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3827" y="3779689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0362" y="4645460"/>
            <a:ext cx="710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Оба суждения не верны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18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23809" y="609590"/>
            <a:ext cx="1020336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Верны ли следующие суждения о регуляции работы сердца?</a:t>
            </a:r>
            <a:endParaRPr lang="ru-RU" sz="2800" b="1" dirty="0">
              <a:solidFill>
                <a:srgbClr val="0070C0"/>
              </a:solidFill>
            </a:endParaRPr>
          </a:p>
          <a:p>
            <a:pPr algn="just"/>
            <a:r>
              <a:rPr lang="ru-RU" sz="2400" b="1" dirty="0">
                <a:solidFill>
                  <a:schemeClr val="accent1"/>
                </a:solidFill>
              </a:rPr>
              <a:t> </a:t>
            </a:r>
          </a:p>
          <a:p>
            <a:pPr algn="just"/>
            <a:r>
              <a:rPr lang="ru-RU" sz="2400" dirty="0" smtClean="0">
                <a:solidFill>
                  <a:schemeClr val="accent1"/>
                </a:solidFill>
              </a:rPr>
              <a:t>А)Парасимпатический отдел вегетативной нервной системы снижает частоту и силу сердечных сокращений;</a:t>
            </a:r>
            <a:endParaRPr lang="ru-RU" sz="2400" dirty="0">
              <a:solidFill>
                <a:schemeClr val="accent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1"/>
                </a:solidFill>
              </a:rPr>
              <a:t>Б)Ацетилхолин и ионы калия усиливают частоту и силу сердечных сокращений.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3827" y="3779689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0362" y="4645460"/>
            <a:ext cx="710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Верно только А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2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0749" y="336011"/>
            <a:ext cx="8911687" cy="128089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Установите соответствие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31836" y="820272"/>
            <a:ext cx="89895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Клапаны: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1</a:t>
            </a:r>
            <a:r>
              <a:rPr lang="ru-RU" sz="2400" dirty="0">
                <a:solidFill>
                  <a:srgbClr val="C00000"/>
                </a:solidFill>
              </a:rPr>
              <a:t>.   </a:t>
            </a:r>
            <a:r>
              <a:rPr lang="ru-RU" sz="2400" dirty="0" smtClean="0">
                <a:solidFill>
                  <a:srgbClr val="C00000"/>
                </a:solidFill>
              </a:rPr>
              <a:t>Трехстворчатый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dirty="0">
                <a:solidFill>
                  <a:srgbClr val="C00000"/>
                </a:solidFill>
              </a:rPr>
              <a:t>2.   </a:t>
            </a:r>
            <a:r>
              <a:rPr lang="ru-RU" sz="2400" dirty="0" smtClean="0">
                <a:solidFill>
                  <a:srgbClr val="C00000"/>
                </a:solidFill>
              </a:rPr>
              <a:t>Двустворчатый</a:t>
            </a:r>
            <a:endParaRPr lang="ru-RU" sz="2400" dirty="0">
              <a:solidFill>
                <a:srgbClr val="C00000"/>
              </a:solidFill>
            </a:endParaRPr>
          </a:p>
          <a:p>
            <a:pPr marL="457200" indent="-457200">
              <a:buAutoNum type="arabicPeriod" startAt="3"/>
            </a:pPr>
            <a:r>
              <a:rPr lang="ru-RU" sz="2400" dirty="0" smtClean="0">
                <a:solidFill>
                  <a:srgbClr val="C00000"/>
                </a:solidFill>
              </a:rPr>
              <a:t>Полулунный</a:t>
            </a: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Расположение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A.   между левым желудочком и левым предсердием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B.    в устье аорты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C.    в устье легочного ствола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D.   между правым желудочком и правым предсердием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6562" y="4505410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70749" y="536014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А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r>
              <a:rPr lang="ru-RU" sz="2800" b="1" dirty="0" smtClean="0">
                <a:solidFill>
                  <a:srgbClr val="0070C0"/>
                </a:solidFill>
              </a:rPr>
              <a:t>2    В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r>
              <a:rPr lang="ru-RU" sz="2800" b="1" dirty="0" smtClean="0">
                <a:solidFill>
                  <a:srgbClr val="0070C0"/>
                </a:solidFill>
              </a:rPr>
              <a:t>3    С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r>
              <a:rPr lang="ru-RU" sz="2800" b="1" dirty="0" smtClean="0">
                <a:solidFill>
                  <a:srgbClr val="0070C0"/>
                </a:solidFill>
              </a:rPr>
              <a:t>3     </a:t>
            </a:r>
            <a:r>
              <a:rPr lang="en-US" sz="2800" b="1" dirty="0" smtClean="0">
                <a:solidFill>
                  <a:srgbClr val="0070C0"/>
                </a:solidFill>
              </a:rPr>
              <a:t>D</a:t>
            </a:r>
            <a:r>
              <a:rPr lang="en-US" sz="2800" b="1" dirty="0">
                <a:solidFill>
                  <a:srgbClr val="0070C0"/>
                </a:solidFill>
              </a:rPr>
              <a:t>. 1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1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0749" y="0"/>
            <a:ext cx="9341711" cy="161690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Рассмотрите рисунок с изображением фазы сердечного цикла. Определите название этой фазы, её продолжительность и направление движения крови. Заполните пустые ячейки таблицы, используя термины и процессы, приведённые в списке. Для каждой ячейки, обозначенной буквой, выберите соответствующий термин или процесс из предложенного списка.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53126" y="5164676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22769" y="5863327"/>
            <a:ext cx="3472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А.4    В.8   С.1   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55" y="1616901"/>
            <a:ext cx="2579360" cy="2989023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360469"/>
              </p:ext>
            </p:extLst>
          </p:nvPr>
        </p:nvGraphicFramePr>
        <p:xfrm>
          <a:off x="2926087" y="2710226"/>
          <a:ext cx="8915400" cy="1268982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401222109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722659256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4227530687"/>
                    </a:ext>
                  </a:extLst>
                </a:gridCol>
              </a:tblGrid>
              <a:tr h="61261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  <a:effectLst/>
                        </a:rPr>
                        <a:t>Фазы сердечного цикла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  <a:effectLst/>
                        </a:rPr>
                        <a:t>Продолжительность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accent1"/>
                          </a:solidFill>
                          <a:effectLst/>
                        </a:rPr>
                        <a:t>Движение крови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188853"/>
                  </a:ext>
                </a:extLst>
              </a:tr>
              <a:tr h="65637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________(А)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_________(Б)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________(С)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949400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70749" y="3836747"/>
            <a:ext cx="11156119" cy="272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СПИСОК ТЕРМИНОВ И ПРОЦЕССОВ: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1) поступление крови из предсердия в желудочек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2) поступление крови из желудочка в артерию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3) поступление крови из вен в предсердие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4) систола предсердия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5) 0,8 с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6) систола желудочка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7) 0,3 с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8) 0,1 с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329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0749" y="0"/>
            <a:ext cx="9341711" cy="161690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Проанализируйте таблицу «Структуры кровеносной системы человека». Заполните пустые ячейки таблицы, используя термины, приведённые в списке. Для каждой ячейки, обозначенной буквой, выберите соответствующий термин из предложенного списка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r>
              <a:rPr lang="ru-RU" sz="2400" b="1" dirty="0">
                <a:solidFill>
                  <a:srgbClr val="0070C0"/>
                </a:solidFill>
              </a:rPr>
              <a:t/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             </a:t>
            </a:r>
            <a:r>
              <a:rPr lang="ru-RU" sz="2400" b="1" dirty="0" smtClean="0">
                <a:solidFill>
                  <a:schemeClr val="accent1"/>
                </a:solidFill>
              </a:rPr>
              <a:t>Структуры </a:t>
            </a:r>
            <a:r>
              <a:rPr lang="ru-RU" sz="2400" b="1" dirty="0">
                <a:solidFill>
                  <a:schemeClr val="accent1"/>
                </a:solidFill>
              </a:rPr>
              <a:t>кровеносной системы </a:t>
            </a:r>
            <a:r>
              <a:rPr lang="ru-RU" sz="2400" b="1" dirty="0" smtClean="0">
                <a:solidFill>
                  <a:schemeClr val="accent1"/>
                </a:solidFill>
              </a:rPr>
              <a:t>человека</a:t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53126" y="5164676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22769" y="5863327"/>
            <a:ext cx="3472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А.3    Б.7   </a:t>
            </a:r>
            <a:r>
              <a:rPr lang="ru-RU" sz="2800" b="1" dirty="0">
                <a:solidFill>
                  <a:srgbClr val="0070C0"/>
                </a:solidFill>
              </a:rPr>
              <a:t>В</a:t>
            </a:r>
            <a:r>
              <a:rPr lang="ru-RU" sz="2800" b="1" dirty="0" smtClean="0">
                <a:solidFill>
                  <a:srgbClr val="0070C0"/>
                </a:solidFill>
              </a:rPr>
              <a:t>.1   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17766"/>
              </p:ext>
            </p:extLst>
          </p:nvPr>
        </p:nvGraphicFramePr>
        <p:xfrm>
          <a:off x="3234900" y="2308949"/>
          <a:ext cx="8610135" cy="2225040"/>
        </p:xfrm>
        <a:graphic>
          <a:graphicData uri="http://schemas.openxmlformats.org/drawingml/2006/table">
            <a:tbl>
              <a:tblPr/>
              <a:tblGrid>
                <a:gridCol w="2870045">
                  <a:extLst>
                    <a:ext uri="{9D8B030D-6E8A-4147-A177-3AD203B41FA5}">
                      <a16:colId xmlns:a16="http://schemas.microsoft.com/office/drawing/2014/main" val="3005117665"/>
                    </a:ext>
                  </a:extLst>
                </a:gridCol>
                <a:gridCol w="2870045">
                  <a:extLst>
                    <a:ext uri="{9D8B030D-6E8A-4147-A177-3AD203B41FA5}">
                      <a16:colId xmlns:a16="http://schemas.microsoft.com/office/drawing/2014/main" val="83990457"/>
                    </a:ext>
                  </a:extLst>
                </a:gridCol>
                <a:gridCol w="2870045">
                  <a:extLst>
                    <a:ext uri="{9D8B030D-6E8A-4147-A177-3AD203B41FA5}">
                      <a16:colId xmlns:a16="http://schemas.microsoft.com/office/drawing/2014/main" val="4022302603"/>
                    </a:ext>
                  </a:extLst>
                </a:gridCol>
              </a:tblGrid>
              <a:tr h="30669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  <a:effectLst/>
                        </a:rPr>
                        <a:t>Название сосуда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accent1"/>
                          </a:solidFill>
                          <a:effectLst/>
                        </a:rPr>
                        <a:t>Особенности строения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accent1"/>
                          </a:solidFill>
                          <a:effectLst/>
                        </a:rPr>
                        <a:t>Скорость движения крови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203822"/>
                  </a:ext>
                </a:extLst>
              </a:tr>
              <a:tr h="32859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  <a:effectLst/>
                        </a:rPr>
                        <a:t>вена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  <a:effectLst/>
                        </a:rPr>
                        <a:t>(Б) ________________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accent1"/>
                          </a:solidFill>
                          <a:effectLst/>
                        </a:rPr>
                        <a:t>низкая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28265"/>
                  </a:ext>
                </a:extLst>
              </a:tr>
              <a:tr h="32859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  <a:effectLst/>
                        </a:rPr>
                        <a:t>(А) _____________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  <a:effectLst/>
                        </a:rPr>
                        <a:t>многослойные </a:t>
                      </a:r>
                      <a:r>
                        <a:rPr lang="ru-RU" sz="1800" b="1" dirty="0" smtClean="0">
                          <a:solidFill>
                            <a:schemeClr val="accent1"/>
                          </a:solidFill>
                          <a:effectLst/>
                        </a:rPr>
                        <a:t>гладкие стенки</a:t>
                      </a:r>
                      <a:endParaRPr lang="ru-RU" sz="1800" b="1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  <a:effectLst/>
                        </a:rPr>
                        <a:t>высокая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884834"/>
                  </a:ext>
                </a:extLst>
              </a:tr>
              <a:tr h="32859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  <a:effectLst/>
                        </a:rPr>
                        <a:t>капилляр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  <a:effectLst/>
                        </a:rPr>
                        <a:t>стенки из одного </a:t>
                      </a:r>
                      <a:r>
                        <a:rPr lang="ru-RU" sz="1800" b="1" dirty="0" smtClean="0">
                          <a:solidFill>
                            <a:schemeClr val="accent1"/>
                          </a:solidFill>
                          <a:effectLst/>
                        </a:rPr>
                        <a:t>слоя клеток</a:t>
                      </a:r>
                      <a:endParaRPr lang="ru-RU" sz="1800" b="1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/>
                          </a:solidFill>
                          <a:effectLst/>
                        </a:rPr>
                        <a:t>(В) ________________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928057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42433" y="4303455"/>
            <a:ext cx="71697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1) </a:t>
            </a:r>
            <a:r>
              <a:rPr lang="ru-RU" sz="2000" b="1" dirty="0" smtClean="0">
                <a:solidFill>
                  <a:schemeClr val="accent1"/>
                </a:solidFill>
              </a:rPr>
              <a:t>минимальная</a:t>
            </a:r>
            <a:endParaRPr lang="ru-RU" sz="2000" b="1" dirty="0">
              <a:solidFill>
                <a:schemeClr val="accent1"/>
              </a:solidFill>
            </a:endParaRPr>
          </a:p>
          <a:p>
            <a:r>
              <a:rPr lang="ru-RU" sz="2000" b="1" dirty="0">
                <a:solidFill>
                  <a:schemeClr val="accent1"/>
                </a:solidFill>
              </a:rPr>
              <a:t>2) </a:t>
            </a:r>
            <a:r>
              <a:rPr lang="ru-RU" sz="2000" b="1" dirty="0" smtClean="0">
                <a:solidFill>
                  <a:schemeClr val="accent1"/>
                </a:solidFill>
              </a:rPr>
              <a:t>максимальная</a:t>
            </a:r>
            <a:endParaRPr lang="ru-RU" sz="2000" b="1" dirty="0">
              <a:solidFill>
                <a:schemeClr val="accent1"/>
              </a:solidFill>
            </a:endParaRPr>
          </a:p>
          <a:p>
            <a:r>
              <a:rPr lang="ru-RU" sz="2000" b="1" dirty="0">
                <a:solidFill>
                  <a:schemeClr val="accent1"/>
                </a:solidFill>
              </a:rPr>
              <a:t>3) </a:t>
            </a:r>
            <a:r>
              <a:rPr lang="ru-RU" sz="2000" b="1" dirty="0" smtClean="0">
                <a:solidFill>
                  <a:schemeClr val="accent1"/>
                </a:solidFill>
              </a:rPr>
              <a:t>артерия</a:t>
            </a:r>
            <a:endParaRPr lang="ru-RU" sz="2000" b="1" dirty="0">
              <a:solidFill>
                <a:schemeClr val="accent1"/>
              </a:solidFill>
            </a:endParaRPr>
          </a:p>
          <a:p>
            <a:r>
              <a:rPr lang="ru-RU" sz="2000" b="1" dirty="0">
                <a:solidFill>
                  <a:schemeClr val="accent1"/>
                </a:solidFill>
              </a:rPr>
              <a:t>4) </a:t>
            </a:r>
            <a:r>
              <a:rPr lang="ru-RU" sz="2000" b="1" dirty="0" smtClean="0">
                <a:solidFill>
                  <a:schemeClr val="accent1"/>
                </a:solidFill>
              </a:rPr>
              <a:t>сосуд</a:t>
            </a:r>
            <a:endParaRPr lang="ru-RU" sz="2000" b="1" dirty="0">
              <a:solidFill>
                <a:schemeClr val="accent1"/>
              </a:solidFill>
            </a:endParaRPr>
          </a:p>
          <a:p>
            <a:r>
              <a:rPr lang="ru-RU" sz="2000" b="1" dirty="0">
                <a:solidFill>
                  <a:schemeClr val="accent1"/>
                </a:solidFill>
              </a:rPr>
              <a:t>5) </a:t>
            </a:r>
            <a:r>
              <a:rPr lang="ru-RU" sz="2000" b="1" dirty="0" smtClean="0">
                <a:solidFill>
                  <a:schemeClr val="accent1"/>
                </a:solidFill>
              </a:rPr>
              <a:t>проток</a:t>
            </a:r>
            <a:endParaRPr lang="ru-RU" sz="2000" b="1" dirty="0">
              <a:solidFill>
                <a:schemeClr val="accent1"/>
              </a:solidFill>
            </a:endParaRPr>
          </a:p>
          <a:p>
            <a:r>
              <a:rPr lang="ru-RU" sz="2000" b="1" dirty="0">
                <a:solidFill>
                  <a:schemeClr val="accent1"/>
                </a:solidFill>
              </a:rPr>
              <a:t>6) однослойные стенки с </a:t>
            </a:r>
            <a:r>
              <a:rPr lang="ru-RU" sz="2000" b="1" dirty="0" smtClean="0">
                <a:solidFill>
                  <a:schemeClr val="accent1"/>
                </a:solidFill>
              </a:rPr>
              <a:t>мышцами</a:t>
            </a:r>
            <a:endParaRPr lang="ru-RU" sz="2000" b="1" dirty="0">
              <a:solidFill>
                <a:schemeClr val="accent1"/>
              </a:solidFill>
            </a:endParaRPr>
          </a:p>
          <a:p>
            <a:r>
              <a:rPr lang="ru-RU" sz="2000" b="1" dirty="0">
                <a:solidFill>
                  <a:schemeClr val="accent1"/>
                </a:solidFill>
              </a:rPr>
              <a:t>7) многослойные стенки с </a:t>
            </a:r>
            <a:r>
              <a:rPr lang="ru-RU" sz="2000" b="1" dirty="0" smtClean="0">
                <a:solidFill>
                  <a:schemeClr val="accent1"/>
                </a:solidFill>
              </a:rPr>
              <a:t>клапанами</a:t>
            </a:r>
            <a:endParaRPr lang="ru-RU" sz="2000" b="1" dirty="0">
              <a:solidFill>
                <a:schemeClr val="accent1"/>
              </a:solidFill>
            </a:endParaRPr>
          </a:p>
          <a:p>
            <a:r>
              <a:rPr lang="ru-RU" sz="2000" b="1" dirty="0">
                <a:solidFill>
                  <a:schemeClr val="accent1"/>
                </a:solidFill>
              </a:rPr>
              <a:t>8) многослойные клетки с ворсинками</a:t>
            </a:r>
          </a:p>
        </p:txBody>
      </p:sp>
    </p:spTree>
    <p:extLst>
      <p:ext uri="{BB962C8B-B14F-4D97-AF65-F5344CB8AC3E}">
        <p14:creationId xmlns:p14="http://schemas.microsoft.com/office/powerpoint/2010/main" val="115734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0710" y="375781"/>
            <a:ext cx="8911687" cy="159184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Найдите ошибки в приведенном тексте. Укажите номера предложений, в которых сделаны ошибки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7087" y="1171705"/>
            <a:ext cx="92849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Сердце сокращается ритмично 70-75 раз в минуту в состоянии покоя. 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2.Непрерывная деятельность сердца складывается из двух этапов: 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сокращения и расслабления желудочков.  3. Учащение работы сердца 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(более 80 раз в минуту) называют брадикардией, а замедление работы 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(менее 60 раз в минуту) – тахикардией. 4. Длительность всего сердечного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 цикла составляет примерно 0,8 сек. 5. Импульсы, приходящие к сердцу по 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парасимпатическим нервам, усиливают и учащают его сокращения, а по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 симпатическим – замедляют и ослабляют их.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5494" y="3624605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7087" y="4334005"/>
            <a:ext cx="89675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Ошибки допущены в предложениях: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1) 2. – сердечный цикл включает три фазы: сокращение предсердий, сокращение желудочков и общее расслабление;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2) 3 </a:t>
            </a:r>
            <a:r>
              <a:rPr lang="ru-RU" b="1" dirty="0">
                <a:solidFill>
                  <a:srgbClr val="0070C0"/>
                </a:solidFill>
              </a:rPr>
              <a:t>-</a:t>
            </a:r>
            <a:r>
              <a:rPr lang="ru-RU" b="1" dirty="0" smtClean="0">
                <a:solidFill>
                  <a:srgbClr val="0070C0"/>
                </a:solidFill>
              </a:rPr>
              <a:t> тахикардия –учащение работы сердца, а брадикардия – замедление;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3) 5 – парасимпатическая нервная система замедляет и ослабляет сердечные сокращения, а симпатическая нервная система – усиливает и учащает 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09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1171" y="111512"/>
            <a:ext cx="10630829" cy="17934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Вставьте в текст «Движение крови в организме человека» пропущенные термины из предложенного перечня, используя для этого цифровые обозначения. Запишите в текст цифры выбранных ответов, а затем получившуюся последовательность цифр (по тексту) впишите в приведённую ниже таблицу</a:t>
            </a:r>
            <a:r>
              <a:rPr lang="ru-RU" sz="24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2654" y="1773231"/>
            <a:ext cx="1093934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ДВИЖЕНИЕ КРОВИ В ОРГАНИЗМЕ ЧЕЛОВЕКА</a:t>
            </a:r>
          </a:p>
          <a:p>
            <a:r>
              <a:rPr lang="ru-RU" dirty="0">
                <a:solidFill>
                  <a:srgbClr val="0070C0"/>
                </a:solidFill>
              </a:rPr>
              <a:t>Сердце человека разделено сплошной перегородкой на левую и правую части. В левой части сердца содержится только ___________ (А). Сосуды, пронизывающее всё наше тело, по строению неодинаковы. ___________ (Б) — это сосуды, по которым кровь движется от сердца. У человека имеется два круга кровообращения. Камера сердца, от которой начинается большой круг кровообращения, называется ___________ (В), а заканчивается большой круг в ___________ (Г</a:t>
            </a:r>
            <a:r>
              <a:rPr lang="ru-RU" dirty="0" smtClean="0">
                <a:solidFill>
                  <a:srgbClr val="0070C0"/>
                </a:solidFill>
              </a:rPr>
              <a:t>).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ПЕРЕЧЕНЬ ТЕРМИНОВ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1) вена	2) артерия	3) капилляр	4) левый желудочек</a:t>
            </a:r>
          </a:p>
          <a:p>
            <a:r>
              <a:rPr lang="ru-RU" b="1" dirty="0">
                <a:solidFill>
                  <a:srgbClr val="0070C0"/>
                </a:solidFill>
              </a:rPr>
              <a:t>5) правый желудочек	6) правое предсердие	7) артериальная кровь	8) венозная кровь</a:t>
            </a:r>
          </a:p>
          <a:p>
            <a:r>
              <a:rPr lang="ru-RU" b="1" dirty="0">
                <a:solidFill>
                  <a:srgbClr val="0070C0"/>
                </a:solidFill>
              </a:rPr>
              <a:t> </a:t>
            </a:r>
          </a:p>
          <a:p>
            <a:r>
              <a:rPr lang="ru-RU" b="1" dirty="0">
                <a:solidFill>
                  <a:srgbClr val="0070C0"/>
                </a:solidFill>
              </a:rPr>
              <a:t>Запишите в ответ цифры, расположив их в порядке, соответствующем буквам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  <a:r>
              <a:rPr lang="ru-RU" dirty="0">
                <a:solidFill>
                  <a:srgbClr val="0070C0"/>
                </a:solidFill>
              </a:rPr>
              <a:t>	 	 	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1071" y="5607700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37763" y="5715421"/>
            <a:ext cx="2324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А7 Б2 В4 Г6</a:t>
            </a:r>
          </a:p>
        </p:txBody>
      </p:sp>
    </p:spTree>
    <p:extLst>
      <p:ext uri="{BB962C8B-B14F-4D97-AF65-F5344CB8AC3E}">
        <p14:creationId xmlns:p14="http://schemas.microsoft.com/office/powerpoint/2010/main" val="111121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367990"/>
            <a:ext cx="8911687" cy="1014761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Повторим строение сердца!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3" name="Picture 2" descr="C:\Documents and Settings\777\Мои документы\Мои рисунки\кровь и кровообращение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8882" y="1177159"/>
            <a:ext cx="5840481" cy="531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304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74" y="167268"/>
            <a:ext cx="10608526" cy="14942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Вставьте в текст «Кровообращение человека» пропущенные термины из предложенного перечня, используя для этого числовые обозначения. Запишите в текст цифры выбранных ответов, а затем получившуюся последовательность цифр (по тексту) впишите в приведённую ниже таблицу.</a:t>
            </a:r>
            <a:br>
              <a:rPr lang="ru-RU" sz="2000" b="1" dirty="0">
                <a:solidFill>
                  <a:schemeClr val="accent1"/>
                </a:solidFill>
              </a:rPr>
            </a:br>
            <a:r>
              <a:rPr lang="ru-RU" sz="2000" dirty="0">
                <a:solidFill>
                  <a:schemeClr val="accent1"/>
                </a:solidFill>
              </a:rPr>
              <a:t> </a:t>
            </a:r>
            <a:br>
              <a:rPr lang="ru-RU" sz="2000" dirty="0">
                <a:solidFill>
                  <a:schemeClr val="accent1"/>
                </a:solidFill>
              </a:rPr>
            </a:b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1770" y="1427356"/>
            <a:ext cx="112358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Кровообращение человека</a:t>
            </a:r>
          </a:p>
          <a:p>
            <a:r>
              <a:rPr lang="ru-RU" dirty="0">
                <a:solidFill>
                  <a:srgbClr val="0070C0"/>
                </a:solidFill>
              </a:rPr>
              <a:t>Кровеносная система человека состоит из двух кругов кровообращения. Малый круг кровообращения начинается в правом _____(А), откуда кровь по лёгочным артериям попадает в _____(Б) лёгких, где насыщается кислородом. Затем кровь поступает по лёгочным венам в левое _____(В), оттуда в левый желудочек, из которого поступает в аорту. Аорта распределяет кровь по всем крупным артериям организма, в результате чего богатая _____(Г) и </a:t>
            </a:r>
            <a:r>
              <a:rPr lang="ru-RU" dirty="0" smtClean="0">
                <a:solidFill>
                  <a:srgbClr val="0070C0"/>
                </a:solidFill>
              </a:rPr>
              <a:t>питательными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веществами кровь омывает все органы. Из капилляров органов кровь собирается в верхнюю и нижнюю полые _____(Д), впадающие в правое предсердие сердца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ПЕРЕЧЕНЬ ТЕРМИНОВ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1) </a:t>
            </a:r>
            <a:r>
              <a:rPr lang="ru-RU" b="1" dirty="0" smtClean="0">
                <a:solidFill>
                  <a:srgbClr val="0070C0"/>
                </a:solidFill>
              </a:rPr>
              <a:t>Кислород  2</a:t>
            </a:r>
            <a:r>
              <a:rPr lang="ru-RU" b="1" dirty="0">
                <a:solidFill>
                  <a:srgbClr val="0070C0"/>
                </a:solidFill>
              </a:rPr>
              <a:t>) углекислый </a:t>
            </a:r>
            <a:r>
              <a:rPr lang="ru-RU" b="1" dirty="0" smtClean="0">
                <a:solidFill>
                  <a:srgbClr val="0070C0"/>
                </a:solidFill>
              </a:rPr>
              <a:t>газ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3</a:t>
            </a:r>
            <a:r>
              <a:rPr lang="ru-RU" b="1" dirty="0">
                <a:solidFill>
                  <a:srgbClr val="0070C0"/>
                </a:solidFill>
              </a:rPr>
              <a:t>) питательное </a:t>
            </a:r>
            <a:r>
              <a:rPr lang="ru-RU" b="1" dirty="0" smtClean="0">
                <a:solidFill>
                  <a:srgbClr val="0070C0"/>
                </a:solidFill>
              </a:rPr>
              <a:t>вещество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4</a:t>
            </a:r>
            <a:r>
              <a:rPr lang="ru-RU" b="1" dirty="0">
                <a:solidFill>
                  <a:srgbClr val="0070C0"/>
                </a:solidFill>
              </a:rPr>
              <a:t>) </a:t>
            </a:r>
            <a:r>
              <a:rPr lang="ru-RU" b="1" dirty="0" smtClean="0">
                <a:solidFill>
                  <a:srgbClr val="0070C0"/>
                </a:solidFill>
              </a:rPr>
              <a:t>предсердие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5</a:t>
            </a:r>
            <a:r>
              <a:rPr lang="ru-RU" b="1" dirty="0">
                <a:solidFill>
                  <a:srgbClr val="0070C0"/>
                </a:solidFill>
              </a:rPr>
              <a:t>) </a:t>
            </a:r>
            <a:r>
              <a:rPr lang="ru-RU" b="1" dirty="0" smtClean="0">
                <a:solidFill>
                  <a:srgbClr val="0070C0"/>
                </a:solidFill>
              </a:rPr>
              <a:t>желудочек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6) </a:t>
            </a:r>
            <a:r>
              <a:rPr lang="ru-RU" b="1" dirty="0" smtClean="0">
                <a:solidFill>
                  <a:srgbClr val="0070C0"/>
                </a:solidFill>
              </a:rPr>
              <a:t>Артерия  7</a:t>
            </a:r>
            <a:r>
              <a:rPr lang="ru-RU" b="1" dirty="0">
                <a:solidFill>
                  <a:srgbClr val="0070C0"/>
                </a:solidFill>
              </a:rPr>
              <a:t>) </a:t>
            </a:r>
            <a:r>
              <a:rPr lang="ru-RU" b="1" dirty="0" smtClean="0">
                <a:solidFill>
                  <a:srgbClr val="0070C0"/>
                </a:solidFill>
              </a:rPr>
              <a:t>вена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8</a:t>
            </a:r>
            <a:r>
              <a:rPr lang="ru-RU" b="1" dirty="0">
                <a:solidFill>
                  <a:srgbClr val="0070C0"/>
                </a:solidFill>
              </a:rPr>
              <a:t>) </a:t>
            </a:r>
            <a:r>
              <a:rPr lang="ru-RU" b="1" dirty="0" smtClean="0">
                <a:solidFill>
                  <a:srgbClr val="0070C0"/>
                </a:solidFill>
              </a:rPr>
              <a:t>капилляр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Запишите в ответ цифры, расположив их в порядке, соответствующем буквам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А	Б	В	Г	Д</a:t>
            </a:r>
          </a:p>
          <a:p>
            <a:r>
              <a:rPr lang="ru-RU" dirty="0">
                <a:solidFill>
                  <a:srgbClr val="0070C0"/>
                </a:solidFill>
              </a:rPr>
              <a:t> 	 	 	 	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8934" y="5397674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8441" y="5505395"/>
            <a:ext cx="3362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А5 Б8  В4  Г1  Д7</a:t>
            </a:r>
          </a:p>
        </p:txBody>
      </p:sp>
    </p:spTree>
    <p:extLst>
      <p:ext uri="{BB962C8B-B14F-4D97-AF65-F5344CB8AC3E}">
        <p14:creationId xmlns:p14="http://schemas.microsoft.com/office/powerpoint/2010/main" val="113900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189572"/>
            <a:ext cx="8911687" cy="11882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Практико-ориентированные вопросы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9161" y="4259766"/>
            <a:ext cx="951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7822" y="2508023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37824" y="1180859"/>
            <a:ext cx="7493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/>
                </a:solidFill>
                <a:latin typeface="Open Sans"/>
              </a:rPr>
              <a:t>Почему сердце работает всю жизнь, не утомляясь?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29116" y="3290270"/>
            <a:ext cx="71667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1"/>
                </a:solidFill>
                <a:latin typeface="Open Sans"/>
              </a:rPr>
              <a:t>Сердечный цикл состоит из сокращения предсердий (0,1 сек) , сокращения желудочков (0,3 сек) и расслабления или покоя (0,4 сек), получается, что сердечная мышца отдыхает столько же сколько и работает.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r="35786"/>
          <a:stretch/>
        </p:blipFill>
        <p:spPr>
          <a:xfrm>
            <a:off x="0" y="1937968"/>
            <a:ext cx="3861139" cy="40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78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245327"/>
            <a:ext cx="8911687" cy="165967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Практико-ориентированные вопросы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05813" y="1633874"/>
            <a:ext cx="73709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1"/>
                </a:solidFill>
              </a:rPr>
              <a:t>Как изменится состав крови у альпиниста, неделю находящегося на большой высоте? Почему?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13530" b="7839"/>
          <a:stretch/>
        </p:blipFill>
        <p:spPr>
          <a:xfrm>
            <a:off x="0" y="1633874"/>
            <a:ext cx="3846764" cy="35706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05813" y="3945751"/>
            <a:ext cx="7281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8760" algn="just"/>
            <a:r>
              <a:rPr lang="ru-RU" sz="2400" dirty="0" smtClean="0">
                <a:solidFill>
                  <a:schemeClr val="accent1"/>
                </a:solidFill>
              </a:rPr>
              <a:t>1</a:t>
            </a:r>
            <a:r>
              <a:rPr lang="ru-RU" sz="2400" dirty="0">
                <a:solidFill>
                  <a:schemeClr val="accent1"/>
                </a:solidFill>
              </a:rPr>
              <a:t>) На большой высоте мало кислорода.</a:t>
            </a:r>
          </a:p>
          <a:p>
            <a:pPr indent="238760" algn="just"/>
            <a:r>
              <a:rPr lang="ru-RU" sz="2400" dirty="0">
                <a:solidFill>
                  <a:schemeClr val="accent1"/>
                </a:solidFill>
              </a:rPr>
              <a:t>2) Потребность в нем восполняется за счет увеличения количества эритроцитов.</a:t>
            </a:r>
            <a:r>
              <a:rPr lang="ru-RU" sz="2400" b="1" dirty="0">
                <a:solidFill>
                  <a:schemeClr val="accent1"/>
                </a:solidFill>
              </a:rPr>
              <a:t> </a:t>
            </a:r>
            <a:endParaRPr lang="ru-RU" sz="2400" b="0" i="0" dirty="0">
              <a:solidFill>
                <a:schemeClr val="accent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6849" y="3111190"/>
            <a:ext cx="2085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88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92924" y="189572"/>
            <a:ext cx="8911687" cy="11882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smtClean="0">
                <a:solidFill>
                  <a:schemeClr val="accent1"/>
                </a:solidFill>
              </a:rPr>
              <a:t>Практико-ориентированные вопросы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39344" y="1377856"/>
            <a:ext cx="776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/>
                </a:solidFill>
              </a:rPr>
              <a:t>С какой целью человеку измеряют пульс?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71167" y="2828836"/>
            <a:ext cx="73334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1)Чтобы </a:t>
            </a:r>
            <a:r>
              <a:rPr lang="ru-RU" sz="2800" dirty="0">
                <a:solidFill>
                  <a:schemeClr val="accent1"/>
                </a:solidFill>
              </a:rPr>
              <a:t>определить число сокращений сердца в минуту.</a:t>
            </a:r>
          </a:p>
          <a:p>
            <a:endParaRPr lang="ru-RU" sz="2800" dirty="0">
              <a:solidFill>
                <a:schemeClr val="accent1"/>
              </a:solidFill>
            </a:endParaRPr>
          </a:p>
          <a:p>
            <a:r>
              <a:rPr lang="ru-RU" sz="2800" dirty="0">
                <a:solidFill>
                  <a:schemeClr val="accent1"/>
                </a:solidFill>
              </a:rPr>
              <a:t>2)Чтобы определить силу сокращений сердца.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8533" r="8267"/>
          <a:stretch/>
        </p:blipFill>
        <p:spPr>
          <a:xfrm>
            <a:off x="0" y="1901076"/>
            <a:ext cx="3908120" cy="31330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0444" y="1981365"/>
            <a:ext cx="2085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92924" y="189572"/>
            <a:ext cx="8911687" cy="11882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smtClean="0">
                <a:solidFill>
                  <a:schemeClr val="accent1"/>
                </a:solidFill>
              </a:rPr>
              <a:t>Практико-ориентированные вопросы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98104" y="783714"/>
            <a:ext cx="87765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1"/>
                </a:solidFill>
              </a:rPr>
              <a:t>По данным статистики, курящие люди значительно чаще страдают хроническими сердечно-сосудистыми заболеваниями, чем некурящие. Объясните, какое влияние оказывают ядовитые вещества (угарный газ, никотин), содержащиеся в табачном дыме, на эритроциты крови и кровеносные сосуды курильщика.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08855" y="3010411"/>
            <a:ext cx="2085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8104" y="3513558"/>
            <a:ext cx="89143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</a:rPr>
              <a:t>1</a:t>
            </a:r>
            <a:r>
              <a:rPr lang="ru-RU" sz="2400" dirty="0">
                <a:solidFill>
                  <a:schemeClr val="accent1"/>
                </a:solidFill>
              </a:rPr>
              <a:t>) Происходит резкое сужение кровеносных сосудов, повышается давление крови в них</a:t>
            </a:r>
            <a:r>
              <a:rPr lang="ru-RU" sz="2400" dirty="0" smtClean="0">
                <a:solidFill>
                  <a:schemeClr val="accent1"/>
                </a:solidFill>
              </a:rPr>
              <a:t>.</a:t>
            </a:r>
            <a:endParaRPr lang="ru-RU" sz="2400" dirty="0">
              <a:solidFill>
                <a:schemeClr val="accent1"/>
              </a:solidFill>
            </a:endParaRPr>
          </a:p>
          <a:p>
            <a:pPr algn="just"/>
            <a:r>
              <a:rPr lang="ru-RU" sz="2400" dirty="0">
                <a:solidFill>
                  <a:schemeClr val="accent1"/>
                </a:solidFill>
              </a:rPr>
              <a:t>2) Снижается эластичность кровеносных сосудов, на их стенках могут откладываться вредные и ядовитые вещества</a:t>
            </a:r>
            <a:r>
              <a:rPr lang="ru-RU" sz="2400" dirty="0" smtClean="0">
                <a:solidFill>
                  <a:schemeClr val="accent1"/>
                </a:solidFill>
              </a:rPr>
              <a:t>.</a:t>
            </a:r>
            <a:endParaRPr lang="ru-RU" sz="2400" dirty="0">
              <a:solidFill>
                <a:schemeClr val="accent1"/>
              </a:solidFill>
            </a:endParaRPr>
          </a:p>
          <a:p>
            <a:pPr algn="just"/>
            <a:r>
              <a:rPr lang="ru-RU" sz="2400" dirty="0">
                <a:solidFill>
                  <a:schemeClr val="accent1"/>
                </a:solidFill>
              </a:rPr>
              <a:t>3) Происходит взаимодействие угарного газа с эритроцитами, в результате чего резко снижается способность эритроцитов присоединять кислород.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9236"/>
          <a:stretch/>
        </p:blipFill>
        <p:spPr>
          <a:xfrm>
            <a:off x="0" y="2213299"/>
            <a:ext cx="3148860" cy="260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95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92924" y="189572"/>
            <a:ext cx="8911687" cy="11882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smtClean="0">
                <a:solidFill>
                  <a:schemeClr val="accent1"/>
                </a:solidFill>
              </a:rPr>
              <a:t>Практико-ориентированные вопросы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98104" y="783714"/>
            <a:ext cx="87765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/>
                </a:solidFill>
              </a:rPr>
              <a:t>Объясните, какие изменения в составе крови происходят в капиллярах малого круга кровообращения у человека? Какая кровь при этом образуется? 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5379" y="2655128"/>
            <a:ext cx="2085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8104" y="3513558"/>
            <a:ext cx="89143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</a:rPr>
              <a:t>1</a:t>
            </a:r>
            <a:r>
              <a:rPr lang="ru-RU" sz="2400" dirty="0">
                <a:solidFill>
                  <a:schemeClr val="accent1"/>
                </a:solidFill>
              </a:rPr>
              <a:t>) </a:t>
            </a:r>
            <a:r>
              <a:rPr lang="ru-RU" sz="2400" dirty="0" smtClean="0">
                <a:solidFill>
                  <a:schemeClr val="accent1"/>
                </a:solidFill>
              </a:rPr>
              <a:t>В крови увеличивается содержание кислорода, уменьшается содержание углекислого газа.</a:t>
            </a:r>
            <a:endParaRPr lang="ru-RU" sz="2400" dirty="0">
              <a:solidFill>
                <a:schemeClr val="accent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1"/>
                </a:solidFill>
              </a:rPr>
              <a:t>2)Кровь из венозной превращается в артериальную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15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92924" y="189572"/>
            <a:ext cx="8911687" cy="11882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smtClean="0">
                <a:solidFill>
                  <a:schemeClr val="accent1"/>
                </a:solidFill>
              </a:rPr>
              <a:t>Практико-ориентированные вопросы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98104" y="783714"/>
            <a:ext cx="87765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/>
                </a:solidFill>
              </a:rPr>
              <a:t>Где расположен центр безусловно-рефлекторной регуляции кровяного давления человека? Чем различаются показатели кровяного давления в аорте и полых венах? Ответ поясните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5379" y="2655128"/>
            <a:ext cx="2085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8104" y="3513558"/>
            <a:ext cx="89143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arenR"/>
            </a:pPr>
            <a:r>
              <a:rPr lang="ru-RU" sz="2400" dirty="0" smtClean="0">
                <a:solidFill>
                  <a:schemeClr val="accent1"/>
                </a:solidFill>
              </a:rPr>
              <a:t>Центр безусловной регуляции кровяного давления расположен в продолговатом мозге;</a:t>
            </a:r>
            <a:endParaRPr lang="ru-RU" sz="2400" dirty="0">
              <a:solidFill>
                <a:schemeClr val="accent1"/>
              </a:solidFill>
            </a:endParaRPr>
          </a:p>
          <a:p>
            <a:pPr marL="457200" indent="-457200" algn="just">
              <a:buAutoNum type="arabicParenR"/>
            </a:pPr>
            <a:r>
              <a:rPr lang="ru-RU" sz="2400" dirty="0" smtClean="0">
                <a:solidFill>
                  <a:schemeClr val="accent1"/>
                </a:solidFill>
              </a:rPr>
              <a:t>В аорте давление наиболее высокое , оно создается силой сокращения стенки левого желудочка;</a:t>
            </a:r>
          </a:p>
          <a:p>
            <a:pPr marL="457200" indent="-457200" algn="just">
              <a:buAutoNum type="arabicParenR"/>
            </a:pPr>
            <a:r>
              <a:rPr lang="ru-RU" sz="2400" dirty="0" smtClean="0">
                <a:solidFill>
                  <a:schemeClr val="accent1"/>
                </a:solidFill>
              </a:rPr>
              <a:t>В полых венах давление самое низкое за счет ослабления энергии, сообщаемой крови сердцем при сокращении.</a:t>
            </a:r>
          </a:p>
          <a:p>
            <a:pPr marL="457200" indent="-457200" algn="just">
              <a:buAutoNum type="arabicParenR"/>
            </a:pPr>
            <a:endParaRPr lang="ru-RU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89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1945" y="0"/>
            <a:ext cx="1174005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Список литературы</a:t>
            </a:r>
            <a:r>
              <a:rPr lang="ru-RU" sz="1600" dirty="0"/>
              <a:t>:</a:t>
            </a:r>
          </a:p>
          <a:p>
            <a:r>
              <a:rPr lang="ru-RU" sz="1600" dirty="0"/>
              <a:t>1.	Биология в таблицах, схемах и рисунках/Р.Г. Заяц, [и др.]. - Изд. 8-е, - Ростов н/Д: Феникс, 2014. -396- (ЕГЭ для абитуриентов и школьников)</a:t>
            </a:r>
          </a:p>
          <a:p>
            <a:r>
              <a:rPr lang="ru-RU" sz="1600" dirty="0"/>
              <a:t>2.	Биология. Интерактивные дидактические материалы. 6-11 класс. Методическое пособие с электронным интерактивным приложением/О.Л. Ващенко, 2-е изд., стереотип. - М.: Планета, 2014 – 576 с.</a:t>
            </a:r>
          </a:p>
          <a:p>
            <a:r>
              <a:rPr lang="ru-RU" sz="1600" dirty="0"/>
              <a:t>3.	Калинова, Г.С. Биология. Решение заданий повышенного и высокого уровня сложности. Как получить максимальный балл на ЕГЭ. Учебное пособие. / Калинова Г.С, Никишова Е.А., Петросова Р.А. – Москва: «Интеллект-Центр», 2016, - 128 с. </a:t>
            </a:r>
          </a:p>
          <a:p>
            <a:r>
              <a:rPr lang="ru-RU" sz="1600" dirty="0"/>
              <a:t>4.	Кириленко, А.А. Биология. ЕГЭ-2017. Тематический тренинг. Все типы заданий: учебно-методическое пособие/ А.А. Кириленко. Ростов н/Д: Легион, 2016. -384 с. – (ЕГЭ).</a:t>
            </a:r>
          </a:p>
          <a:p>
            <a:r>
              <a:rPr lang="ru-RU" sz="1600" dirty="0"/>
              <a:t>5.	ОГЭ. Биология: типовые экзаменационные варианты/ под ред. В.С. </a:t>
            </a:r>
            <a:r>
              <a:rPr lang="ru-RU" sz="1600" dirty="0" err="1"/>
              <a:t>Рохлова</a:t>
            </a:r>
            <a:r>
              <a:rPr lang="ru-RU" sz="1600" dirty="0"/>
              <a:t>. – М.: Издательство «Национальное образование», 2020</a:t>
            </a:r>
          </a:p>
          <a:p>
            <a:endParaRPr lang="ru-RU" sz="1600" dirty="0"/>
          </a:p>
          <a:p>
            <a:pPr algn="ctr"/>
            <a:r>
              <a:rPr lang="ru-RU" sz="1600" b="1" dirty="0"/>
              <a:t>Интернет – ресурсы:</a:t>
            </a:r>
          </a:p>
          <a:p>
            <a:endParaRPr lang="ru-RU" sz="1600" dirty="0"/>
          </a:p>
          <a:p>
            <a:r>
              <a:rPr lang="ru-RU" sz="1600" dirty="0"/>
              <a:t>1.	Официальный сайт Федерального института педагогических измерений /Электронный ресурс/Режим доступа fipi.ru.</a:t>
            </a:r>
          </a:p>
          <a:p>
            <a:r>
              <a:rPr lang="ru-RU" sz="1600" dirty="0"/>
              <a:t>2.	Сайт Сдам ГИА. Решу ОГЭ/Электронный ресурс/Режим доступа </a:t>
            </a:r>
            <a:r>
              <a:rPr lang="ru-RU" sz="1600" dirty="0" err="1"/>
              <a:t>geo</a:t>
            </a:r>
            <a:r>
              <a:rPr lang="ru-RU" sz="1600" dirty="0"/>
              <a:t>- oge.sdamgia.ru.</a:t>
            </a:r>
          </a:p>
          <a:p>
            <a:r>
              <a:rPr lang="ru-RU" sz="1600" dirty="0"/>
              <a:t>3.	БИО-фак/Электронный ресурс/Режим доступа https://bio-faq.ru/prtwo/prtwo026.html ((время обращения 17.07.2022)</a:t>
            </a:r>
          </a:p>
          <a:p>
            <a:r>
              <a:rPr lang="ru-RU" sz="1600" dirty="0"/>
              <a:t>4.	Онлайн школа </a:t>
            </a:r>
            <a:r>
              <a:rPr lang="ru-RU" sz="1600" dirty="0" err="1"/>
              <a:t>Фоксфорд</a:t>
            </a:r>
            <a:r>
              <a:rPr lang="ru-RU" sz="1600" dirty="0"/>
              <a:t>/Электронный ресурс/Режим доступа https://foxford.ru/wiki/biologiya/serdechno-sosudistaya-sistema-cheloveka-serdtse (время обращения 19.07.2022)</a:t>
            </a:r>
          </a:p>
          <a:p>
            <a:r>
              <a:rPr lang="ru-RU" sz="1600" dirty="0"/>
              <a:t>5.	Российская электронная школа/Электронный ресурс/Режим доступа https://resh.edu.ru/subject/lesson/2489/main/ (время обращения 19.07.2022)</a:t>
            </a:r>
          </a:p>
          <a:p>
            <a:r>
              <a:rPr lang="ru-RU" sz="1600" dirty="0"/>
              <a:t>6.	Кровообращение. Википедия/https://ru.wikipedia.org/wiki/ Электронный ресурс/Режим доступа %D0%9A%D1%80%D0%BE%D0%B2%D0%BE%D0%BE%D0%B1%D1%80%D0%B0%D1%89%D0%B5%D0%BD%D0%B8%D0%B5 (время обращения 17.07.2022)</a:t>
            </a:r>
          </a:p>
        </p:txBody>
      </p:sp>
    </p:spTree>
    <p:extLst>
      <p:ext uri="{BB962C8B-B14F-4D97-AF65-F5344CB8AC3E}">
        <p14:creationId xmlns:p14="http://schemas.microsoft.com/office/powerpoint/2010/main" val="2228427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655" y="367861"/>
            <a:ext cx="9662633" cy="36365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13489" y="3899026"/>
            <a:ext cx="1025809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b="1" dirty="0">
                <a:solidFill>
                  <a:srgbClr val="0070C0"/>
                </a:solidFill>
              </a:rPr>
              <a:t>Створчатые клапаны всегда открыты</a:t>
            </a:r>
            <a:r>
              <a:rPr lang="ru-RU" sz="2400" b="1" dirty="0" smtClean="0">
                <a:solidFill>
                  <a:srgbClr val="0070C0"/>
                </a:solidFill>
              </a:rPr>
              <a:t>,</a:t>
            </a:r>
          </a:p>
          <a:p>
            <a:endParaRPr lang="ru-RU" sz="2400" b="1" dirty="0"/>
          </a:p>
          <a:p>
            <a:r>
              <a:rPr lang="ru-RU" sz="2400" b="1" dirty="0"/>
              <a:t>                                                             </a:t>
            </a:r>
            <a:r>
              <a:rPr lang="ru-RU" sz="2400" b="1" dirty="0" smtClean="0">
                <a:solidFill>
                  <a:schemeClr val="accent1"/>
                </a:solidFill>
              </a:rPr>
              <a:t>Кроме </a:t>
            </a:r>
            <a:r>
              <a:rPr lang="ru-RU" sz="2400" b="1" dirty="0">
                <a:solidFill>
                  <a:schemeClr val="accent1"/>
                </a:solidFill>
              </a:rPr>
              <a:t>систолы желудочков</a:t>
            </a:r>
          </a:p>
          <a:p>
            <a:endParaRPr lang="ru-RU" sz="2400" b="1" dirty="0" smtClean="0"/>
          </a:p>
          <a:p>
            <a:r>
              <a:rPr lang="ru-RU" sz="2400" b="1" dirty="0" smtClean="0">
                <a:solidFill>
                  <a:srgbClr val="0070C0"/>
                </a:solidFill>
              </a:rPr>
              <a:t>Полулунные </a:t>
            </a:r>
            <a:r>
              <a:rPr lang="ru-RU" sz="2400" b="1" dirty="0">
                <a:solidFill>
                  <a:srgbClr val="0070C0"/>
                </a:solidFill>
              </a:rPr>
              <a:t>клапаны всегда закрыты</a:t>
            </a:r>
          </a:p>
        </p:txBody>
      </p:sp>
    </p:spTree>
    <p:extLst>
      <p:ext uri="{BB962C8B-B14F-4D97-AF65-F5344CB8AC3E}">
        <p14:creationId xmlns:p14="http://schemas.microsoft.com/office/powerpoint/2010/main" val="173040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7090" y="236020"/>
            <a:ext cx="5801709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Большой круг кровообращения</a:t>
            </a:r>
            <a:endParaRPr lang="ru-RU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95142" y="723526"/>
            <a:ext cx="8818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Левый желудочек </a:t>
            </a:r>
            <a:r>
              <a:rPr lang="ru-RU" sz="2400" dirty="0"/>
              <a:t>- аорта – артерии – капилляры тела – вены – верхняя и нижняя полые вены – </a:t>
            </a:r>
            <a:r>
              <a:rPr lang="ru-RU" sz="2400" b="1" dirty="0">
                <a:solidFill>
                  <a:srgbClr val="0070C0"/>
                </a:solidFill>
              </a:rPr>
              <a:t>правое предсердие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32191" y="2203810"/>
            <a:ext cx="4817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Малый круг кровообращения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11060" y="2809001"/>
            <a:ext cx="88917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1"/>
                </a:solidFill>
              </a:rPr>
              <a:t>Правый желудочек </a:t>
            </a:r>
            <a:r>
              <a:rPr lang="ru-RU" sz="2400" dirty="0"/>
              <a:t>– лёгочный ствол (лёгочная артерия)- сосуды лёгких (правое и левое лёгкое) – капилляры лёгких – лёгочные вены – </a:t>
            </a:r>
            <a:r>
              <a:rPr lang="ru-RU" sz="2400" b="1" dirty="0">
                <a:solidFill>
                  <a:srgbClr val="0070C0"/>
                </a:solidFill>
              </a:rPr>
              <a:t>левое предсердие</a:t>
            </a:r>
            <a:r>
              <a:rPr lang="ru-RU" sz="2400" dirty="0"/>
              <a:t>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Необходимо </a:t>
            </a:r>
            <a:r>
              <a:rPr lang="ru-RU" sz="2400" b="1" dirty="0">
                <a:solidFill>
                  <a:srgbClr val="FF0000"/>
                </a:solidFill>
              </a:rPr>
              <a:t>запомнить</a:t>
            </a:r>
            <a:r>
              <a:rPr lang="ru-RU" sz="2400" dirty="0"/>
              <a:t>: круги кровообращения начинаются в </a:t>
            </a:r>
            <a:r>
              <a:rPr lang="ru-RU" sz="2400" b="1" dirty="0">
                <a:solidFill>
                  <a:srgbClr val="C00000"/>
                </a:solidFill>
              </a:rPr>
              <a:t>желудочках,</a:t>
            </a:r>
            <a:r>
              <a:rPr lang="ru-RU" sz="2400" dirty="0"/>
              <a:t> а заканчиваются в </a:t>
            </a:r>
            <a:r>
              <a:rPr lang="ru-RU" sz="2400" b="1" dirty="0">
                <a:solidFill>
                  <a:srgbClr val="0070C0"/>
                </a:solidFill>
              </a:rPr>
              <a:t>предсердиях</a:t>
            </a:r>
            <a:r>
              <a:rPr lang="ru-RU" sz="2400" dirty="0" smtClean="0"/>
              <a:t>!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b="1" dirty="0"/>
              <a:t>В левой половине сердца – </a:t>
            </a:r>
            <a:r>
              <a:rPr lang="ru-RU" sz="2400" b="1" dirty="0">
                <a:solidFill>
                  <a:srgbClr val="FF0000"/>
                </a:solidFill>
              </a:rPr>
              <a:t>кровь артериальная</a:t>
            </a:r>
            <a:r>
              <a:rPr lang="ru-RU" sz="2400" b="1" dirty="0"/>
              <a:t>!</a:t>
            </a:r>
          </a:p>
          <a:p>
            <a:pPr algn="just"/>
            <a:r>
              <a:rPr lang="ru-RU" sz="2400" b="1" dirty="0"/>
              <a:t>В правой половине сердца - </a:t>
            </a:r>
            <a:r>
              <a:rPr lang="ru-RU" sz="2400" b="1" dirty="0">
                <a:solidFill>
                  <a:srgbClr val="0070C0"/>
                </a:solidFill>
              </a:rPr>
              <a:t>кровь венозная</a:t>
            </a:r>
            <a:r>
              <a:rPr lang="ru-RU" sz="2400" b="1" dirty="0"/>
              <a:t>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6089" r="32005"/>
          <a:stretch/>
        </p:blipFill>
        <p:spPr>
          <a:xfrm>
            <a:off x="178675" y="317070"/>
            <a:ext cx="2816774" cy="637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0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937" y="1128607"/>
            <a:ext cx="8911687" cy="195092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Задания для подготовки к ЕГЭ по биологии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798" y="2418857"/>
            <a:ext cx="62865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1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412595"/>
            <a:ext cx="8911687" cy="149240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На рисунке изображена схема строения сердца человека.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85" y="1994210"/>
            <a:ext cx="4171253" cy="41262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50779" y="2075238"/>
            <a:ext cx="65423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357EB3"/>
                </a:solidFill>
              </a:rPr>
              <a:t>Какой цифрой на рисунке обозначена камера сердца, в которую кровь поступает из малого круга кровообращения?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389014" y="3644898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4795" y="4469922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4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71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55" y="2075238"/>
            <a:ext cx="4010786" cy="3967504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На рисунке изображена схема строения сердца человека.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0779" y="2075238"/>
            <a:ext cx="65423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357EB3"/>
                </a:solidFill>
              </a:rPr>
              <a:t>Какой цифрой на рисунке обозначена камера сердца, в </a:t>
            </a:r>
            <a:r>
              <a:rPr lang="ru-RU" sz="2400" dirty="0" smtClean="0">
                <a:solidFill>
                  <a:srgbClr val="357EB3"/>
                </a:solidFill>
              </a:rPr>
              <a:t>которой заканчивается большой круг кровообращения?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76488" y="3644898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4795" y="4469922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92364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334537"/>
            <a:ext cx="8911687" cy="15704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Установите соответствие между характеристиками и кругами кровообращения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4492" y="1466590"/>
            <a:ext cx="63288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</a:t>
            </a:r>
            <a:r>
              <a:rPr lang="ru-RU" sz="2400" b="1" dirty="0" smtClean="0">
                <a:solidFill>
                  <a:schemeClr val="accent1"/>
                </a:solidFill>
              </a:rPr>
              <a:t>ХАРАКТЕРИСТИКИ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А) начинается в левом желудочке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Б) кровь течет в легкие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В) кровь артериальная превращается в венозную 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Г) заканчивается в левом предсердии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Д) кровь выходит из сердца под давлением 30 мм рт. ст.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Е) кровь выходит из сердца под давлением 120  мм рт. </a:t>
            </a:r>
            <a:r>
              <a:rPr lang="ru-RU" sz="2400" dirty="0" err="1" smtClean="0">
                <a:solidFill>
                  <a:schemeClr val="accent1"/>
                </a:solidFill>
              </a:rPr>
              <a:t>ст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5825" y="1466590"/>
            <a:ext cx="4862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Круги кровообращения</a:t>
            </a:r>
          </a:p>
          <a:p>
            <a:r>
              <a:rPr lang="ru-RU" sz="2400" dirty="0">
                <a:solidFill>
                  <a:srgbClr val="0070C0"/>
                </a:solidFill>
              </a:rPr>
              <a:t>1</a:t>
            </a:r>
            <a:r>
              <a:rPr lang="ru-RU" sz="2400" dirty="0" smtClean="0">
                <a:solidFill>
                  <a:srgbClr val="0070C0"/>
                </a:solidFill>
              </a:rPr>
              <a:t>) большой</a:t>
            </a:r>
          </a:p>
          <a:p>
            <a:r>
              <a:rPr lang="ru-RU" sz="2400" dirty="0">
                <a:solidFill>
                  <a:srgbClr val="0070C0"/>
                </a:solidFill>
              </a:rPr>
              <a:t>2</a:t>
            </a:r>
            <a:r>
              <a:rPr lang="ru-RU" sz="2400" dirty="0" smtClean="0">
                <a:solidFill>
                  <a:srgbClr val="0070C0"/>
                </a:solidFill>
              </a:rPr>
              <a:t>) малый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7708" y="5119185"/>
            <a:ext cx="24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6740" y="5703960"/>
            <a:ext cx="397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А1 Б2 В1 Г1 Д2 Е1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0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1038</TotalTime>
  <Words>2510</Words>
  <Application>Microsoft Office PowerPoint</Application>
  <PresentationFormat>Широкоэкранный</PresentationFormat>
  <Paragraphs>318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6" baseType="lpstr">
      <vt:lpstr>Arial</vt:lpstr>
      <vt:lpstr>Calibri</vt:lpstr>
      <vt:lpstr>Century Gothic</vt:lpstr>
      <vt:lpstr>Open Sans</vt:lpstr>
      <vt:lpstr>Times New Roman</vt:lpstr>
      <vt:lpstr>Verdana</vt:lpstr>
      <vt:lpstr>Verdana</vt:lpstr>
      <vt:lpstr>Wingdings 3</vt:lpstr>
      <vt:lpstr>Легкий дым</vt:lpstr>
      <vt:lpstr>Строение сердца и круги кровообращения человека</vt:lpstr>
      <vt:lpstr>Термины</vt:lpstr>
      <vt:lpstr>Повторим строение сердца!</vt:lpstr>
      <vt:lpstr>Презентация PowerPoint</vt:lpstr>
      <vt:lpstr>Презентация PowerPoint</vt:lpstr>
      <vt:lpstr>Задания для подготовки к ЕГЭ по биологии</vt:lpstr>
      <vt:lpstr>На рисунке изображена схема строения сердца человека.</vt:lpstr>
      <vt:lpstr>На рисунке изображена схема строения сердца человека.</vt:lpstr>
      <vt:lpstr>Установите соответствие между характеристиками и кругами кровообращения</vt:lpstr>
      <vt:lpstr>Установите соответствие между кругами кровообращения и органами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Установите соответствие</vt:lpstr>
      <vt:lpstr>Рассмотрите рисунок с изображением фазы сердечного цикла. Определите название этой фазы, её продолжительность и направление движения крови. Заполните пустые ячейки таблицы, используя термины и процессы, приведённые в списке. Для каждой ячейки, обозначенной буквой, выберите соответствующий термин или процесс из предложенного списка.</vt:lpstr>
      <vt:lpstr>Проанализируйте таблицу «Структуры кровеносной системы человека». Заполните пустые ячейки таблицы, используя термины, приведённые в списке. Для каждой ячейки, обозначенной буквой, выберите соответствующий термин из предложенного списка.              Структуры кровеносной системы человека </vt:lpstr>
      <vt:lpstr>Найдите ошибки в приведенном тексте. Укажите номера предложений, в которых сделаны ошибки</vt:lpstr>
      <vt:lpstr>Вставьте в текст «Движение крови в организме человека» пропущенные термины из предложенного перечня, используя для этого цифровые обозначения. Запишите в текст цифры выбранных ответов, а затем получившуюся последовательность цифр (по тексту) впишите в приведённую ниже таблицу.</vt:lpstr>
      <vt:lpstr>Вставьте в текст «Кровообращение человека» пропущенные термины из предложенного перечня, используя для этого числовые обозначения. Запишите в текст цифры выбранных ответов, а затем получившуюся последовательность цифр (по тексту) впишите в приведённую ниже таблицу.   </vt:lpstr>
      <vt:lpstr>Практико-ориентированные вопросы</vt:lpstr>
      <vt:lpstr>Практико-ориентированные вопросы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Круги кровообращения человека</dc:title>
  <dc:creator>Наталья Дьячкова</dc:creator>
  <cp:lastModifiedBy>Наталья Дьячкова</cp:lastModifiedBy>
  <cp:revision>70</cp:revision>
  <dcterms:created xsi:type="dcterms:W3CDTF">2020-11-27T17:15:10Z</dcterms:created>
  <dcterms:modified xsi:type="dcterms:W3CDTF">2022-07-23T19:38:35Z</dcterms:modified>
</cp:coreProperties>
</file>