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4" r:id="rId3"/>
    <p:sldId id="262" r:id="rId4"/>
    <p:sldId id="256" r:id="rId5"/>
    <p:sldId id="265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0" r:id="rId16"/>
    <p:sldId id="266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291" autoAdjust="0"/>
  </p:normalViewPr>
  <p:slideViewPr>
    <p:cSldViewPr>
      <p:cViewPr>
        <p:scale>
          <a:sx n="80" d="100"/>
          <a:sy n="80" d="100"/>
        </p:scale>
        <p:origin x="84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36912"/>
            <a:ext cx="5652120" cy="1584176"/>
          </a:xfrm>
        </p:spPr>
        <p:txBody>
          <a:bodyPr/>
          <a:lstStyle>
            <a:lvl1pPr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45855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287413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55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resh.edu.ru/subject/lesson/5556/main/16655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earningapps.org/watch?v=pq6ihh02a22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07704" y="5167886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512852" y="459162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568415" y="463448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55776" y="2276872"/>
            <a:ext cx="4331367" cy="4762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584860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579712" y="6416309"/>
            <a:ext cx="836389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ru-RU" dirty="0"/>
          </a:p>
          <a:p>
            <a:pPr lvl="0"/>
            <a:r>
              <a:rPr lang="ru-RU" dirty="0"/>
              <a:t>(</a:t>
            </a:r>
            <a:r>
              <a:rPr lang="ru-RU" b="1" dirty="0"/>
              <a:t>N=2</a:t>
            </a:r>
            <a:r>
              <a:rPr lang="ru-RU" b="1" baseline="30000" dirty="0"/>
              <a:t>i</a:t>
            </a:r>
            <a:r>
              <a:rPr lang="ru-RU" dirty="0"/>
              <a:t> и </a:t>
            </a:r>
            <a:r>
              <a:rPr lang="en-US" dirty="0"/>
              <a:t>I</a:t>
            </a:r>
            <a:r>
              <a:rPr lang="ru-RU" dirty="0"/>
              <a:t>=</a:t>
            </a:r>
            <a:r>
              <a:rPr lang="en-US" dirty="0"/>
              <a:t>L</a:t>
            </a:r>
            <a:r>
              <a:rPr lang="ru-RU" dirty="0"/>
              <a:t>*</a:t>
            </a:r>
            <a:r>
              <a:rPr lang="en-US" dirty="0"/>
              <a:t>I</a:t>
            </a:r>
            <a:r>
              <a:rPr lang="ru-RU" dirty="0"/>
              <a:t>).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eaLnBrk="0" hangingPunct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Вставьте Ваш текст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712431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79712" y="3140968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535099" y="271941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590662" y="276227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09292" y="4230195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584860" y="36555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640423" y="3698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9712" y="6138362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512852" y="545572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568415" y="5498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555776" y="2663429"/>
            <a:ext cx="58192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видами информации может работать ПК?</a:t>
            </a: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566992" y="3706677"/>
            <a:ext cx="32234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кодовая таблица?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494984" y="4632253"/>
            <a:ext cx="41313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кодовые таблицы вы знаете?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2DB61-193A-4842-ABC2-BCC28BC9E72C}"/>
              </a:ext>
            </a:extLst>
          </p:cNvPr>
          <p:cNvSpPr txBox="1"/>
          <p:nvPr/>
        </p:nvSpPr>
        <p:spPr>
          <a:xfrm>
            <a:off x="2656132" y="1923882"/>
            <a:ext cx="592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состоит его универсальность?</a:t>
            </a:r>
          </a:p>
        </p:txBody>
      </p:sp>
      <p:sp>
        <p:nvSpPr>
          <p:cNvPr id="44" name="Text Box 272">
            <a:extLst>
              <a:ext uri="{FF2B5EF4-FFF2-40B4-BE49-F238E27FC236}">
                <a16:creationId xmlns:a16="http://schemas.microsoft.com/office/drawing/2014/main" id="{F5CFDCF2-190D-4B8E-9482-F43B83D903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11760" y="5445224"/>
            <a:ext cx="596323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основные формулы необходимы для решения задач?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E02DF-7111-477E-AE82-6D06907E0935}"/>
              </a:ext>
            </a:extLst>
          </p:cNvPr>
          <p:cNvSpPr/>
          <p:nvPr/>
        </p:nvSpPr>
        <p:spPr>
          <a:xfrm>
            <a:off x="755576" y="173050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на уроках информатики часто является объектом изучения, ведь это универсальное устройство  по обработке информации.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08A62B-4C11-4F98-BC76-A0865CAB494F}"/>
              </a:ext>
            </a:extLst>
          </p:cNvPr>
          <p:cNvSpPr/>
          <p:nvPr/>
        </p:nvSpPr>
        <p:spPr>
          <a:xfrm>
            <a:off x="598178" y="6228020"/>
            <a:ext cx="7790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Как Вы думаете, с каким видом информации мы будем работать сегодня?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FE0DA-EEF4-47E6-BB75-7EBB957A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3324-4A34-46FD-A550-A7C5CF744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20480" cy="48139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Задача 1.</a:t>
            </a:r>
            <a:r>
              <a:rPr lang="ru-RU" dirty="0"/>
              <a:t> В процессе преобразования растрового графического файла количество цветов уменьшилось с 512 до 8. Во сколько раз уменьшился информационный объем файла?</a:t>
            </a:r>
          </a:p>
          <a:p>
            <a:r>
              <a:rPr lang="ru-RU" b="1" dirty="0"/>
              <a:t>Задача 2.</a:t>
            </a:r>
            <a:r>
              <a:rPr lang="ru-RU" dirty="0"/>
              <a:t> </a:t>
            </a:r>
            <a:r>
              <a:rPr lang="en-US" dirty="0"/>
              <a:t> (</a:t>
            </a:r>
            <a:r>
              <a:rPr lang="ru-RU" dirty="0"/>
              <a:t>самостоятельно)</a:t>
            </a:r>
          </a:p>
          <a:p>
            <a:pPr marL="0" indent="0">
              <a:buNone/>
            </a:pPr>
            <a:r>
              <a:rPr lang="ru-RU" dirty="0"/>
              <a:t>Разрешение экрана монитора – 1024 х 768 точек, глубина цвета – 16 бит. Каков необходимый объем видеопамяти для данного графического режима?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D245390A-FBB1-4051-8513-0329FD5125F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4008" y="1567335"/>
                <a:ext cx="4320480" cy="481399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dirty="0"/>
                  <a:t>Решение:</a:t>
                </a:r>
              </a:p>
              <a:p>
                <a:r>
                  <a:rPr lang="en-US" dirty="0"/>
                  <a:t>I</a:t>
                </a:r>
                <a:r>
                  <a:rPr lang="en-US" baseline="-25000" dirty="0"/>
                  <a:t>1</a:t>
                </a:r>
                <a:r>
                  <a:rPr lang="ru-RU" dirty="0"/>
                  <a:t>= </a:t>
                </a:r>
                <a:r>
                  <a:rPr lang="en-US" dirty="0"/>
                  <a:t>X </a:t>
                </a:r>
                <a:r>
                  <a:rPr lang="en-US" dirty="0" err="1"/>
                  <a:t>x</a:t>
                </a:r>
                <a:r>
                  <a:rPr lang="en-US" dirty="0"/>
                  <a:t> Y x </a:t>
                </a:r>
                <a:r>
                  <a:rPr lang="en-US" dirty="0" err="1"/>
                  <a:t>i</a:t>
                </a:r>
                <a:r>
                  <a:rPr lang="en-US" dirty="0"/>
                  <a:t>, </a:t>
                </a:r>
                <a:r>
                  <a:rPr lang="ru-RU" dirty="0"/>
                  <a:t>где 512 = 2</a:t>
                </a:r>
                <a:r>
                  <a:rPr lang="ru-RU" baseline="30000" dirty="0"/>
                  <a:t>9</a:t>
                </a:r>
                <a:r>
                  <a:rPr lang="ru-RU" dirty="0"/>
                  <a:t>, тогда </a:t>
                </a:r>
                <a:r>
                  <a:rPr lang="en-US" dirty="0" err="1"/>
                  <a:t>i</a:t>
                </a:r>
                <a:r>
                  <a:rPr lang="en-US" dirty="0"/>
                  <a:t>=9 </a:t>
                </a:r>
                <a:r>
                  <a:rPr lang="ru-RU" dirty="0"/>
                  <a:t>бит</a:t>
                </a:r>
              </a:p>
              <a:p>
                <a:r>
                  <a:rPr lang="en-US" dirty="0"/>
                  <a:t>I</a:t>
                </a:r>
                <a:r>
                  <a:rPr lang="en-US" baseline="-25000" dirty="0"/>
                  <a:t>2</a:t>
                </a:r>
                <a:r>
                  <a:rPr lang="ru-RU" dirty="0"/>
                  <a:t>= </a:t>
                </a:r>
                <a:r>
                  <a:rPr lang="en-US" dirty="0"/>
                  <a:t>X </a:t>
                </a:r>
                <a:r>
                  <a:rPr lang="en-US" dirty="0" err="1"/>
                  <a:t>x</a:t>
                </a:r>
                <a:r>
                  <a:rPr lang="en-US" dirty="0"/>
                  <a:t> Y x </a:t>
                </a:r>
                <a:r>
                  <a:rPr lang="en-US" dirty="0" err="1"/>
                  <a:t>i</a:t>
                </a:r>
                <a:r>
                  <a:rPr lang="en-US" dirty="0"/>
                  <a:t>, </a:t>
                </a:r>
                <a:r>
                  <a:rPr lang="ru-RU" dirty="0"/>
                  <a:t>где </a:t>
                </a:r>
                <a:r>
                  <a:rPr lang="en-US" dirty="0"/>
                  <a:t>8</a:t>
                </a:r>
                <a:r>
                  <a:rPr lang="ru-RU" dirty="0"/>
                  <a:t> = 2</a:t>
                </a:r>
                <a:r>
                  <a:rPr lang="en-US" baseline="30000" dirty="0"/>
                  <a:t>3</a:t>
                </a:r>
                <a:r>
                  <a:rPr lang="ru-RU" dirty="0"/>
                  <a:t>, тогда </a:t>
                </a:r>
                <a:r>
                  <a:rPr lang="en-US" dirty="0" err="1"/>
                  <a:t>i</a:t>
                </a:r>
                <a:r>
                  <a:rPr lang="en-US" dirty="0"/>
                  <a:t>=3 </a:t>
                </a:r>
                <a:r>
                  <a:rPr lang="ru-RU" dirty="0"/>
                  <a:t>бита</a:t>
                </a:r>
              </a:p>
              <a:p>
                <a:r>
                  <a:rPr lang="en-US" dirty="0"/>
                  <a:t>I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ru-RU" dirty="0"/>
                  <a:t>: </a:t>
                </a:r>
                <a:r>
                  <a:rPr lang="en-US" dirty="0"/>
                  <a:t>I</a:t>
                </a:r>
                <a:r>
                  <a:rPr lang="en-US" baseline="-25000" dirty="0"/>
                  <a:t>1</a:t>
                </a:r>
                <a:r>
                  <a:rPr lang="ru-RU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r>
                  <a:rPr lang="en-US" dirty="0"/>
                  <a:t>=3</a:t>
                </a:r>
              </a:p>
              <a:p>
                <a:r>
                  <a:rPr lang="ru-RU" dirty="0"/>
                  <a:t>Ответ: в 3 раза</a:t>
                </a:r>
              </a:p>
              <a:p>
                <a:endParaRPr lang="ru-RU" dirty="0"/>
              </a:p>
              <a:p>
                <a:r>
                  <a:rPr lang="ru-RU" dirty="0"/>
                  <a:t>Ответ: взаимопроверка</a:t>
                </a:r>
              </a:p>
            </p:txBody>
          </p:sp>
        </mc:Choice>
        <mc:Fallback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D245390A-FBB1-4051-8513-0329FD512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4008" y="1567335"/>
                <a:ext cx="4320480" cy="4813994"/>
              </a:xfrm>
              <a:blipFill>
                <a:blip r:embed="rId2"/>
                <a:stretch>
                  <a:fillRect l="-1975" t="-2405" r="-3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8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AAB78-CDC2-4A7C-AFD4-B1252600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CC5AF-C085-431D-BE0D-99DD68F71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5" y="2204865"/>
            <a:ext cx="7655145" cy="23762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Резервирование памяти для сохранения изображений</a:t>
            </a:r>
          </a:p>
          <a:p>
            <a:pPr marL="0" indent="0" fontAlgn="ctr">
              <a:buNone/>
            </a:pPr>
            <a:r>
              <a:rPr lang="ru-RU" dirty="0"/>
              <a:t>Установите соответствие между растровым изображением размером </a:t>
            </a:r>
            <a:r>
              <a:rPr lang="ru-RU" dirty="0" err="1"/>
              <a:t>m×n</a:t>
            </a:r>
            <a:r>
              <a:rPr lang="ru-RU" dirty="0"/>
              <a:t> пикселей, в котором используется N различных цветов, и минимальным объёмом памяти (L), которое нужно зарезервировать, чтобы это изображение можно было сохранить.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2B6E28-6EE6-4922-9CDF-31285E89E8EB}"/>
              </a:ext>
            </a:extLst>
          </p:cNvPr>
          <p:cNvSpPr/>
          <p:nvPr/>
        </p:nvSpPr>
        <p:spPr>
          <a:xfrm>
            <a:off x="899592" y="4581129"/>
            <a:ext cx="7200799" cy="9233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/>
              <a:t>1) m=1024 n=560 N=512</a:t>
            </a:r>
          </a:p>
          <a:p>
            <a:r>
              <a:rPr lang="ru-RU" dirty="0"/>
              <a:t>2) m=128 n=256 N=1024</a:t>
            </a:r>
          </a:p>
          <a:p>
            <a:r>
              <a:rPr lang="ru-RU" dirty="0"/>
              <a:t>3) m=320 n=640 N=256</a:t>
            </a:r>
          </a:p>
          <a:p>
            <a:r>
              <a:rPr lang="ru-RU" dirty="0"/>
              <a:t>А) L=630 Кб</a:t>
            </a:r>
          </a:p>
          <a:p>
            <a:r>
              <a:rPr lang="ru-RU" dirty="0"/>
              <a:t>Б) L=40 Кб</a:t>
            </a:r>
          </a:p>
          <a:p>
            <a:r>
              <a:rPr lang="ru-RU" dirty="0"/>
              <a:t>В) L=200 Кб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71F0BC2-BD6D-41C4-A9FF-0FC96DC10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98547"/>
              </p:ext>
            </p:extLst>
          </p:nvPr>
        </p:nvGraphicFramePr>
        <p:xfrm>
          <a:off x="1691680" y="561040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48542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434751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2521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07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0437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A04D7D8-CAA9-4D71-A802-41A41451455D}"/>
              </a:ext>
            </a:extLst>
          </p:cNvPr>
          <p:cNvSpPr txBox="1"/>
          <p:nvPr/>
        </p:nvSpPr>
        <p:spPr>
          <a:xfrm>
            <a:off x="359532" y="561191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</a:t>
            </a:r>
          </a:p>
        </p:txBody>
      </p:sp>
    </p:spTree>
    <p:extLst>
      <p:ext uri="{BB962C8B-B14F-4D97-AF65-F5344CB8AC3E}">
        <p14:creationId xmlns:p14="http://schemas.microsoft.com/office/powerpoint/2010/main" val="28231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E4F30-66C9-4FDC-872C-068A4DBC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работа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C5184-6E9F-49FD-BC75-50D2ADB93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14983" r="20075" b="10782"/>
          <a:stretch/>
        </p:blipFill>
        <p:spPr>
          <a:xfrm>
            <a:off x="611560" y="1484784"/>
            <a:ext cx="7655144" cy="4830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BA5C18-CCB1-4AD0-A63A-E768818F8059}"/>
              </a:ext>
            </a:extLst>
          </p:cNvPr>
          <p:cNvSpPr txBox="1"/>
          <p:nvPr/>
        </p:nvSpPr>
        <p:spPr>
          <a:xfrm>
            <a:off x="2123728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24 байта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F91CC-2665-4C45-AD68-E6AA0D5C24E4}"/>
              </a:ext>
            </a:extLst>
          </p:cNvPr>
          <p:cNvSpPr txBox="1"/>
          <p:nvPr/>
        </p:nvSpPr>
        <p:spPr>
          <a:xfrm>
            <a:off x="4067944" y="46531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48 байт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C96314-F090-4C34-B8B8-0D40A764CEE8}"/>
              </a:ext>
            </a:extLst>
          </p:cNvPr>
          <p:cNvSpPr txBox="1"/>
          <p:nvPr/>
        </p:nvSpPr>
        <p:spPr>
          <a:xfrm>
            <a:off x="6170189" y="46531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32 байта</a:t>
            </a:r>
          </a:p>
        </p:txBody>
      </p:sp>
    </p:spTree>
    <p:extLst>
      <p:ext uri="{BB962C8B-B14F-4D97-AF65-F5344CB8AC3E}">
        <p14:creationId xmlns:p14="http://schemas.microsoft.com/office/powerpoint/2010/main" val="9581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131F0-0912-4378-AE84-0B73A9EF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CCDED-20C0-4A07-8BCD-50B0A7429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8064896" cy="4165923"/>
          </a:xfrm>
        </p:spPr>
        <p:txBody>
          <a:bodyPr>
            <a:normAutofit/>
          </a:bodyPr>
          <a:lstStyle/>
          <a:p>
            <a:pPr marL="0" indent="0" algn="ctr" fontAlgn="ctr">
              <a:buNone/>
            </a:pPr>
            <a:r>
              <a:rPr lang="ru-RU" dirty="0"/>
              <a:t>Дополните текст.</a:t>
            </a:r>
          </a:p>
          <a:p>
            <a:pPr marL="0" indent="0" algn="just">
              <a:buNone/>
            </a:pPr>
            <a:r>
              <a:rPr lang="ru-RU" dirty="0"/>
              <a:t>Автоматическая фотокамера производит растровые изображения размером 600 на 400 пикселей. При этом объём файла с изображением не может превышать 120 Кбайт, упаковка данных не производится. Значит максимальное количество цветов в палитре должно быть __16____  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6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CBB02-B273-4D6B-8DD1-6DB2D048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AA5A4-2849-4BEC-BC1F-A55E316CF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1" y="2276872"/>
            <a:ext cx="7799161" cy="4093915"/>
          </a:xfrm>
        </p:spPr>
        <p:txBody>
          <a:bodyPr/>
          <a:lstStyle/>
          <a:p>
            <a:r>
              <a:rPr lang="ru-RU" dirty="0"/>
              <a:t>§15, в рабочей тетради письменно провести сравнение цветовых моделей (</a:t>
            </a:r>
            <a:r>
              <a:rPr lang="en-US" dirty="0"/>
              <a:t>RGB </a:t>
            </a:r>
            <a:r>
              <a:rPr lang="ru-RU" dirty="0"/>
              <a:t>и </a:t>
            </a:r>
            <a:r>
              <a:rPr lang="en-US" dirty="0"/>
              <a:t>CMYK</a:t>
            </a:r>
            <a:r>
              <a:rPr lang="ru-RU" dirty="0"/>
              <a:t>)- базовый уровень.</a:t>
            </a:r>
          </a:p>
          <a:p>
            <a:r>
              <a:rPr lang="ru-RU" dirty="0"/>
              <a:t> + Подготовить сообщение о цветовых моделях </a:t>
            </a:r>
            <a:r>
              <a:rPr lang="en-US" dirty="0"/>
              <a:t>XYZ </a:t>
            </a:r>
            <a:r>
              <a:rPr lang="ru-RU" dirty="0"/>
              <a:t>и  </a:t>
            </a:r>
            <a:r>
              <a:rPr lang="en-US" dirty="0"/>
              <a:t>Lab</a:t>
            </a:r>
            <a:r>
              <a:rPr lang="ru-RU" dirty="0"/>
              <a:t>- (повышенный уровень) для желающих. </a:t>
            </a:r>
          </a:p>
        </p:txBody>
      </p:sp>
    </p:spTree>
    <p:extLst>
      <p:ext uri="{BB962C8B-B14F-4D97-AF65-F5344CB8AC3E}">
        <p14:creationId xmlns:p14="http://schemas.microsoft.com/office/powerpoint/2010/main" val="11250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oolsen.ru/wp-content/uploads/2021/06/64-1.jpg">
            <a:extLst>
              <a:ext uri="{FF2B5EF4-FFF2-40B4-BE49-F238E27FC236}">
                <a16:creationId xmlns:a16="http://schemas.microsoft.com/office/drawing/2014/main" id="{B461F94D-D8F1-4C94-9581-C6B3941A45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970B50-9357-4926-ABE2-AFFF2D62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62" y="1844824"/>
            <a:ext cx="6803676" cy="47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13AF1-3A92-4CBD-873C-E67C50A3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Цветовые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F963D-6EAB-4EC3-97F8-7A2802FA4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320480" cy="465172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Модель </a:t>
            </a:r>
            <a:r>
              <a:rPr lang="en-US" b="1" dirty="0"/>
              <a:t>RGB</a:t>
            </a:r>
            <a:endParaRPr lang="ru-RU" b="1" dirty="0"/>
          </a:p>
          <a:p>
            <a:pPr algn="just"/>
            <a:r>
              <a:rPr lang="ru-RU" sz="2500" b="1" dirty="0"/>
              <a:t>RGB</a:t>
            </a:r>
            <a:r>
              <a:rPr lang="ru-RU" sz="2500" dirty="0"/>
              <a:t> — цветовая модель, названная так по трём заглавным буквам названий цветов, лежащих в ее основе: </a:t>
            </a:r>
            <a:r>
              <a:rPr lang="ru-RU" sz="2500" b="1" dirty="0" err="1"/>
              <a:t>Red</a:t>
            </a:r>
            <a:r>
              <a:rPr lang="ru-RU" sz="2500" dirty="0"/>
              <a:t>, </a:t>
            </a:r>
            <a:r>
              <a:rPr lang="ru-RU" sz="2500" b="1" dirty="0" err="1"/>
              <a:t>Green</a:t>
            </a:r>
            <a:r>
              <a:rPr lang="ru-RU" sz="2500" dirty="0"/>
              <a:t>, </a:t>
            </a:r>
            <a:r>
              <a:rPr lang="ru-RU" sz="2500" b="1" dirty="0" err="1"/>
              <a:t>Blue</a:t>
            </a:r>
            <a:endParaRPr lang="ru-RU" sz="2500" b="1" dirty="0"/>
          </a:p>
          <a:p>
            <a:pPr algn="just"/>
            <a:r>
              <a:rPr lang="ru-RU" sz="2500" dirty="0"/>
              <a:t>Научное название — аддитивная модель (от </a:t>
            </a:r>
            <a:r>
              <a:rPr lang="ru-RU" sz="2500" dirty="0" err="1"/>
              <a:t>англ.слова</a:t>
            </a:r>
            <a:r>
              <a:rPr lang="ru-RU" sz="2500" dirty="0"/>
              <a:t> </a:t>
            </a:r>
            <a:r>
              <a:rPr lang="ru-RU" sz="2500" dirty="0" err="1"/>
              <a:t>add</a:t>
            </a:r>
            <a:r>
              <a:rPr lang="ru-RU" sz="2500" dirty="0"/>
              <a:t> — «добавлять»). </a:t>
            </a:r>
          </a:p>
          <a:p>
            <a:pPr algn="just"/>
            <a:r>
              <a:rPr lang="ru-RU" sz="2500" dirty="0"/>
              <a:t>Служит для вывода изображения на экраны мониторов и другие электронные устройства. </a:t>
            </a:r>
          </a:p>
          <a:p>
            <a:pPr algn="just"/>
            <a:r>
              <a:rPr lang="ru-RU" sz="2500" dirty="0"/>
              <a:t>Цветовая модель RGB предполагает, что вся палитра складывается из светящихся точек.  Это значит, что на бумаге невозможно изобразить цвет в цветовой модели RGB, так как бумага поглощает цвет, а не светится.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460C6D-5E8B-4055-896A-C7FBB092C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63688"/>
            <a:ext cx="4320480" cy="40939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Модель  </a:t>
            </a:r>
            <a:r>
              <a:rPr lang="en-US" b="1" dirty="0"/>
              <a:t>CMYK</a:t>
            </a:r>
            <a:endParaRPr lang="ru-RU" b="1" dirty="0"/>
          </a:p>
          <a:p>
            <a:pPr algn="just"/>
            <a:r>
              <a:rPr lang="ru-RU" b="1" dirty="0"/>
              <a:t>CMY</a:t>
            </a:r>
            <a:r>
              <a:rPr lang="en-US" b="1" dirty="0"/>
              <a:t>K</a:t>
            </a:r>
            <a:r>
              <a:rPr lang="ru-RU" dirty="0"/>
              <a:t>— </a:t>
            </a:r>
            <a:r>
              <a:rPr lang="ru-RU" dirty="0" err="1"/>
              <a:t>субстрактивная</a:t>
            </a:r>
            <a:r>
              <a:rPr lang="ru-RU" dirty="0"/>
              <a:t> модель (от англ. слова </a:t>
            </a:r>
            <a:r>
              <a:rPr lang="ru-RU" dirty="0" err="1"/>
              <a:t>subtraсt</a:t>
            </a:r>
            <a:r>
              <a:rPr lang="ru-RU" dirty="0"/>
              <a:t> — «вычитать»), которая основана на вычитании из белого первичных цветов. В ее основе лежат: </a:t>
            </a:r>
            <a:r>
              <a:rPr lang="en-US" dirty="0"/>
              <a:t>Cyan</a:t>
            </a:r>
            <a:r>
              <a:rPr lang="ru-RU" dirty="0"/>
              <a:t> (голубой)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/>
              <a:t>Magenta</a:t>
            </a:r>
            <a:r>
              <a:rPr lang="ru-RU" dirty="0"/>
              <a:t> (пурпурный)</a:t>
            </a:r>
            <a:r>
              <a:rPr lang="en-US" dirty="0"/>
              <a:t>, Yellow, Key color (</a:t>
            </a:r>
            <a:r>
              <a:rPr lang="ru-RU" dirty="0"/>
              <a:t>черный)</a:t>
            </a:r>
          </a:p>
          <a:p>
            <a:pPr algn="just"/>
            <a:r>
              <a:rPr lang="ru-RU" dirty="0"/>
              <a:t>Модель CMY(K) используется в полиграфии для стандартной печати и в сравнении с RGB-моделью обладает меньшим цветовым охватом. </a:t>
            </a:r>
          </a:p>
          <a:p>
            <a:pPr algn="just"/>
            <a:r>
              <a:rPr lang="ru-RU" dirty="0"/>
              <a:t>Бумага и другие печатные материалы — это поверхности, которые отражают свет.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4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62" y="2622164"/>
            <a:ext cx="3088327" cy="342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E1B833-BF31-4892-BE33-A924F88D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12" y="240402"/>
            <a:ext cx="4320480" cy="29002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7B39FB-2684-4C8E-9370-EA0D33FF3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608" y="3140968"/>
            <a:ext cx="4352668" cy="30442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370B34-D9D7-47EC-8010-40AAEDAD4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87213"/>
            <a:ext cx="2088232" cy="2588007"/>
          </a:xfrm>
          <a:prstGeom prst="rect">
            <a:avLst/>
          </a:prstGeom>
        </p:spPr>
      </p:pic>
      <p:pic>
        <p:nvPicPr>
          <p:cNvPr id="1026" name="Picture 2" descr="https://catherineasquithgallery.com/uploads/posts/2021-03/1614548420_3-p-kompyuter-na-belom-fone-6.png">
            <a:extLst>
              <a:ext uri="{FF2B5EF4-FFF2-40B4-BE49-F238E27FC236}">
                <a16:creationId xmlns:a16="http://schemas.microsoft.com/office/drawing/2014/main" id="{7BF4A7AB-D866-4021-81AD-E7BC405E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1" y="2523684"/>
            <a:ext cx="4614749" cy="4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Компьютерная графика </a:t>
            </a:r>
            <a:r>
              <a:rPr lang="ru-RU" dirty="0"/>
              <a:t>– это область информатики, занимающаяся проблемами получения различных изображений (рисунков, чертежей, мультипликации) на компьютере. </a:t>
            </a:r>
          </a:p>
          <a:p>
            <a:pPr marL="0" indent="0" algn="just">
              <a:buNone/>
            </a:pPr>
            <a:r>
              <a:rPr lang="ru-RU" dirty="0"/>
              <a:t>      Работой с компьютерной графикой занимаются не только </a:t>
            </a:r>
            <a:r>
              <a:rPr lang="ru-RU" b="1" dirty="0"/>
              <a:t>профессиональные художники и дизайнеры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b="1" dirty="0"/>
              <a:t>   Конструкторы</a:t>
            </a:r>
            <a:r>
              <a:rPr lang="ru-RU" dirty="0"/>
              <a:t>, разрабатывая новые модели автомобилей и самолетов, используют трехмерные графические объекты, чтобы представить окончательный вид изделия. </a:t>
            </a:r>
          </a:p>
          <a:p>
            <a:pPr marL="0" indent="0" algn="just">
              <a:buNone/>
            </a:pPr>
            <a:r>
              <a:rPr lang="ru-RU" b="1" dirty="0"/>
              <a:t>   Архитекторы </a:t>
            </a:r>
            <a:r>
              <a:rPr lang="ru-RU" dirty="0"/>
              <a:t>создают на экране монитора объемное изображение здания, и это позволяет им увидеть, как оно впишется в ландшафт.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36912"/>
            <a:ext cx="6228184" cy="1584176"/>
          </a:xfrm>
        </p:spPr>
        <p:txBody>
          <a:bodyPr>
            <a:noAutofit/>
          </a:bodyPr>
          <a:lstStyle/>
          <a:p>
            <a:r>
              <a:rPr lang="ru-RU" sz="4800" b="1" dirty="0"/>
              <a:t>Кодирование графической информации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C9EAB-A66B-4488-A350-3701891477BE}"/>
              </a:ext>
            </a:extLst>
          </p:cNvPr>
          <p:cNvSpPr txBox="1"/>
          <p:nvPr/>
        </p:nvSpPr>
        <p:spPr>
          <a:xfrm>
            <a:off x="4612813" y="593467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Подготовила учитель информатики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МКОУ СОШ № 10 г. Бирюсинска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Прядкина</a:t>
            </a:r>
            <a:r>
              <a:rPr lang="ru-RU" dirty="0">
                <a:solidFill>
                  <a:schemeClr val="bg1"/>
                </a:solidFill>
              </a:rPr>
              <a:t> Вера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6DB9D-E1D6-4545-A04B-93C1A518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Представление графической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6CDFC-51BD-4B2C-AE09-EC229F1DE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8640960" cy="40939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Графическая информация может быть представлена двумя способами: аналоговым и дискретным. Один способ характерен для человека, а другой для компьютера.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A7C5A6-D411-47E9-B495-ECFF03D4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99605"/>
            <a:ext cx="3384376" cy="21427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756096-8A24-4FAD-A0DE-7FE4373D5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916" y="4196520"/>
            <a:ext cx="3240360" cy="2159103"/>
          </a:xfrm>
          <a:prstGeom prst="rect">
            <a:avLst/>
          </a:prstGeom>
        </p:spPr>
      </p:pic>
      <p:pic>
        <p:nvPicPr>
          <p:cNvPr id="7" name="Рисунок 6">
            <a:hlinkClick r:id="rId4"/>
            <a:extLst>
              <a:ext uri="{FF2B5EF4-FFF2-40B4-BE49-F238E27FC236}">
                <a16:creationId xmlns:a16="http://schemas.microsoft.com/office/drawing/2014/main" id="{FDF7EF02-C517-4C65-9CBE-CF5284826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3333904"/>
            <a:ext cx="967669" cy="645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03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4E29C-5639-4DC6-BE27-FD09975F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Составь схему кодирования изображения</a:t>
            </a:r>
          </a:p>
        </p:txBody>
      </p:sp>
      <p:pic>
        <p:nvPicPr>
          <p:cNvPr id="2050" name="Picture 2" descr="https://cf.ppt-online.org/files1/slide/z/zE2Kud6wFlP9fRoIOWaLpVhMr1UCZDgix7eXsvQ8S/slide-11.jpg">
            <a:hlinkClick r:id="rId2"/>
            <a:extLst>
              <a:ext uri="{FF2B5EF4-FFF2-40B4-BE49-F238E27FC236}">
                <a16:creationId xmlns:a16="http://schemas.microsoft.com/office/drawing/2014/main" id="{3EDA1A91-A4A7-486A-B61D-37D125AB4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8993" r="38975" b="35280"/>
          <a:stretch/>
        </p:blipFill>
        <p:spPr bwMode="auto">
          <a:xfrm>
            <a:off x="1763688" y="2132856"/>
            <a:ext cx="5184576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A37E-49F4-4B36-9EE7-751E8D6C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Растровое кодирование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6EED4-9FD8-4406-A5F0-9DF378ABA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524" y="1844824"/>
            <a:ext cx="8568952" cy="4536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Графические изображения из аналоговой (непрерывной) формы в цифровую (дискретную) преобразуется путем пространственной</a:t>
            </a:r>
            <a:r>
              <a:rPr lang="ru-RU" sz="2400" i="1" dirty="0"/>
              <a:t> дискретизации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Изображение разбивается на отдельные маленькие элементы (точки или пиксели), причем каждый элемент может иметь свой цвет.</a:t>
            </a:r>
          </a:p>
          <a:p>
            <a:pPr algn="just"/>
            <a:r>
              <a:rPr lang="ru-RU" sz="2400" dirty="0"/>
              <a:t>В результате пространственной дискретизации графическая информация представляется в виде растрового изображения, которое формируется из определенного количества строк, содержащих, в свою очередь, определенное количество точек.</a:t>
            </a:r>
          </a:p>
          <a:p>
            <a:pPr algn="just"/>
            <a:r>
              <a:rPr lang="ru-RU" sz="2400" b="1" dirty="0"/>
              <a:t>Пиксель – это минимальный участок изображения, для которого независимым образом можно задать цвет.</a:t>
            </a:r>
          </a:p>
          <a:p>
            <a:pPr algn="just"/>
            <a:r>
              <a:rPr lang="ru-RU" sz="2400" b="1" dirty="0"/>
              <a:t> Прямоугольная матрица элементов называется растром.</a:t>
            </a:r>
          </a:p>
          <a:p>
            <a:pPr algn="just"/>
            <a:r>
              <a:rPr lang="ru-RU" sz="2400" b="1" dirty="0"/>
              <a:t>Размер матрицы называется </a:t>
            </a:r>
            <a:r>
              <a:rPr lang="ru-RU" sz="2600" b="1" dirty="0"/>
              <a:t>разрешение растрового изображения.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381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4CEF9-7044-4413-B408-14E99361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задач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04F62-0004-45D5-8007-E1C11B16DE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Какой размер в пикселях должен иметь закодированный рисунок с разрешением 300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с него можно было сделать отпечаток размером 10×15 см? </a:t>
            </a:r>
          </a:p>
          <a:p>
            <a:pPr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(самостоятельно)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Закодированный рисунок имеет размеры 5760 × 3840 пикселей и разрешение 600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Какой размер будет у изображения, отпечатанного на принтере?  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85D182-7807-4B61-8F16-02B36588C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992" y="2287413"/>
            <a:ext cx="4464496" cy="20056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Решение: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Ответ: 1182 х 1772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A1B81-BCF5-45E2-9EDA-B0D59F371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40196" r="22438" b="35993"/>
          <a:stretch/>
        </p:blipFill>
        <p:spPr>
          <a:xfrm>
            <a:off x="4847365" y="2636911"/>
            <a:ext cx="3816424" cy="12241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773F57-1A27-41AB-A5BE-FED095A366B4}"/>
                  </a:ext>
                </a:extLst>
              </p:cNvPr>
              <p:cNvSpPr txBox="1"/>
              <p:nvPr/>
            </p:nvSpPr>
            <p:spPr>
              <a:xfrm>
                <a:off x="4788024" y="4289342"/>
                <a:ext cx="3613067" cy="2004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Ответ: 24,384 см х 16,256 см</a:t>
                </a:r>
              </a:p>
              <a:p>
                <a:r>
                  <a:rPr lang="ru-RU" dirty="0"/>
                  <a:t>Решение:</a:t>
                </a:r>
              </a:p>
              <a:p>
                <a:endParaRPr lang="ru-RU" dirty="0"/>
              </a:p>
              <a:p>
                <a:r>
                  <a:rPr lang="ru-RU" dirty="0"/>
                  <a:t>Ширина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5760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 пикселей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 х 2,54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см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600 пикселей</m:t>
                        </m:r>
                      </m:den>
                    </m:f>
                  </m:oMath>
                </a14:m>
                <a:endParaRPr lang="ru-RU" dirty="0"/>
              </a:p>
              <a:p>
                <a:endParaRPr lang="ru-RU" dirty="0"/>
              </a:p>
              <a:p>
                <a:r>
                  <a:rPr lang="ru-RU" dirty="0"/>
                  <a:t>Высота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3840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 пикселей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 х 2,54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см</m:t>
                        </m:r>
                      </m:num>
                      <m:den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600 пикселей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773F57-1A27-41AB-A5BE-FED095A36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289342"/>
                <a:ext cx="3613067" cy="2004651"/>
              </a:xfrm>
              <a:prstGeom prst="rect">
                <a:avLst/>
              </a:prstGeom>
              <a:blipFill>
                <a:blip r:embed="rId3"/>
                <a:stretch>
                  <a:fillRect l="-1349" t="-1829" b="-1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0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154E0-45A0-485D-8716-AE69507F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задач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F18E1-A463-4485-8951-EA7C9EDC1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8424936" cy="2304257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цветов в палитре 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и количество информации, необходимое для кодирования каждой точки 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связаны между собой и могут быть вычислены по формуле:</a:t>
            </a:r>
          </a:p>
          <a:p>
            <a:pPr marL="0" indent="0" algn="ctr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N=2</a:t>
            </a:r>
            <a:r>
              <a:rPr lang="ru-RU" sz="6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8BCE34-665F-4460-B411-1D5553DAA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532" y="3429000"/>
            <a:ext cx="8424936" cy="2232248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объем требуемой для хранения изображения видеопамяти можно рассчитать по формуле: </a:t>
            </a: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 памяти = X * Y*</a:t>
            </a:r>
            <a:r>
              <a:rPr lang="en-US" sz="6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 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информационный объем памяти в битах;</a:t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 * Y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количество точек изображения (по горизонтали и по вертикали);</a:t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глубина цвета в битах на точку.</a:t>
            </a:r>
          </a:p>
          <a:p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32c86233f38dddc3e8dbb62b85da18edb2ad26d"/>
</p:tagLst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995</Words>
  <Application>Microsoft Office PowerPoint</Application>
  <PresentationFormat>Экран (4:3)</PresentationFormat>
  <Paragraphs>105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Тема Office</vt:lpstr>
      <vt:lpstr> </vt:lpstr>
      <vt:lpstr>Презентация PowerPoint</vt:lpstr>
      <vt:lpstr>Заголовок слайда</vt:lpstr>
      <vt:lpstr>Кодирование графической информации</vt:lpstr>
      <vt:lpstr>Представление графической информации</vt:lpstr>
      <vt:lpstr>Составь схему кодирования изображения</vt:lpstr>
      <vt:lpstr>Растровое кодирование</vt:lpstr>
      <vt:lpstr>Решение задач</vt:lpstr>
      <vt:lpstr>Решение задач</vt:lpstr>
      <vt:lpstr>Презентация PowerPoint</vt:lpstr>
      <vt:lpstr>Практическая работа</vt:lpstr>
      <vt:lpstr>Практическая работа</vt:lpstr>
      <vt:lpstr>Презентация PowerPoint</vt:lpstr>
      <vt:lpstr>Домашнее задание</vt:lpstr>
      <vt:lpstr>Презентация PowerPoint</vt:lpstr>
      <vt:lpstr>Цветовые модели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Онлайн-платежи</dc:title>
  <dc:creator>obstinate</dc:creator>
  <dc:description>Шаблон презентации с сайта https://presentation-creation.ru/</dc:description>
  <cp:lastModifiedBy>Professional</cp:lastModifiedBy>
  <cp:revision>1340</cp:revision>
  <dcterms:created xsi:type="dcterms:W3CDTF">2018-02-25T09:09:03Z</dcterms:created>
  <dcterms:modified xsi:type="dcterms:W3CDTF">2022-10-16T12:27:56Z</dcterms:modified>
</cp:coreProperties>
</file>