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0"/>
  </p:notesMasterIdLst>
  <p:sldIdLst>
    <p:sldId id="258" r:id="rId2"/>
    <p:sldId id="259" r:id="rId3"/>
    <p:sldId id="261" r:id="rId4"/>
    <p:sldId id="260" r:id="rId5"/>
    <p:sldId id="262" r:id="rId6"/>
    <p:sldId id="263" r:id="rId7"/>
    <p:sldId id="286" r:id="rId8"/>
    <p:sldId id="285" r:id="rId9"/>
    <p:sldId id="284" r:id="rId10"/>
    <p:sldId id="276" r:id="rId11"/>
    <p:sldId id="277" r:id="rId12"/>
    <p:sldId id="278" r:id="rId13"/>
    <p:sldId id="281" r:id="rId14"/>
    <p:sldId id="282" r:id="rId15"/>
    <p:sldId id="287" r:id="rId16"/>
    <p:sldId id="279" r:id="rId17"/>
    <p:sldId id="28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DDDD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27" autoAdjust="0"/>
  </p:normalViewPr>
  <p:slideViewPr>
    <p:cSldViewPr>
      <p:cViewPr varScale="1">
        <p:scale>
          <a:sx n="87" d="100"/>
          <a:sy n="87" d="100"/>
        </p:scale>
        <p:origin x="23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соблюдает правила личной гигиены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 w="24886">
                <a:noFill/>
              </a:ln>
            </c:spPr>
            <c:txPr>
              <a:bodyPr/>
              <a:lstStyle/>
              <a:p>
                <a:pPr>
                  <a:defRPr sz="137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2022-2023 уч.год</c:v>
                </c:pt>
                <c:pt idx="1">
                  <c:v>2023-2024 уч.год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B7-4647-A57E-7DEFE46A2D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аккуратен и бережлив в одежде и обуви 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spPr>
              <a:noFill/>
              <a:ln w="24886">
                <a:noFill/>
              </a:ln>
            </c:spPr>
            <c:txPr>
              <a:bodyPr/>
              <a:lstStyle/>
              <a:p>
                <a:pPr>
                  <a:defRPr sz="137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2022-2023 уч.год</c:v>
                </c:pt>
                <c:pt idx="1">
                  <c:v>2023-2024 уч.год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B7-4647-A57E-7DEFE46A2D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выполняет режим дня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4886">
                <a:noFill/>
              </a:ln>
            </c:spPr>
            <c:txPr>
              <a:bodyPr/>
              <a:lstStyle/>
              <a:p>
                <a:pPr>
                  <a:defRPr sz="137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2022-2023 уч.год</c:v>
                </c:pt>
                <c:pt idx="1">
                  <c:v>2023-2024 уч.год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B7-4647-A57E-7DEFE46A2D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формируются навыки самообслуживания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4159192933435439E-2"/>
                  <c:y val="2.614360786729109E-3"/>
                </c:manualLayout>
              </c:layout>
              <c:spPr/>
              <c:txPr>
                <a:bodyPr/>
                <a:lstStyle/>
                <a:p>
                  <a:pPr>
                    <a:defRPr sz="1372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B7-4647-A57E-7DEFE46A2D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886">
                <a:noFill/>
              </a:ln>
            </c:spPr>
            <c:txPr>
              <a:bodyPr/>
              <a:lstStyle/>
              <a:p>
                <a:pPr>
                  <a:defRPr sz="137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2022-2023 уч.год</c:v>
                </c:pt>
                <c:pt idx="1">
                  <c:v>2023-2024 уч.год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B7-4647-A57E-7DEFE46A2D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соблюдает чистоту и порядок в общественных местах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 w="24886">
                <a:noFill/>
              </a:ln>
            </c:spPr>
            <c:txPr>
              <a:bodyPr/>
              <a:lstStyle/>
              <a:p>
                <a:pPr>
                  <a:defRPr sz="137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2022-2023 уч.год</c:v>
                </c:pt>
                <c:pt idx="1">
                  <c:v>2023-2024 уч.год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CB7-4647-A57E-7DEFE46A2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863896"/>
        <c:axId val="506859976"/>
      </c:barChart>
      <c:catAx>
        <c:axId val="50686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aseline="0">
                <a:latin typeface="Times New Roman" pitchFamily="18" charset="0"/>
              </a:defRPr>
            </a:pPr>
            <a:endParaRPr lang="ru-RU"/>
          </a:p>
        </c:txPr>
        <c:crossAx val="506859976"/>
        <c:crosses val="autoZero"/>
        <c:auto val="1"/>
        <c:lblAlgn val="ctr"/>
        <c:lblOffset val="100"/>
        <c:noMultiLvlLbl val="0"/>
      </c:catAx>
      <c:valAx>
        <c:axId val="50685997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72" baseline="0"/>
            </a:pPr>
            <a:endParaRPr lang="ru-RU"/>
          </a:p>
        </c:txPr>
        <c:crossAx val="5068638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952590868174965"/>
          <c:y val="6.1888964387065834E-3"/>
          <c:w val="0.33042768862984895"/>
          <c:h val="0.99381101049500264"/>
        </c:manualLayout>
      </c:layout>
      <c:overlay val="0"/>
      <c:txPr>
        <a:bodyPr/>
        <a:lstStyle/>
        <a:p>
          <a:pPr>
            <a:defRPr sz="1372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64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BC5CE-9660-474A-9426-ADD8DF295354}" type="doc">
      <dgm:prSet loTypeId="urn:microsoft.com/office/officeart/2005/8/layout/default#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07E6212-66C2-490C-B99A-BA7418BE2C61}" type="pres">
      <dgm:prSet presAssocID="{247BC5CE-9660-474A-9426-ADD8DF2953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22875-B4A1-41A3-A265-D8C4748D7FFB}" type="presOf" srcId="{247BC5CE-9660-474A-9426-ADD8DF295354}" destId="{807E6212-66C2-490C-B99A-BA7418BE2C61}" srcOrd="0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46563-0592-4566-8854-C57DDD66F32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AF0167-7CE2-43AE-BDC3-54FFAA032CF2}">
      <dgm:prSet custT="1"/>
      <dgm:spPr/>
      <dgm:t>
        <a:bodyPr/>
        <a:lstStyle/>
        <a:p>
          <a:pPr algn="ctr" rtl="0"/>
          <a:r>
            <a:rPr lang="ru-RU" sz="1600" b="1" dirty="0">
              <a:latin typeface="+mj-lt"/>
            </a:rPr>
            <a:t>Баранова Т.Ф., Басангова Б.М, </a:t>
          </a:r>
          <a:r>
            <a:rPr lang="ru-RU" sz="1600" b="1" dirty="0" err="1">
              <a:latin typeface="+mj-lt"/>
            </a:rPr>
            <a:t>Мартыненко</a:t>
          </a:r>
          <a:r>
            <a:rPr lang="ru-RU" sz="1600" b="1" dirty="0">
              <a:latin typeface="+mj-lt"/>
            </a:rPr>
            <a:t> С.М.  </a:t>
          </a:r>
          <a:r>
            <a:rPr lang="ru-RU" sz="1600" dirty="0">
              <a:latin typeface="+mj-lt"/>
            </a:rPr>
            <a:t>Представления о  понятии «жизненная компетенция»</a:t>
          </a:r>
        </a:p>
      </dgm:t>
    </dgm:pt>
    <dgm:pt modelId="{C3901DEF-1197-4DE3-9D1A-0AF1838BED13}" type="parTrans" cxnId="{A49156F1-546A-471A-8890-DB84D4E4728F}">
      <dgm:prSet/>
      <dgm:spPr/>
      <dgm:t>
        <a:bodyPr/>
        <a:lstStyle/>
        <a:p>
          <a:endParaRPr lang="ru-RU"/>
        </a:p>
      </dgm:t>
    </dgm:pt>
    <dgm:pt modelId="{881F20AF-7B08-4196-8A50-281B5D95D83D}" type="sibTrans" cxnId="{A49156F1-546A-471A-8890-DB84D4E4728F}">
      <dgm:prSet/>
      <dgm:spPr/>
      <dgm:t>
        <a:bodyPr/>
        <a:lstStyle/>
        <a:p>
          <a:endParaRPr lang="ru-RU"/>
        </a:p>
      </dgm:t>
    </dgm:pt>
    <dgm:pt modelId="{2DC40862-D450-4F55-B414-B6D6D33ADA30}" type="pres">
      <dgm:prSet presAssocID="{35246563-0592-4566-8854-C57DDD66F3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7B044-D252-4771-AF8F-13FEDBA4813A}" type="pres">
      <dgm:prSet presAssocID="{ACAF0167-7CE2-43AE-BDC3-54FFAA032CF2}" presName="parentText" presStyleLbl="node1" presStyleIdx="0" presStyleCnt="1" custScaleX="88000" custScaleY="87871" custLinFactNeighborY="-17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156F1-546A-471A-8890-DB84D4E4728F}" srcId="{35246563-0592-4566-8854-C57DDD66F326}" destId="{ACAF0167-7CE2-43AE-BDC3-54FFAA032CF2}" srcOrd="0" destOrd="0" parTransId="{C3901DEF-1197-4DE3-9D1A-0AF1838BED13}" sibTransId="{881F20AF-7B08-4196-8A50-281B5D95D83D}"/>
    <dgm:cxn modelId="{00ED5739-CDF1-4F58-A524-33A2A43B2EA1}" type="presOf" srcId="{35246563-0592-4566-8854-C57DDD66F326}" destId="{2DC40862-D450-4F55-B414-B6D6D33ADA30}" srcOrd="0" destOrd="0" presId="urn:microsoft.com/office/officeart/2005/8/layout/vList2"/>
    <dgm:cxn modelId="{5FB1DC1C-40B1-4827-B5F1-5D5AA170B9B0}" type="presOf" srcId="{ACAF0167-7CE2-43AE-BDC3-54FFAA032CF2}" destId="{5707B044-D252-4771-AF8F-13FEDBA4813A}" srcOrd="0" destOrd="0" presId="urn:microsoft.com/office/officeart/2005/8/layout/vList2"/>
    <dgm:cxn modelId="{7FEB32B5-60C8-4F75-A553-576B868C4871}" type="presParOf" srcId="{2DC40862-D450-4F55-B414-B6D6D33ADA30}" destId="{5707B044-D252-4771-AF8F-13FEDBA481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0DD1E-9C91-45C8-8959-5D9EBFB5C82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461623E-77B2-487B-AE62-DA6E647DE627}">
      <dgm:prSet/>
      <dgm:spPr/>
      <dgm:t>
        <a:bodyPr/>
        <a:lstStyle/>
        <a:p>
          <a:pPr algn="ctr" rtl="0"/>
          <a:r>
            <a:rPr lang="ru-RU" b="1" dirty="0">
              <a:latin typeface="+mj-lt"/>
            </a:rPr>
            <a:t>Федеральный государственный образовательный стандарт образования обучающихся с умственной отсталостью (интеллектуальными нарушениями)</a:t>
          </a:r>
          <a:endParaRPr lang="ru-RU" dirty="0">
            <a:latin typeface="+mj-lt"/>
          </a:endParaRPr>
        </a:p>
      </dgm:t>
    </dgm:pt>
    <dgm:pt modelId="{F001669B-B2AB-490B-93D5-E4417A57426C}" type="parTrans" cxnId="{8D384B2F-B5AD-4EDA-B466-FCA9AA6DF800}">
      <dgm:prSet/>
      <dgm:spPr/>
      <dgm:t>
        <a:bodyPr/>
        <a:lstStyle/>
        <a:p>
          <a:endParaRPr lang="ru-RU"/>
        </a:p>
      </dgm:t>
    </dgm:pt>
    <dgm:pt modelId="{D49B7BA4-95E7-4C04-8D4D-73A64549C2D9}" type="sibTrans" cxnId="{8D384B2F-B5AD-4EDA-B466-FCA9AA6DF800}">
      <dgm:prSet/>
      <dgm:spPr/>
      <dgm:t>
        <a:bodyPr/>
        <a:lstStyle/>
        <a:p>
          <a:endParaRPr lang="ru-RU"/>
        </a:p>
      </dgm:t>
    </dgm:pt>
    <dgm:pt modelId="{D0844C57-61C6-439F-9277-B1D002A15076}" type="pres">
      <dgm:prSet presAssocID="{4430DD1E-9C91-45C8-8959-5D9EBFB5C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4EAB7-7549-47DB-BDCD-FC6BEAFA0152}" type="pres">
      <dgm:prSet presAssocID="{7461623E-77B2-487B-AE62-DA6E647DE627}" presName="parentText" presStyleLbl="node1" presStyleIdx="0" presStyleCnt="1" custLinFactNeighborX="-6780" custLinFactNeighborY="-256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7A41A-3F19-484B-B4B3-1B25CCF237A9}" type="presOf" srcId="{7461623E-77B2-487B-AE62-DA6E647DE627}" destId="{1A14EAB7-7549-47DB-BDCD-FC6BEAFA0152}" srcOrd="0" destOrd="0" presId="urn:microsoft.com/office/officeart/2005/8/layout/vList2"/>
    <dgm:cxn modelId="{2B0E52BA-2C16-41F8-AB2D-B2A24975C9E5}" type="presOf" srcId="{4430DD1E-9C91-45C8-8959-5D9EBFB5C820}" destId="{D0844C57-61C6-439F-9277-B1D002A15076}" srcOrd="0" destOrd="0" presId="urn:microsoft.com/office/officeart/2005/8/layout/vList2"/>
    <dgm:cxn modelId="{8D384B2F-B5AD-4EDA-B466-FCA9AA6DF800}" srcId="{4430DD1E-9C91-45C8-8959-5D9EBFB5C820}" destId="{7461623E-77B2-487B-AE62-DA6E647DE627}" srcOrd="0" destOrd="0" parTransId="{F001669B-B2AB-490B-93D5-E4417A57426C}" sibTransId="{D49B7BA4-95E7-4C04-8D4D-73A64549C2D9}"/>
    <dgm:cxn modelId="{95D59750-E77C-4F74-8951-36D0EB0F1A14}" type="presParOf" srcId="{D0844C57-61C6-439F-9277-B1D002A15076}" destId="{1A14EAB7-7549-47DB-BDCD-FC6BEAFA01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41B4A7-1157-47AD-8F3B-440C287B29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506DC789-FB4C-4C9B-AD48-6C3264881E69}">
      <dgm:prSet custT="1"/>
      <dgm:spPr/>
      <dgm:t>
        <a:bodyPr/>
        <a:lstStyle/>
        <a:p>
          <a:pPr algn="ctr" rtl="0"/>
          <a:r>
            <a:rPr lang="ru-RU" sz="1600" b="1" dirty="0">
              <a:latin typeface="+mj-lt"/>
            </a:rPr>
            <a:t>Маркова Т.В. , </a:t>
          </a:r>
          <a:r>
            <a:rPr lang="ru-RU" sz="1600" b="1" dirty="0" err="1">
              <a:latin typeface="+mj-lt"/>
            </a:rPr>
            <a:t>Костенкова</a:t>
          </a:r>
          <a:r>
            <a:rPr lang="ru-RU" sz="1600" b="1" dirty="0">
              <a:latin typeface="+mj-lt"/>
            </a:rPr>
            <a:t> Ю.А., </a:t>
          </a:r>
          <a:r>
            <a:rPr lang="ru-RU" sz="1600" b="1" dirty="0" err="1">
              <a:latin typeface="+mj-lt"/>
            </a:rPr>
            <a:t>Шевырева</a:t>
          </a:r>
          <a:r>
            <a:rPr lang="ru-RU" sz="1600" b="1" dirty="0">
              <a:latin typeface="+mj-lt"/>
            </a:rPr>
            <a:t> Т.В. </a:t>
          </a:r>
          <a:r>
            <a:rPr lang="ru-RU" sz="1600" dirty="0">
              <a:latin typeface="+mj-lt"/>
            </a:rPr>
            <a:t>Теоретические основы формирования жизненных компетенций обучающихся  с нарушением интеллекта.</a:t>
          </a:r>
        </a:p>
      </dgm:t>
    </dgm:pt>
    <dgm:pt modelId="{6E2EFA32-1C74-41DB-A7DD-798B637759F8}" type="parTrans" cxnId="{47B241D2-707F-4172-903A-8AF8298C6564}">
      <dgm:prSet/>
      <dgm:spPr/>
      <dgm:t>
        <a:bodyPr/>
        <a:lstStyle/>
        <a:p>
          <a:endParaRPr lang="ru-RU"/>
        </a:p>
      </dgm:t>
    </dgm:pt>
    <dgm:pt modelId="{63AD1563-A536-441A-A65C-F802A0B5356A}" type="sibTrans" cxnId="{47B241D2-707F-4172-903A-8AF8298C6564}">
      <dgm:prSet/>
      <dgm:spPr/>
      <dgm:t>
        <a:bodyPr/>
        <a:lstStyle/>
        <a:p>
          <a:endParaRPr lang="ru-RU"/>
        </a:p>
      </dgm:t>
    </dgm:pt>
    <dgm:pt modelId="{A1916487-C28D-4850-ACB1-FE66CDBA29C8}" type="pres">
      <dgm:prSet presAssocID="{7041B4A7-1157-47AD-8F3B-440C287B29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7C386C-7D91-49E4-90C4-F8D7344837EA}" type="pres">
      <dgm:prSet presAssocID="{506DC789-FB4C-4C9B-AD48-6C3264881E69}" presName="parentText" presStyleLbl="node1" presStyleIdx="0" presStyleCnt="1" custLinFactNeighborX="-3125" custLinFactNeighborY="-29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95588-F90D-4868-A4B2-3E983B0F32D9}" type="presOf" srcId="{506DC789-FB4C-4C9B-AD48-6C3264881E69}" destId="{B77C386C-7D91-49E4-90C4-F8D7344837EA}" srcOrd="0" destOrd="0" presId="urn:microsoft.com/office/officeart/2005/8/layout/vList2"/>
    <dgm:cxn modelId="{47B241D2-707F-4172-903A-8AF8298C6564}" srcId="{7041B4A7-1157-47AD-8F3B-440C287B297E}" destId="{506DC789-FB4C-4C9B-AD48-6C3264881E69}" srcOrd="0" destOrd="0" parTransId="{6E2EFA32-1C74-41DB-A7DD-798B637759F8}" sibTransId="{63AD1563-A536-441A-A65C-F802A0B5356A}"/>
    <dgm:cxn modelId="{E7C93A1D-D777-4A35-BC32-5656B598E6F6}" type="presOf" srcId="{7041B4A7-1157-47AD-8F3B-440C287B297E}" destId="{A1916487-C28D-4850-ACB1-FE66CDBA29C8}" srcOrd="0" destOrd="0" presId="urn:microsoft.com/office/officeart/2005/8/layout/vList2"/>
    <dgm:cxn modelId="{F8CCE7E0-4839-4766-A0C6-BC22F06B20ED}" type="presParOf" srcId="{A1916487-C28D-4850-ACB1-FE66CDBA29C8}" destId="{B77C386C-7D91-49E4-90C4-F8D7344837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5041CE-434F-4BA7-9457-7A194AA547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06CBE0-C430-4E87-AB9A-57F3B467FE02}">
      <dgm:prSet custT="1"/>
      <dgm:spPr/>
      <dgm:t>
        <a:bodyPr/>
        <a:lstStyle/>
        <a:p>
          <a:pPr algn="ctr" rtl="0"/>
          <a:r>
            <a:rPr lang="ru-RU" sz="1600" b="1" dirty="0">
              <a:latin typeface="+mj-lt"/>
            </a:rPr>
            <a:t>Н. Б. Матвеева, И. А. </a:t>
          </a:r>
          <a:r>
            <a:rPr lang="ru-RU" sz="1600" b="1" dirty="0" err="1">
              <a:latin typeface="+mj-lt"/>
            </a:rPr>
            <a:t>Ярочкина</a:t>
          </a:r>
          <a:r>
            <a:rPr lang="ru-RU" sz="1600" b="1" dirty="0">
              <a:latin typeface="+mj-lt"/>
            </a:rPr>
            <a:t>, М. А. Попова </a:t>
          </a:r>
          <a:r>
            <a:rPr lang="ru-RU" sz="1600" dirty="0">
              <a:latin typeface="+mj-lt"/>
            </a:rPr>
            <a:t>Содержание обучения по предмету «Мир природы и человека» обучающихся с нарушением интеллекта.</a:t>
          </a:r>
        </a:p>
      </dgm:t>
    </dgm:pt>
    <dgm:pt modelId="{12332C88-FC54-42DD-A563-326295F462FC}" type="parTrans" cxnId="{ECA4DDD7-2F10-42AB-9BD4-10253B6D6961}">
      <dgm:prSet/>
      <dgm:spPr/>
      <dgm:t>
        <a:bodyPr/>
        <a:lstStyle/>
        <a:p>
          <a:endParaRPr lang="ru-RU"/>
        </a:p>
      </dgm:t>
    </dgm:pt>
    <dgm:pt modelId="{B6293FCD-9A7E-4669-9AE6-C25835706D1D}" type="sibTrans" cxnId="{ECA4DDD7-2F10-42AB-9BD4-10253B6D6961}">
      <dgm:prSet/>
      <dgm:spPr/>
      <dgm:t>
        <a:bodyPr/>
        <a:lstStyle/>
        <a:p>
          <a:endParaRPr lang="ru-RU"/>
        </a:p>
      </dgm:t>
    </dgm:pt>
    <dgm:pt modelId="{4CCC8FFC-4EB7-47C5-B966-FDF6C626E57D}" type="pres">
      <dgm:prSet presAssocID="{B95041CE-434F-4BA7-9457-7A194AA547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57C90-FC2B-47CB-A287-A71D6CDF929C}" type="pres">
      <dgm:prSet presAssocID="{2906CBE0-C430-4E87-AB9A-57F3B467FE02}" presName="parentText" presStyleLbl="node1" presStyleIdx="0" presStyleCnt="1" custLinFactNeighborX="-394" custLinFactNeighborY="35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4906D-9C61-4837-A9DF-E7B7B8C5B25D}" type="presOf" srcId="{B95041CE-434F-4BA7-9457-7A194AA547D7}" destId="{4CCC8FFC-4EB7-47C5-B966-FDF6C626E57D}" srcOrd="0" destOrd="0" presId="urn:microsoft.com/office/officeart/2005/8/layout/vList2"/>
    <dgm:cxn modelId="{2635B852-647F-41A9-86C1-E81F95D0A62F}" type="presOf" srcId="{2906CBE0-C430-4E87-AB9A-57F3B467FE02}" destId="{53F57C90-FC2B-47CB-A287-A71D6CDF929C}" srcOrd="0" destOrd="0" presId="urn:microsoft.com/office/officeart/2005/8/layout/vList2"/>
    <dgm:cxn modelId="{ECA4DDD7-2F10-42AB-9BD4-10253B6D6961}" srcId="{B95041CE-434F-4BA7-9457-7A194AA547D7}" destId="{2906CBE0-C430-4E87-AB9A-57F3B467FE02}" srcOrd="0" destOrd="0" parTransId="{12332C88-FC54-42DD-A563-326295F462FC}" sibTransId="{B6293FCD-9A7E-4669-9AE6-C25835706D1D}"/>
    <dgm:cxn modelId="{5C1E8DEA-D964-4030-953C-E5BD6ABFA0FB}" type="presParOf" srcId="{4CCC8FFC-4EB7-47C5-B966-FDF6C626E57D}" destId="{53F57C90-FC2B-47CB-A287-A71D6CDF92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7B044-D252-4771-AF8F-13FEDBA4813A}">
      <dsp:nvSpPr>
        <dsp:cNvPr id="0" name=""/>
        <dsp:cNvSpPr/>
      </dsp:nvSpPr>
      <dsp:spPr>
        <a:xfrm>
          <a:off x="214314" y="0"/>
          <a:ext cx="3143272" cy="10692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j-lt"/>
            </a:rPr>
            <a:t>Баранова Т.Ф., Басангова Б.М, </a:t>
          </a:r>
          <a:r>
            <a:rPr lang="ru-RU" sz="1600" b="1" kern="1200" dirty="0" err="1">
              <a:latin typeface="+mj-lt"/>
            </a:rPr>
            <a:t>Мартыненко</a:t>
          </a:r>
          <a:r>
            <a:rPr lang="ru-RU" sz="1600" b="1" kern="1200" dirty="0">
              <a:latin typeface="+mj-lt"/>
            </a:rPr>
            <a:t> С.М.  </a:t>
          </a:r>
          <a:r>
            <a:rPr lang="ru-RU" sz="1600" kern="1200" dirty="0">
              <a:latin typeface="+mj-lt"/>
            </a:rPr>
            <a:t>Представления о  понятии «жизненная компетенция»</a:t>
          </a:r>
        </a:p>
      </dsp:txBody>
      <dsp:txXfrm>
        <a:off x="266509" y="52195"/>
        <a:ext cx="3038882" cy="964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4EAB7-7549-47DB-BDCD-FC6BEAFA0152}">
      <dsp:nvSpPr>
        <dsp:cNvPr id="0" name=""/>
        <dsp:cNvSpPr/>
      </dsp:nvSpPr>
      <dsp:spPr>
        <a:xfrm>
          <a:off x="0" y="0"/>
          <a:ext cx="3714776" cy="950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Федеральный государственный образовательный стандарт образования обучающихся с умственной отсталостью (интеллектуальными нарушениями)</a:t>
          </a:r>
          <a:endParaRPr lang="ru-RU" sz="1400" kern="1200" dirty="0">
            <a:latin typeface="+mj-lt"/>
          </a:endParaRPr>
        </a:p>
      </dsp:txBody>
      <dsp:txXfrm>
        <a:off x="46377" y="46377"/>
        <a:ext cx="3622022" cy="857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C386C-7D91-49E4-90C4-F8D7344837EA}">
      <dsp:nvSpPr>
        <dsp:cNvPr id="0" name=""/>
        <dsp:cNvSpPr/>
      </dsp:nvSpPr>
      <dsp:spPr>
        <a:xfrm>
          <a:off x="0" y="0"/>
          <a:ext cx="421481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j-lt"/>
            </a:rPr>
            <a:t>Маркова Т.В. , </a:t>
          </a:r>
          <a:r>
            <a:rPr lang="ru-RU" sz="1600" b="1" kern="1200" dirty="0" err="1">
              <a:latin typeface="+mj-lt"/>
            </a:rPr>
            <a:t>Костенкова</a:t>
          </a:r>
          <a:r>
            <a:rPr lang="ru-RU" sz="1600" b="1" kern="1200" dirty="0">
              <a:latin typeface="+mj-lt"/>
            </a:rPr>
            <a:t> Ю.А., </a:t>
          </a:r>
          <a:r>
            <a:rPr lang="ru-RU" sz="1600" b="1" kern="1200" dirty="0" err="1">
              <a:latin typeface="+mj-lt"/>
            </a:rPr>
            <a:t>Шевырева</a:t>
          </a:r>
          <a:r>
            <a:rPr lang="ru-RU" sz="1600" b="1" kern="1200" dirty="0">
              <a:latin typeface="+mj-lt"/>
            </a:rPr>
            <a:t> Т.В. </a:t>
          </a:r>
          <a:r>
            <a:rPr lang="ru-RU" sz="1600" kern="1200" dirty="0">
              <a:latin typeface="+mj-lt"/>
            </a:rPr>
            <a:t>Теоретические основы формирования жизненных компетенций обучающихся  с нарушением интеллекта.</a:t>
          </a:r>
        </a:p>
      </dsp:txBody>
      <dsp:txXfrm>
        <a:off x="59399" y="59399"/>
        <a:ext cx="409601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57C90-FC2B-47CB-A287-A71D6CDF929C}">
      <dsp:nvSpPr>
        <dsp:cNvPr id="0" name=""/>
        <dsp:cNvSpPr/>
      </dsp:nvSpPr>
      <dsp:spPr>
        <a:xfrm>
          <a:off x="0" y="73291"/>
          <a:ext cx="3700494" cy="13308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+mj-lt"/>
            </a:rPr>
            <a:t>Н. Б. Матвеева, И. А. </a:t>
          </a:r>
          <a:r>
            <a:rPr lang="ru-RU" sz="1600" b="1" kern="1200" dirty="0" err="1">
              <a:latin typeface="+mj-lt"/>
            </a:rPr>
            <a:t>Ярочкина</a:t>
          </a:r>
          <a:r>
            <a:rPr lang="ru-RU" sz="1600" b="1" kern="1200" dirty="0">
              <a:latin typeface="+mj-lt"/>
            </a:rPr>
            <a:t>, М. А. Попова </a:t>
          </a:r>
          <a:r>
            <a:rPr lang="ru-RU" sz="1600" kern="1200" dirty="0">
              <a:latin typeface="+mj-lt"/>
            </a:rPr>
            <a:t>Содержание обучения по предмету «Мир природы и человека» обучающихся с нарушением интеллекта.</a:t>
          </a:r>
        </a:p>
      </dsp:txBody>
      <dsp:txXfrm>
        <a:off x="64968" y="138259"/>
        <a:ext cx="3570558" cy="120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3E164A-DDF6-4F6A-B59F-45FF65040F06}" type="datetimeFigureOut">
              <a:rPr lang="ru-RU"/>
              <a:pPr>
                <a:defRPr/>
              </a:pPr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D5E469-8F22-4B57-AD14-237F1E9AA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09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слайде Вы видите название темы, которая не является новинкой. Но в свете ФГОС для обучающихся с умственной отсталостью (интеллектуальными нарушениями) является очень актуальной.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22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9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9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3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2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97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социально-бытовых навыков можно увидеть в общем мониторинге развития жизненных компетенций, который взяли за основу из методических разработок нижегородской  кафедры коррекционной педагогики и специальной психологии и утвердили школьным педагогическим советом с дополнениями и изменениями. Социально-бытовые навыки отмечены красным цветом.  Они оцениваются по следующей шкале: 0 баллов – нет динамики, 1 балл – минимальная динамика, 2 балла – удовлетворительная динамика, 3 балла – значительная динамика.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3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общего мониторинга можно  выделить и рассмотреть отдельно формирование социально-бытовых навыков по годам. По горизонтали отмечены учебные года, по вертикали количество детей в процентах. Можно сказать, что сформированность социально-бытовых навыков на начальном этапе составляла не более 20%.  Наименьшая  положительная  динамика видна в выполнении режима дня, бережливости в одежде и обуви. В целом, можно сказать, что имеется положительная динамика развития социально-бытовых навыков. Значит технологии были  применены правильно, цель достигнута.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89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данной таблице идет отслеживание степени самостоятельности применения формируемых социально-бытовых навыков по результатам наблюдения, тестирования, психологических диагностик каждым ребенком. Зная речевые и поведенческие особенности детей с умственной отсталостью,  любой вид помощи  на любом этапе работы  им просто необходим.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94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1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4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7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0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6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2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5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7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E469-8F22-4B57-AD14-237F1E9AADC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5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F573B-F6B7-4548-9369-061CBFDC9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6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7B1EB-4E35-4DC8-9240-035A181F8E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2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9463B-E986-47DA-9E0D-517F44ABE5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19C6A-1392-4266-A64B-1B7D58AEF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8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4C087-386E-438C-9483-F0C6A375DC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4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6CA66-DF6B-41CE-BC1C-37DA4D84B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5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3EC40-0778-4B86-B7BA-3422C2C4F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9DCA3-63F0-43A3-BCAE-88BF23D7C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5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62BE0-BD82-41B6-B6A6-1B748AC3D2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F749C-5D3F-4210-B7E6-A8E701E79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3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8B055-CA6B-4A6C-8E53-C7DC26CBFA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9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7D051D-8141-4EFC-979F-1AB46B255A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Data" Target="../diagrams/data2.xml"/><Relationship Id="rId21" Type="http://schemas.microsoft.com/office/2007/relationships/diagramDrawing" Target="../diagrams/drawing4.xml"/><Relationship Id="rId7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jpeg"/><Relationship Id="rId24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2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image" Target="../media/image15.jpeg"/><Relationship Id="rId19" Type="http://schemas.openxmlformats.org/officeDocument/2006/relationships/diagramQuickStyle" Target="../diagrams/quickStyle4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  <a:ea typeface="Cambria Math" pitchFamily="18" charset="0"/>
              </a:rPr>
              <a:t>ТЕМА:</a:t>
            </a:r>
          </a:p>
          <a:p>
            <a:pPr algn="ctr"/>
            <a:r>
              <a:rPr lang="ru-RU" sz="3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Cambria Math" pitchFamily="18" charset="0"/>
              </a:rPr>
              <a:t>Портфолио</a:t>
            </a:r>
            <a:r>
              <a:rPr lang="ru-RU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Cambria Math" pitchFamily="18" charset="0"/>
              </a:rPr>
              <a:t> как средство формирования социально-бытовых навыков  обучающихся с нарушением интеллекта на уроках мира природы и человека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4453" y="160239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latin typeface="+mj-lt"/>
                <a:ea typeface="Cambria Math" pitchFamily="18" charset="0"/>
              </a:rPr>
              <a:t>Творческие задания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56599" y="4259589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+mj-lt"/>
                <a:ea typeface="Cambria Math" pitchFamily="18" charset="0"/>
              </a:rPr>
              <a:t>Проектные задания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1538" y="1524000"/>
            <a:ext cx="228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latin typeface="+mj-lt"/>
                <a:ea typeface="Cambria Math" pitchFamily="18" charset="0"/>
              </a:rPr>
              <a:t>Опрос по программному материалу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2D4E97-5D01-4D08-8521-17270C26F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4" y="2135738"/>
            <a:ext cx="1444196" cy="19255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4C1CF1B-E1DE-4EB7-8628-488784913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165079"/>
            <a:ext cx="1400183" cy="18669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BCAF769-F16C-48A9-8155-65813D533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28" y="2044765"/>
            <a:ext cx="1501675" cy="20022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12EC0AF-9644-4045-AE93-E38788CD1F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87" y="4729552"/>
            <a:ext cx="1561626" cy="18998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706C814-738C-4661-80E8-3B02E1C30C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72" y="4665113"/>
            <a:ext cx="1525254" cy="2033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65BB3BE-A054-463B-AD7A-12EBEE19FE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02" y="4745820"/>
            <a:ext cx="1444197" cy="192559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14823F3-B0B3-4C0A-92CF-9CCF27D005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05" y="4631191"/>
            <a:ext cx="1525254" cy="20336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999734-E958-45D6-A192-E0DEB4BEDDD1}"/>
              </a:ext>
            </a:extLst>
          </p:cNvPr>
          <p:cNvSpPr txBox="1"/>
          <p:nvPr/>
        </p:nvSpPr>
        <p:spPr>
          <a:xfrm>
            <a:off x="1331640" y="1149382"/>
            <a:ext cx="6897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проверки сформированности навыков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D9BCDB-477E-4702-84F5-C8F1C9F5F5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1" y="4760613"/>
            <a:ext cx="1444197" cy="19255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C89F263-829A-40E6-B817-374AF490F2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00" y="2063481"/>
            <a:ext cx="2406974" cy="18052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953622-BF4F-42C4-9401-AD16E6ECD107}"/>
              </a:ext>
            </a:extLst>
          </p:cNvPr>
          <p:cNvSpPr txBox="1"/>
          <p:nvPr/>
        </p:nvSpPr>
        <p:spPr>
          <a:xfrm>
            <a:off x="-195672" y="428433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mbria Math" pitchFamily="18" charset="0"/>
                <a:cs typeface="+mn-cs"/>
              </a:rPr>
              <a:t>Дневники наблюдений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921" y="1627221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Cambria Math" pitchFamily="18" charset="0"/>
                <a:ea typeface="Cambria Math" pitchFamily="18" charset="0"/>
              </a:rPr>
              <a:t>Мини исследования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7209" y="1676400"/>
            <a:ext cx="2150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latin typeface="+mj-lt"/>
                <a:ea typeface="Cambria Math" pitchFamily="18" charset="0"/>
              </a:rPr>
              <a:t>Моделирование ситуаций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656" y="114300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проверки сформированности навыков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5297" y="1729631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latin typeface="Cambria Math" pitchFamily="18" charset="0"/>
                <a:ea typeface="Cambria Math" pitchFamily="18" charset="0"/>
              </a:rPr>
              <a:t>Познавательные игры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AC9FEF-7D40-4355-A0A1-79C78790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149" y="2024463"/>
            <a:ext cx="1676400" cy="22397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748B92-3C09-41AE-A96F-EEE1994FB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84" y="4405186"/>
            <a:ext cx="1602432" cy="2136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D62448-25DD-4F21-A33C-97BEB3EF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46" y="4330552"/>
            <a:ext cx="1714382" cy="22858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3444721-87D2-4345-95A3-C7CAFC4D8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75" y="2087668"/>
            <a:ext cx="2749925" cy="20624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527774E-AA11-47E3-ADB5-C4FDD72FFB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8097"/>
            <a:ext cx="2749925" cy="20624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0E07039-4E40-4E51-B5E8-6CEF6729B0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7" y="1982688"/>
            <a:ext cx="2515064" cy="18862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3EB6D4-DC85-4FD6-B6B4-DAC7546BE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26" y="3857628"/>
            <a:ext cx="2084523" cy="27793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9E134C6-E4A3-4C09-99E6-4DD23B973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929066"/>
            <a:ext cx="1972061" cy="26294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A63C05-A9F3-4048-8406-EA9AB90651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3857628"/>
            <a:ext cx="2097254" cy="2796339"/>
          </a:xfrm>
          <a:prstGeom prst="rect">
            <a:avLst/>
          </a:prstGeom>
        </p:spPr>
      </p:pic>
      <p:pic>
        <p:nvPicPr>
          <p:cNvPr id="8" name="Рисунок 7" descr="DSCN07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643050"/>
            <a:ext cx="2714644" cy="2035983"/>
          </a:xfrm>
          <a:prstGeom prst="rect">
            <a:avLst/>
          </a:prstGeom>
        </p:spPr>
      </p:pic>
      <p:pic>
        <p:nvPicPr>
          <p:cNvPr id="9" name="Рисунок 8" descr="CYBISdZwaz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1643050"/>
            <a:ext cx="2889544" cy="1928826"/>
          </a:xfrm>
          <a:prstGeom prst="rect">
            <a:avLst/>
          </a:prstGeom>
        </p:spPr>
      </p:pic>
      <p:pic>
        <p:nvPicPr>
          <p:cNvPr id="10" name="Рисунок 9" descr="rkfkF_XeH_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1643050"/>
            <a:ext cx="2571768" cy="19288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114300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проверки сформированности навыков на внеурочных занятиях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24000"/>
            <a:ext cx="800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>
                <a:latin typeface="+mj-lt"/>
                <a:ea typeface="Cambria Math" pitchFamily="18" charset="0"/>
              </a:rPr>
              <a:t>Формирование социально-бытовых навыков в процессе работы с портфолио по предмету</a:t>
            </a:r>
            <a:endParaRPr lang="ru-RU" sz="1500" u="sng" dirty="0">
              <a:latin typeface="+mj-lt"/>
              <a:ea typeface="Cambria Math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905000"/>
            <a:ext cx="3124200" cy="1066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+mj-lt"/>
                <a:ea typeface="Cambria Math" pitchFamily="18" charset="0"/>
              </a:rPr>
              <a:t>Первый раздел портфолио «Мой мир». Заполнение небольшой анкеты о ученике.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62599" y="1905000"/>
            <a:ext cx="3276601" cy="14478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indent="540385" algn="ctr">
              <a:spcAft>
                <a:spcPts val="1000"/>
              </a:spcAft>
            </a:pPr>
            <a:r>
              <a:rPr lang="ru-RU" sz="1400" b="1" dirty="0">
                <a:solidFill>
                  <a:schemeClr val="tx1"/>
                </a:solidFill>
                <a:latin typeface="+mj-lt"/>
                <a:ea typeface="Cambria Math" pitchFamily="18" charset="0"/>
              </a:rPr>
              <a:t>Второй раздел «Моя учеба». Заполнение </a:t>
            </a:r>
            <a:r>
              <a:rPr lang="ru-RU" sz="1400" b="1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дневников наблюдений, мини-исследования и мини-проекты, фото продуктов деятельности. Результаты входного и итогового контроля.</a:t>
            </a:r>
            <a:endParaRPr lang="ru-RU" sz="1100" b="1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800" y="5286388"/>
            <a:ext cx="3276600" cy="1285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+mj-lt"/>
                <a:ea typeface="Cambria Math" pitchFamily="18" charset="0"/>
              </a:rPr>
              <a:t>Третий раздел «Мое творчество». Создание </a:t>
            </a:r>
            <a:r>
              <a:rPr lang="ru-RU" sz="1400" b="1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иллюстраций на заданную тему, продукты собственного творчества, создание мини-плакатов, схем по изученным темам. </a:t>
            </a:r>
            <a:endParaRPr lang="ru-RU" sz="1400" b="1" dirty="0">
              <a:solidFill>
                <a:schemeClr val="tx2">
                  <a:lumMod val="95000"/>
                  <a:lumOff val="5000"/>
                </a:schemeClr>
              </a:solidFill>
              <a:latin typeface="+mj-lt"/>
              <a:ea typeface="Cambria Math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5764EE-1D16-42A9-9E19-12C329225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3135230"/>
            <a:ext cx="1514475" cy="2019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4B7D8DA-11DD-44B2-8AB8-C2E61999C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0"/>
            <a:ext cx="2514600" cy="1885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9E37E9A-CF26-49DF-ADAA-E3678E121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4786322"/>
            <a:ext cx="2462885" cy="1847164"/>
          </a:xfrm>
          <a:prstGeom prst="rect">
            <a:avLst/>
          </a:prstGeom>
        </p:spPr>
      </p:pic>
      <p:sp>
        <p:nvSpPr>
          <p:cNvPr id="12" name="Выгнутая вправо стрелка 11"/>
          <p:cNvSpPr/>
          <p:nvPr/>
        </p:nvSpPr>
        <p:spPr>
          <a:xfrm>
            <a:off x="2714612" y="2928934"/>
            <a:ext cx="928694" cy="1214446"/>
          </a:xfrm>
          <a:prstGeom prst="curved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72066" y="3286124"/>
            <a:ext cx="1143008" cy="1285884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500430" y="5929330"/>
            <a:ext cx="500066" cy="21431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95600" y="4005836"/>
            <a:ext cx="2743200" cy="8763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+mj-lt"/>
                <a:ea typeface="Cambria Math" pitchFamily="18" charset="0"/>
              </a:rPr>
              <a:t>Презентация портфолио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32421" y="1797397"/>
            <a:ext cx="4114800" cy="990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+mj-lt"/>
                <a:ea typeface="Cambria Math" pitchFamily="18" charset="0"/>
              </a:rPr>
              <a:t>Пятый раздел «Мои достижения»</a:t>
            </a:r>
            <a:r>
              <a:rPr lang="ru-RU" sz="1400" b="1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включает в себя систематизированные материалы процесса овладения жизненных компетенций обучающимся. </a:t>
            </a:r>
            <a:endParaRPr lang="ru-RU" sz="1400" b="1" dirty="0">
              <a:solidFill>
                <a:schemeClr val="tx2">
                  <a:lumMod val="95000"/>
                  <a:lumOff val="5000"/>
                </a:schemeClr>
              </a:solidFill>
              <a:latin typeface="+mj-lt"/>
              <a:ea typeface="Cambria Math" pitchFamily="18" charset="0"/>
            </a:endParaRPr>
          </a:p>
        </p:txBody>
      </p:sp>
      <p:sp>
        <p:nvSpPr>
          <p:cNvPr id="13" name="Скругленный прямоугольник 16">
            <a:extLst>
              <a:ext uri="{FF2B5EF4-FFF2-40B4-BE49-F238E27FC236}">
                <a16:creationId xmlns:a16="http://schemas.microsoft.com/office/drawing/2014/main" xmlns="" id="{78587272-ECE5-4480-B230-020ADD46E517}"/>
              </a:ext>
            </a:extLst>
          </p:cNvPr>
          <p:cNvSpPr/>
          <p:nvPr/>
        </p:nvSpPr>
        <p:spPr>
          <a:xfrm>
            <a:off x="214282" y="1428736"/>
            <a:ext cx="2667000" cy="1066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+mj-lt"/>
                <a:ea typeface="Cambria Math" pitchFamily="18" charset="0"/>
              </a:rPr>
              <a:t>Четвертый раздел «Мне интересно». Выполнение </a:t>
            </a:r>
            <a:r>
              <a:rPr lang="ru-RU" sz="1600" b="1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творческих домашних заданий после экскурсий</a:t>
            </a:r>
            <a:endParaRPr lang="ru-RU" sz="1600" b="1" dirty="0">
              <a:solidFill>
                <a:schemeClr val="tx2">
                  <a:lumMod val="95000"/>
                  <a:lumOff val="5000"/>
                </a:schemeClr>
              </a:solidFill>
              <a:latin typeface="+mj-lt"/>
              <a:ea typeface="Cambria Math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6569B7-74C9-49FB-8269-DD6B1FB04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571744"/>
            <a:ext cx="1885950" cy="2514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051422-8560-47D8-A0CC-E9F18C2CB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5214950"/>
            <a:ext cx="1704971" cy="12787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026F184-D12F-4397-BE5C-65DD3E0AAF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2928934"/>
            <a:ext cx="1285884" cy="17145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5DF3043-32C8-4D61-83BD-20D7A4813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224368"/>
            <a:ext cx="1785950" cy="1339463"/>
          </a:xfrm>
          <a:prstGeom prst="rect">
            <a:avLst/>
          </a:prstGeom>
        </p:spPr>
      </p:pic>
      <p:sp>
        <p:nvSpPr>
          <p:cNvPr id="14" name="Выгнутая вправо стрелка 13"/>
          <p:cNvSpPr/>
          <p:nvPr/>
        </p:nvSpPr>
        <p:spPr>
          <a:xfrm>
            <a:off x="2424967" y="2495536"/>
            <a:ext cx="571504" cy="1000132"/>
          </a:xfrm>
          <a:prstGeom prst="curvedLeftArrow">
            <a:avLst/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4500562" y="2571744"/>
            <a:ext cx="785818" cy="1071570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 descr="NfhQoXk32d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7" y="2928910"/>
            <a:ext cx="1285884" cy="17145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CC922F-253E-4120-B6E1-5B20987E25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70" y="5009707"/>
            <a:ext cx="1214770" cy="16196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педагогической деятельности и достигнутые эффекты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642918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Мониторинг развития   жизненных компетенций, в том числе социально-бытовых навыков (обозначены красным цветом)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04" y="1357301"/>
          <a:ext cx="8215401" cy="5125716"/>
        </p:xfrm>
        <a:graphic>
          <a:graphicData uri="http://schemas.openxmlformats.org/drawingml/2006/table">
            <a:tbl>
              <a:tblPr/>
              <a:tblGrid>
                <a:gridCol w="630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6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67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67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971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996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798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2798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2308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8755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4423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2308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44236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3381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6299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65887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123089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9631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331733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123089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48384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47134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123089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185872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78078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123089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</a:tblGrid>
              <a:tr h="631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Поведение дома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5E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Проявляет интерес к семье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Переживает совместно с другими радости и невзгоды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Формируются навыки </a:t>
                      </a:r>
                      <a:r>
                        <a:rPr lang="ru-RU" sz="7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самообслужи-вания</a:t>
                      </a: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Выполняет задание старших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Проявляет заботу о старших и младших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Правильно реагирует на замечания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Проявляет чувство ответственности за порученное дело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Вежлив в общении со всеми членами семьи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Трудолюбив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5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Поведение в школе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Проявляет интерес к делам школы, класса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Проявляет активность на уроках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Старательно выполняет задание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Трудолюбив и аккуратен в учебной деятельности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Разумно относится к успехам и неудачам в учении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Проявляет чувство ответственности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Бережно относится к школьному имуществу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Дисциплини-рованно ведет себя на уроках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Соблюдает навыки учебной саморегуляции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1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Поведение на улице и в обществен-ных местах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Соблюдает правила дорожного движения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Бережно относится к природе и животным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Соблюдает культуру поведения в общественных местах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Соблюдает правила этикета в общественных местах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Соблюдает чистоту и порядок в общественных местах</a:t>
                      </a: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Соблюдает чистоту и порядок в транспорте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Соблюдает чистоту и порядок на улице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Участвует в обсуждении после посещения культурных мероприятий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Принимает участие в социальных проектах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1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Отношение к старшим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Вежлив в общении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Послушен в выполнении заданий, поручений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Оказывает посильную помощь нуждаю-щимся в ней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Вежливо обращается к старшим при встрече и прощании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Добрый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Отзывчивый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31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Отношение к сверстникам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Соблюдает правила в совместных играх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Умеет рассказывать о своих радостях и огорчениях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Готов бескорыстно помогать товарищам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Вежливо обращается к товарищам при встрече и прощании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Уважает мнение сверстников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Использует в речи </a:t>
                      </a:r>
                      <a:r>
                        <a:rPr lang="ru-RU" sz="7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распространен-ные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предложения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Сдержан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спорах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боится указывать на недостатки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Держит слово и точно выполняет обещанное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048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Отношение к самому себе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Аккуратен и бережлив в одежде и к обуви</a:t>
                      </a: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Соблюдает правила личной гигиены</a:t>
                      </a: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Выполняет режим дня</a:t>
                      </a: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Самокритичен в оценке своего поведения и поступков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Правдив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Самостоятелен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Верен своему слову</a:t>
                      </a: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Постоянно занят делом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берет чужих вещей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28600"/>
            <a:ext cx="792480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Результативность профессиональной педагогической деятельности и достигнутые эффекты</a:t>
            </a:r>
          </a:p>
        </p:txBody>
      </p:sp>
      <p:graphicFrame>
        <p:nvGraphicFramePr>
          <p:cNvPr id="15" name="Диаграмма 4">
            <a:extLst>
              <a:ext uri="{FF2B5EF4-FFF2-40B4-BE49-F238E27FC236}">
                <a16:creationId xmlns:a16="http://schemas.microsoft.com/office/drawing/2014/main" xmlns="" id="{A4C338FE-D50B-4874-B23D-160303406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320029"/>
              </p:ext>
            </p:extLst>
          </p:nvPr>
        </p:nvGraphicFramePr>
        <p:xfrm>
          <a:off x="571472" y="2214554"/>
          <a:ext cx="842968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1571613"/>
            <a:ext cx="8143932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развития социально-бытовых навыков на уроках «Мир природы и человека», %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формирования социально-бытовых навыков по степени самостоятельности  применения (результаты по наблюдениям, тестированиям)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500034" y="1285860"/>
          <a:ext cx="5786480" cy="4755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5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1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6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68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87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87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33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Фамилия, имя учащегося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Вход.</a:t>
                      </a:r>
                    </a:p>
                  </a:txBody>
                  <a:tcPr marT="45726" marB="4572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Промеж.</a:t>
                      </a: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Итог.</a:t>
                      </a: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Анна Б.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 Александр Б.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 Даниил В.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Вадим В.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Ксения Е.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Евгений К.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 Алина П.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 Илья П.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 Егор С.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 Кирилл  С.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  Сергей Т.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58000" y="2071688"/>
            <a:ext cx="357188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2643188"/>
            <a:ext cx="357188" cy="142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3357563"/>
            <a:ext cx="357188" cy="1428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Организующая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помощь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2500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Направляющая 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3143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Практически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действенная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помощь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228600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Литература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762000"/>
            <a:ext cx="8839200" cy="736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Маркова Т.В. Оценка сформированности естествоведческой компетентности учащихся с умственной отсталостью// Вестник Самарского государственного университета. Серия «Гуманитарные науки». –Самара, 2014. - №5 (116) .- С. 155-160.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природы и человека.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Программно-методическое обеспечение курса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1–4 классы: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учеб.пособие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организаций, реализующих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основные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программы / Н. Б. Матвеева, И. А. Ярочкина, М. А. Попова. – М. : Просвещение, 2017. – 222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Примерная адаптированная основная общеобразовательная программа образования обучающихся с умственной отсталостью (интеллектуальными нарушениями) с изменениями, внесенными 11.12.2015 (с. 457-458)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Сироткина Д.П., Ольхина Е. А. Роль уроков «Мир природы и человека» в формировании жизненных компетенций умственно отсталых школьников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Проблемы современного педагогического образования. – Ялта, 2017. - № 57-11. – С. 82-89.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Сироткина Д.П., Ольхина Е. 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как средство оценки жизненных компетенций у умственно отсталых школьников на уроках «Мир природы и человека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Проблемы современного педагогического образования. – Ялта, 2017. - № 57-12. – С. 211-219.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образования обучающихся с умственной отсталостью (интеллектуальными нарушениями),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утв. 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Министерства образования и науки РФ от 19 декабря 2014 г. № 1599.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жизненных компетенций у детей с умственной отсталостью/ Мартыненко С.М., Басангова Б.М., Баранова Т.Ф.,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Шоркина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Т.Д., Танцюра С.Ю. – М. :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ТЦ Сфера, 2020. – 64 с.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Шевырева Т.В., Маркова Т.В. Коррекционно-развивающая среда в формировании естествоведческих компетенций учащихся с умственной отсталостью// Профилактика, диагностика и коррекция нарушений развития. – М.,  2012.- С. 247-251. 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Cambria Math" pitchFamily="18" charset="0"/>
              <a:ea typeface="Cambria Math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Cambria Math" pitchFamily="18" charset="0"/>
              <a:ea typeface="Cambria Math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Cambria Math" pitchFamily="18" charset="0"/>
              <a:ea typeface="Cambria Math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7018140"/>
              </p:ext>
            </p:extLst>
          </p:nvPr>
        </p:nvGraphicFramePr>
        <p:xfrm>
          <a:off x="357158" y="1285860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DEAC08-E533-43C7-BCF2-E3FC3D76A4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2000240"/>
            <a:ext cx="1561916" cy="2275191"/>
          </a:xfrm>
          <a:prstGeom prst="rect">
            <a:avLst/>
          </a:prstGeom>
        </p:spPr>
      </p:pic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428625" y="1285874"/>
            <a:ext cx="4000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методические условия:</a:t>
            </a:r>
          </a:p>
        </p:txBody>
      </p:sp>
      <p:pic>
        <p:nvPicPr>
          <p:cNvPr id="8" name="Рисунок 7" descr="-oYzSHaZe2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74" y="1857364"/>
            <a:ext cx="1590673" cy="2148878"/>
          </a:xfrm>
          <a:prstGeom prst="rect">
            <a:avLst/>
          </a:prstGeom>
        </p:spPr>
      </p:pic>
      <p:pic>
        <p:nvPicPr>
          <p:cNvPr id="9" name="Рисунок 8" descr="cover-1200x800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34" y="1857364"/>
            <a:ext cx="1717807" cy="2143116"/>
          </a:xfrm>
          <a:prstGeom prst="rect">
            <a:avLst/>
          </a:prstGeom>
        </p:spPr>
      </p:pic>
      <p:pic>
        <p:nvPicPr>
          <p:cNvPr id="10" name="Рисунок 9" descr="BAyIJ8z47W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0" y="4429132"/>
            <a:ext cx="1645371" cy="2207455"/>
          </a:xfrm>
          <a:prstGeom prst="rect">
            <a:avLst/>
          </a:prstGeom>
        </p:spPr>
      </p:pic>
      <p:pic>
        <p:nvPicPr>
          <p:cNvPr id="11" name="Рисунок 10" descr="rDqGZL-lxbQ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43042" y="4429132"/>
            <a:ext cx="1625156" cy="2136602"/>
          </a:xfrm>
          <a:prstGeom prst="rect">
            <a:avLst/>
          </a:prstGeom>
        </p:spPr>
      </p:pic>
      <p:pic>
        <p:nvPicPr>
          <p:cNvPr id="12" name="Рисунок 11" descr="eiAotnYhsm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28926" y="4429132"/>
            <a:ext cx="1571636" cy="2087039"/>
          </a:xfrm>
          <a:prstGeom prst="rect">
            <a:avLst/>
          </a:prstGeom>
        </p:spPr>
      </p:pic>
      <p:pic>
        <p:nvPicPr>
          <p:cNvPr id="14" name="Рисунок 13" descr="hYk1EQAQENU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43372" y="4429132"/>
            <a:ext cx="1548339" cy="2026502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357688" y="1214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Организационно – педагогические    условия:</a:t>
            </a:r>
          </a:p>
        </p:txBody>
      </p:sp>
      <p:pic>
        <p:nvPicPr>
          <p:cNvPr id="16" name="Рисунок 15" descr="t46vfkM4QPU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43504" y="1976427"/>
            <a:ext cx="1571617" cy="209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KVV3AE7h4vY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6429387" y="4357694"/>
            <a:ext cx="1607337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28600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Актуальность темы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02760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  <a:p>
            <a:pPr lvl="0" algn="ctr"/>
            <a:endParaRPr lang="ru-RU" sz="3200" dirty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A18FDC-90FA-4E90-A77B-B65BDE063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54" y="4571999"/>
            <a:ext cx="2743200" cy="2057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18ABFB-DB87-4176-AD99-D57A42664F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00" y="4571999"/>
            <a:ext cx="2743200" cy="2057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8673DF-5B06-480C-8471-6746CA57C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4571999"/>
            <a:ext cx="2743200" cy="2057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357298"/>
            <a:ext cx="7929618" cy="307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 Низкий уровень сформированности навыков самообслуживания;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 Отсутствие сформированности пространственно-временной организации;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 Низкий уровень владения навыками коммуникации;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 Отсутствие самостоятельности и независимости в быту;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 Отсутствие адекватных представлений о необходимом жизнеобеспечении.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598778724"/>
              </p:ext>
            </p:extLst>
          </p:nvPr>
        </p:nvGraphicFramePr>
        <p:xfrm>
          <a:off x="4857752" y="1285860"/>
          <a:ext cx="357190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1E66066-BCF2-41C0-9768-619708E596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2428868"/>
            <a:ext cx="1214446" cy="13728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92627A-E8BE-43BD-B4D2-29CBBBB281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95" y="5238271"/>
            <a:ext cx="1428760" cy="14297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B7783EF-DFD5-4C36-8C32-9A02D6F4D8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5214950"/>
            <a:ext cx="1359469" cy="14530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9BD4AB6-4CE8-4369-9D63-11C5CAC83D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285992"/>
            <a:ext cx="1357322" cy="1605352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/>
        </p:nvGraphicFramePr>
        <p:xfrm>
          <a:off x="428596" y="1285860"/>
          <a:ext cx="371477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357158" y="4000504"/>
          <a:ext cx="4214810" cy="13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5000628" y="3857628"/>
          <a:ext cx="3700494" cy="140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228600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Цель 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задачи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82708"/>
            <a:ext cx="8371656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формирование социально-бытовых навыков у обучающихся с нарушением интеллекта на уроках «Мир природы и человека» в рамках реализации </a:t>
            </a:r>
            <a:r>
              <a:rPr lang="ru-RU" sz="2800" dirty="0" err="1">
                <a:latin typeface="+mj-lt"/>
                <a:ea typeface="Cambria Math" pitchFamily="18" charset="0"/>
                <a:cs typeface="Times New Roman" panose="02020603050405020304" pitchFamily="18" charset="0"/>
              </a:rPr>
              <a:t>портфолио</a:t>
            </a:r>
            <a:endParaRPr lang="ru-RU" sz="2800" dirty="0">
              <a:latin typeface="+mj-lt"/>
              <a:ea typeface="Cambria Math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Сформировать навыки самообслуживания;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Развивать пространственно-временную организацию деятельности;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>
                <a:latin typeface="+mj-lt"/>
                <a:ea typeface="Cambria Math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smtClean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800" dirty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коммуникации;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Привить самостоятельность в бытовой деятельности;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latin typeface="+mj-lt"/>
                <a:ea typeface="Cambria Math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800" dirty="0">
                <a:latin typeface="+mj-lt"/>
              </a:rPr>
              <a:t>адекватные представления о необходимом жизнеобеспечении.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/>
            <a:endParaRPr lang="ru-RU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/>
            <a:endParaRPr lang="ru-RU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Cambria Math" pitchFamily="18" charset="0"/>
              <a:ea typeface="Cambria Math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Cambria Math" pitchFamily="18" charset="0"/>
              <a:ea typeface="Cambria Math" pitchFamily="18" charset="0"/>
            </a:endParaRP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90600"/>
            <a:ext cx="8079432" cy="138499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+mj-lt"/>
                <a:ea typeface="Cambria Math" pitchFamily="18" charset="0"/>
              </a:rPr>
              <a:t>Формированию социально-бытовых навыков обучающихся с нарушением интеллекта на уроках «Мир природы и человека»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20D22CE-B301-4AE0-9995-74B061FA0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8" y="4029603"/>
            <a:ext cx="1798134" cy="23975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D19D71-F058-4C58-8C06-338055407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4214818"/>
            <a:ext cx="1771700" cy="23622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7F61AA-6F8D-4563-914D-14BEECE299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4143380"/>
            <a:ext cx="1641333" cy="2449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трелка вниз 6"/>
          <p:cNvSpPr/>
          <p:nvPr/>
        </p:nvSpPr>
        <p:spPr>
          <a:xfrm>
            <a:off x="2143108" y="2428868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72198" y="2428868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071810"/>
            <a:ext cx="307181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системный подход на уроках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 природы и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071810"/>
            <a:ext cx="2857520" cy="8735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тесную связь с внеурочной деятельностью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4214818"/>
            <a:ext cx="35719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+mj-lt"/>
                <a:ea typeface="Cambria Math" pitchFamily="18" charset="0"/>
              </a:rPr>
              <a:t>Технологии обучения</a:t>
            </a:r>
            <a:endParaRPr lang="ru-RU" u="sng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1525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mbria Math" pitchFamily="18" charset="0"/>
              </a:rPr>
              <a:t>Информационно-коммуникационная технология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556364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mbria Math" pitchFamily="18" charset="0"/>
              </a:rPr>
              <a:t>Игровая технология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605" y="135491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mbria Math" pitchFamily="18" charset="0"/>
              </a:rPr>
              <a:t>Здоровьесберегающие технологии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1112" y="509116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mbria Math" pitchFamily="18" charset="0"/>
              </a:rPr>
              <a:t>Портфолио по предмету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4F67C27-79FB-4368-9A55-4F35F2F02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76" y="1865322"/>
            <a:ext cx="1676400" cy="2235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F23EFC-E08D-4DE1-BB93-0A22AD03C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42" y="1966673"/>
            <a:ext cx="1827875" cy="20889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0EC22D3-A4A8-49DF-860F-BEDD6BAB0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8" y="2108775"/>
            <a:ext cx="1827875" cy="2437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81793C-1BB9-404F-8037-270F9FE23B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4767611"/>
            <a:ext cx="1567792" cy="20903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12B6C07-72E8-4EB6-850D-3E29D9A139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7" y="4690318"/>
            <a:ext cx="1591586" cy="19712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E8C45BA-5147-4916-BA3C-DE13D1FDCC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7838" y="4508128"/>
            <a:ext cx="1818233" cy="24243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70E7DAF-9CB2-47AD-9DA5-CE40A033372A}"/>
              </a:ext>
            </a:extLst>
          </p:cNvPr>
          <p:cNvSpPr txBox="1"/>
          <p:nvPr/>
        </p:nvSpPr>
        <p:spPr>
          <a:xfrm>
            <a:off x="6747433" y="4201479"/>
            <a:ext cx="1709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Личностно-ориентированные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технологии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92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Мотивационный этап </a:t>
            </a:r>
          </a:p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(познавательная деятельность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3429000"/>
            <a:ext cx="178595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+mj-lt"/>
                <a:ea typeface="Cambria Math" pitchFamily="18" charset="0"/>
              </a:rPr>
              <a:t>Формы </a:t>
            </a:r>
          </a:p>
          <a:p>
            <a:pPr algn="ctr"/>
            <a:r>
              <a:rPr lang="ru-RU" b="1" u="sng" dirty="0">
                <a:solidFill>
                  <a:schemeClr val="bg2"/>
                </a:solidFill>
                <a:latin typeface="+mj-lt"/>
                <a:ea typeface="Cambria Math" pitchFamily="18" charset="0"/>
              </a:rPr>
              <a:t>обучения</a:t>
            </a:r>
            <a:endParaRPr lang="ru-RU" u="sng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142873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mbria Math" pitchFamily="18" charset="0"/>
              </a:rPr>
              <a:t>Урок-игра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71943"/>
            <a:ext cx="4214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mbria Math" pitchFamily="18" charset="0"/>
              </a:rPr>
              <a:t>Урок - практическая работа, исследование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2132" y="4071942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mbria Math" pitchFamily="18" charset="0"/>
              </a:rPr>
              <a:t>Урок-экскурсия, путешествие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F6D6DC-9C02-4224-913B-86D7F0642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4357694"/>
            <a:ext cx="3143272" cy="22860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496772-3074-4FF1-B443-DB23DAF32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429132"/>
            <a:ext cx="3000396" cy="22502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8217B2-56C6-441E-A0C9-E93226C501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14488"/>
            <a:ext cx="3000396" cy="22502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D86EA0D-1263-4238-8EB6-5B26FF8A04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714488"/>
            <a:ext cx="3009344" cy="22570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14287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Урок с элементами творческого поиска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00010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внедрения в систему уроков педагогических технологий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143000"/>
            <a:ext cx="315755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+mj-lt"/>
                <a:ea typeface="Cambria Math" pitchFamily="18" charset="0"/>
              </a:rPr>
              <a:t>Методы обучения</a:t>
            </a:r>
            <a:endParaRPr lang="ru-RU" u="sng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225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j-lt"/>
                <a:ea typeface="Cambria Math" pitchFamily="18" charset="0"/>
              </a:rPr>
              <a:t>Словесные: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j-lt"/>
                <a:ea typeface="Cambria Math" pitchFamily="18" charset="0"/>
              </a:rPr>
              <a:t>объяснение,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j-lt"/>
                <a:ea typeface="Cambria Math" pitchFamily="18" charset="0"/>
              </a:rPr>
              <a:t>беседа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372" y="157161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+mj-lt"/>
                <a:ea typeface="Cambria Math" pitchFamily="18" charset="0"/>
              </a:rPr>
              <a:t>Наглядные:</a:t>
            </a:r>
            <a:endParaRPr lang="ru-RU" sz="1600" dirty="0">
              <a:solidFill>
                <a:schemeClr val="tx2"/>
              </a:solidFill>
              <a:latin typeface="+mj-lt"/>
              <a:ea typeface="Cambria Math" pitchFamily="18" charset="0"/>
            </a:endParaRPr>
          </a:p>
          <a:p>
            <a:pPr lvl="0" algn="ctr"/>
            <a:r>
              <a:rPr lang="ru-RU" sz="1600" dirty="0">
                <a:solidFill>
                  <a:schemeClr val="tx2"/>
                </a:solidFill>
                <a:latin typeface="+mj-lt"/>
                <a:ea typeface="Cambria Math" pitchFamily="18" charset="0"/>
              </a:rPr>
              <a:t>Демонстрация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442913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2"/>
                </a:solidFill>
                <a:latin typeface="+mj-lt"/>
                <a:ea typeface="Cambria Math" pitchFamily="18" charset="0"/>
              </a:rPr>
              <a:t>Наблюдение</a:t>
            </a:r>
          </a:p>
          <a:p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447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+mj-lt"/>
                <a:ea typeface="Cambria Math" pitchFamily="18" charset="0"/>
              </a:rPr>
              <a:t>Практические:</a:t>
            </a:r>
            <a:endParaRPr lang="ru-RU" sz="1600" dirty="0">
              <a:solidFill>
                <a:schemeClr val="tx2"/>
              </a:solidFill>
              <a:latin typeface="+mj-lt"/>
              <a:ea typeface="Cambria Math" pitchFamily="18" charset="0"/>
            </a:endParaRPr>
          </a:p>
          <a:p>
            <a:pPr lvl="0" algn="ctr"/>
            <a:r>
              <a:rPr lang="ru-RU" sz="1600" dirty="0">
                <a:solidFill>
                  <a:schemeClr val="tx2"/>
                </a:solidFill>
                <a:latin typeface="+mj-lt"/>
                <a:ea typeface="Cambria Math" pitchFamily="18" charset="0"/>
              </a:rPr>
              <a:t>Упражнения</a:t>
            </a:r>
          </a:p>
          <a:p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107" y="4259855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  <a:ea typeface="Cambria Math" pitchFamily="18" charset="0"/>
              </a:rPr>
              <a:t>Исследование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E468450-C9A6-408F-8C6E-21193462B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214554"/>
            <a:ext cx="1562101" cy="20828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C74FE10-4F9C-4FB2-9FB3-3C2C6F5C4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44" y="2228364"/>
            <a:ext cx="1497142" cy="19961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2A44783-EFA2-442E-ACBE-A779994F8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4857760"/>
            <a:ext cx="2438400" cy="1828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8D06B99-EE4D-4755-A263-705F081515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6" y="4644959"/>
            <a:ext cx="1467662" cy="19568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59AE9A3-1317-4C1A-8376-E11873C118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12" y="2084087"/>
            <a:ext cx="1499309" cy="19990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ECE82C7-769F-4AA7-954C-04E27AA11A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214554"/>
            <a:ext cx="1604745" cy="21396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AE44CD9-81B1-40A0-A47C-DDF5ECEF81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73" y="2278797"/>
            <a:ext cx="1497142" cy="199618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5720" y="4357694"/>
            <a:ext cx="27860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Игровые: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pic>
        <p:nvPicPr>
          <p:cNvPr id="19" name="Рисунок 18" descr="Qb8QgtnisY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10" y="5000636"/>
            <a:ext cx="2190732" cy="16430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6160</TotalTime>
  <Words>1417</Words>
  <Application>Microsoft Office PowerPoint</Application>
  <PresentationFormat>Экран (4:3)</PresentationFormat>
  <Paragraphs>350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Georgia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Максим Кондрашин</cp:lastModifiedBy>
  <cp:revision>297</cp:revision>
  <cp:lastPrinted>1601-01-01T00:00:00Z</cp:lastPrinted>
  <dcterms:created xsi:type="dcterms:W3CDTF">1601-01-01T00:00:00Z</dcterms:created>
  <dcterms:modified xsi:type="dcterms:W3CDTF">2024-03-24T18:27:20Z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