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sldIdLst>
    <p:sldId id="256" r:id="rId2"/>
    <p:sldId id="296" r:id="rId3"/>
    <p:sldId id="298" r:id="rId4"/>
    <p:sldId id="304" r:id="rId5"/>
    <p:sldId id="308" r:id="rId6"/>
    <p:sldId id="305" r:id="rId7"/>
    <p:sldId id="309" r:id="rId8"/>
    <p:sldId id="295" r:id="rId9"/>
    <p:sldId id="306" r:id="rId10"/>
    <p:sldId id="294" r:id="rId11"/>
    <p:sldId id="319" r:id="rId12"/>
    <p:sldId id="288" r:id="rId13"/>
    <p:sldId id="320" r:id="rId14"/>
    <p:sldId id="347" r:id="rId15"/>
    <p:sldId id="287" r:id="rId16"/>
    <p:sldId id="262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22" r:id="rId25"/>
    <p:sldId id="323" r:id="rId26"/>
    <p:sldId id="276" r:id="rId27"/>
    <p:sldId id="272" r:id="rId28"/>
    <p:sldId id="268" r:id="rId29"/>
    <p:sldId id="327" r:id="rId30"/>
    <p:sldId id="324" r:id="rId31"/>
    <p:sldId id="271" r:id="rId32"/>
    <p:sldId id="341" r:id="rId33"/>
    <p:sldId id="328" r:id="rId34"/>
    <p:sldId id="329" r:id="rId35"/>
    <p:sldId id="330" r:id="rId36"/>
    <p:sldId id="331" r:id="rId37"/>
    <p:sldId id="332" r:id="rId38"/>
    <p:sldId id="266" r:id="rId39"/>
    <p:sldId id="335" r:id="rId40"/>
    <p:sldId id="336" r:id="rId41"/>
    <p:sldId id="337" r:id="rId42"/>
    <p:sldId id="338" r:id="rId43"/>
    <p:sldId id="333" r:id="rId44"/>
    <p:sldId id="346" r:id="rId45"/>
    <p:sldId id="334" r:id="rId46"/>
    <p:sldId id="263" r:id="rId47"/>
    <p:sldId id="364" r:id="rId48"/>
    <p:sldId id="365" r:id="rId49"/>
    <p:sldId id="350" r:id="rId50"/>
    <p:sldId id="339" r:id="rId51"/>
    <p:sldId id="340" r:id="rId52"/>
    <p:sldId id="274" r:id="rId53"/>
    <p:sldId id="273" r:id="rId54"/>
    <p:sldId id="342" r:id="rId55"/>
    <p:sldId id="354" r:id="rId56"/>
    <p:sldId id="366" r:id="rId57"/>
    <p:sldId id="307" r:id="rId58"/>
    <p:sldId id="290" r:id="rId59"/>
    <p:sldId id="303" r:id="rId60"/>
    <p:sldId id="343" r:id="rId61"/>
    <p:sldId id="344" r:id="rId62"/>
    <p:sldId id="358" r:id="rId63"/>
    <p:sldId id="345" r:id="rId64"/>
    <p:sldId id="352" r:id="rId65"/>
    <p:sldId id="353" r:id="rId66"/>
    <p:sldId id="356" r:id="rId67"/>
    <p:sldId id="357" r:id="rId68"/>
    <p:sldId id="360" r:id="rId69"/>
    <p:sldId id="359" r:id="rId70"/>
    <p:sldId id="369" r:id="rId71"/>
    <p:sldId id="363" r:id="rId72"/>
    <p:sldId id="277" r:id="rId73"/>
    <p:sldId id="348" r:id="rId74"/>
    <p:sldId id="349" r:id="rId75"/>
    <p:sldId id="351" r:id="rId76"/>
    <p:sldId id="361" r:id="rId77"/>
    <p:sldId id="362" r:id="rId78"/>
    <p:sldId id="355" r:id="rId7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312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7056" autoAdjust="0"/>
  </p:normalViewPr>
  <p:slideViewPr>
    <p:cSldViewPr>
      <p:cViewPr varScale="1">
        <p:scale>
          <a:sx n="53" d="100"/>
          <a:sy n="53" d="100"/>
        </p:scale>
        <p:origin x="-15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D2C64-F09D-4ED0-A71A-7C63F4E1659C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2ABC41-9983-4155-84CE-602DE021EC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ABC41-9983-4155-84CE-602DE021EC02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ABC41-9983-4155-84CE-602DE021EC02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ABC41-9983-4155-84CE-602DE021EC02}" type="slidenum">
              <a:rPr lang="ru-RU" smtClean="0"/>
              <a:pPr/>
              <a:t>72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CD753-793B-42E6-B75A-E0E1E686344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67F97-7383-4517-A845-C176746761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CD753-793B-42E6-B75A-E0E1E686344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67F97-7383-4517-A845-C176746761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CD753-793B-42E6-B75A-E0E1E686344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67F97-7383-4517-A845-C176746761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CD753-793B-42E6-B75A-E0E1E686344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67F97-7383-4517-A845-C176746761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CD753-793B-42E6-B75A-E0E1E686344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67F97-7383-4517-A845-C176746761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CD753-793B-42E6-B75A-E0E1E686344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67F97-7383-4517-A845-C176746761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CD753-793B-42E6-B75A-E0E1E686344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67F97-7383-4517-A845-C176746761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CD753-793B-42E6-B75A-E0E1E686344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67F97-7383-4517-A845-C176746761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CD753-793B-42E6-B75A-E0E1E686344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67F97-7383-4517-A845-C176746761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CD753-793B-42E6-B75A-E0E1E686344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67F97-7383-4517-A845-C176746761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CD753-793B-42E6-B75A-E0E1E686344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67F97-7383-4517-A845-C176746761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CD753-793B-42E6-B75A-E0E1E686344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67F97-7383-4517-A845-C176746761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___Microsoft_Office_Word1.docx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rofismart.ru/album/02/Priroda_13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stihi.ru/pics/2009/05/17/3192.jpg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megabook.ru/MObjects2/data/pict1998/i_055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megabook.ru/MObjects2/data/pict1998/i_055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gi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://images.zone-x.ru/99/62702.jpg" TargetMode="Externa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afamania.net/uploads/posts/2008-12/1229498736_00m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openxmlformats.org/officeDocument/2006/relationships/image" Target="../media/image67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Мои документы\Мои рисунки\57495526_081469fb0fd6.jpg"/>
          <p:cNvPicPr>
            <a:picLocks noChangeAspect="1" noChangeArrowheads="1"/>
          </p:cNvPicPr>
          <p:nvPr/>
        </p:nvPicPr>
        <p:blipFill>
          <a:blip r:embed="rId3"/>
          <a:srcRect t="10417" r="4000"/>
          <a:stretch>
            <a:fillRect/>
          </a:stretch>
        </p:blipFill>
        <p:spPr bwMode="auto">
          <a:xfrm>
            <a:off x="714348" y="714356"/>
            <a:ext cx="6858048" cy="614364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8596" y="0"/>
            <a:ext cx="7960641" cy="120032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ru-RU" sz="7200" b="1" i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Урок математики</a:t>
            </a:r>
            <a:endParaRPr lang="ru-RU" sz="7200" b="1" i="1" dirty="0">
              <a:ln w="3155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688" y="5657671"/>
            <a:ext cx="885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ДЕНЬ ЗЕМЛИ</a:t>
            </a:r>
            <a:endParaRPr lang="ru-RU" sz="7200" b="1" i="1" dirty="0">
              <a:ln w="3155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1928794" y="10913395"/>
          <a:ext cx="119102" cy="159471"/>
        </p:xfrm>
        <a:graphic>
          <a:graphicData uri="http://schemas.openxmlformats.org/presentationml/2006/ole">
            <p:oleObj spid="_x0000_s24577" name="Документ" r:id="rId4" imgW="5841616" imgH="4003734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>
                <a:solidFill>
                  <a:srgbClr val="00B050"/>
                </a:solidFill>
              </a:rPr>
              <a:t>“Рыбе – вода, птице – воздух, </a:t>
            </a:r>
            <a:br>
              <a:rPr lang="ru-RU" sz="2800" b="1" dirty="0" smtClean="0">
                <a:solidFill>
                  <a:srgbClr val="00B050"/>
                </a:solidFill>
              </a:rPr>
            </a:br>
            <a:r>
              <a:rPr lang="ru-RU" sz="2800" b="1" dirty="0" smtClean="0">
                <a:solidFill>
                  <a:srgbClr val="00B050"/>
                </a:solidFill>
              </a:rPr>
              <a:t>зверю – лес, степи, горы. </a:t>
            </a:r>
            <a:br>
              <a:rPr lang="ru-RU" sz="2800" b="1" dirty="0" smtClean="0">
                <a:solidFill>
                  <a:srgbClr val="00B050"/>
                </a:solidFill>
              </a:rPr>
            </a:br>
            <a:r>
              <a:rPr lang="ru-RU" sz="2800" b="1" dirty="0" smtClean="0">
                <a:solidFill>
                  <a:srgbClr val="00B050"/>
                </a:solidFill>
              </a:rPr>
              <a:t>А человеку нужна Родина.</a:t>
            </a:r>
            <a:br>
              <a:rPr lang="ru-RU" sz="2800" b="1" dirty="0" smtClean="0">
                <a:solidFill>
                  <a:srgbClr val="00B050"/>
                </a:solidFill>
              </a:rPr>
            </a:br>
            <a:r>
              <a:rPr lang="ru-RU" sz="2800" b="1" dirty="0" smtClean="0">
                <a:solidFill>
                  <a:srgbClr val="00B050"/>
                </a:solidFill>
              </a:rPr>
              <a:t> И охранять природу – </a:t>
            </a:r>
            <a:br>
              <a:rPr lang="ru-RU" sz="2800" b="1" dirty="0" smtClean="0">
                <a:solidFill>
                  <a:srgbClr val="00B050"/>
                </a:solidFill>
              </a:rPr>
            </a:br>
            <a:r>
              <a:rPr lang="ru-RU" sz="2800" b="1" dirty="0" smtClean="0">
                <a:solidFill>
                  <a:srgbClr val="00B050"/>
                </a:solidFill>
              </a:rPr>
              <a:t>значит охранять Родину”. </a:t>
            </a:r>
            <a:br>
              <a:rPr lang="ru-RU" sz="2800" b="1" dirty="0" smtClean="0">
                <a:solidFill>
                  <a:srgbClr val="00B050"/>
                </a:solidFill>
              </a:rPr>
            </a:br>
            <a:r>
              <a:rPr lang="ru-RU" sz="2800" b="1" dirty="0" smtClean="0">
                <a:solidFill>
                  <a:srgbClr val="00B050"/>
                </a:solidFill>
              </a:rPr>
              <a:t>                                     М.М. Пришвин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прир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352800"/>
            <a:ext cx="4800600" cy="300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1142984"/>
          <a:ext cx="1000132" cy="17145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00132"/>
              </a:tblGrid>
              <a:tr h="857256"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chemeClr val="tx1"/>
                          </a:solidFill>
                        </a:rPr>
                        <a:t>480</a:t>
                      </a:r>
                      <a:endParaRPr lang="ru-RU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57256"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357290" y="1142984"/>
          <a:ext cx="928694" cy="17145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28694"/>
              </a:tblGrid>
              <a:tr h="819984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94528"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Э</a:t>
                      </a:r>
                      <a:endParaRPr lang="ru-RU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357422" y="1142984"/>
          <a:ext cx="1071570" cy="17145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71570"/>
              </a:tblGrid>
              <a:tr h="857256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440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57256"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Г</a:t>
                      </a:r>
                      <a:endParaRPr lang="ru-RU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00430" y="1142984"/>
          <a:ext cx="1071570" cy="17145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71570"/>
              </a:tblGrid>
              <a:tr h="857256"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chemeClr val="tx1"/>
                          </a:solidFill>
                        </a:rPr>
                        <a:t>240</a:t>
                      </a:r>
                      <a:endParaRPr lang="ru-RU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57256"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643438" y="1142984"/>
          <a:ext cx="1071570" cy="17145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71570"/>
              </a:tblGrid>
              <a:tr h="857256"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chemeClr val="tx1"/>
                          </a:solidFill>
                        </a:rPr>
                        <a:t>500</a:t>
                      </a:r>
                      <a:endParaRPr lang="ru-RU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57256"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Я</a:t>
                      </a:r>
                      <a:endParaRPr lang="ru-RU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786446" y="1142984"/>
          <a:ext cx="857256" cy="17145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57256"/>
              </a:tblGrid>
              <a:tr h="857256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57256"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6715140" y="1142984"/>
          <a:ext cx="833422" cy="17145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33422"/>
              </a:tblGrid>
              <a:tr h="857256"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ru-RU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57256"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7643834" y="1142984"/>
          <a:ext cx="1000132" cy="171810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00132"/>
              </a:tblGrid>
              <a:tr h="894447"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ru-RU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23660"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Л</a:t>
                      </a:r>
                      <a:endParaRPr lang="ru-RU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85720" y="3357562"/>
          <a:ext cx="8358248" cy="257176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44781"/>
                <a:gridCol w="1044781"/>
                <a:gridCol w="1044781"/>
                <a:gridCol w="1044781"/>
                <a:gridCol w="1044781"/>
                <a:gridCol w="1044781"/>
                <a:gridCol w="1044781"/>
                <a:gridCol w="1044781"/>
              </a:tblGrid>
              <a:tr h="1285884"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ru-RU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ru-RU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ru-RU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chemeClr val="tx1"/>
                          </a:solidFill>
                        </a:rPr>
                        <a:t>240</a:t>
                      </a:r>
                      <a:endParaRPr lang="ru-RU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chemeClr val="tx1"/>
                          </a:solidFill>
                        </a:rPr>
                        <a:t>440</a:t>
                      </a:r>
                      <a:endParaRPr lang="ru-RU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chemeClr val="tx1"/>
                          </a:solidFill>
                        </a:rPr>
                        <a:t>480</a:t>
                      </a:r>
                      <a:endParaRPr lang="ru-RU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chemeClr val="tx1"/>
                          </a:solidFill>
                        </a:rPr>
                        <a:t>500</a:t>
                      </a:r>
                      <a:endParaRPr lang="ru-RU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285884"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Э</a:t>
                      </a:r>
                      <a:endParaRPr lang="ru-RU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Л</a:t>
                      </a:r>
                      <a:endParaRPr lang="ru-RU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Г</a:t>
                      </a:r>
                      <a:endParaRPr lang="ru-RU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Я</a:t>
                      </a:r>
                      <a:endParaRPr lang="ru-RU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500042"/>
            <a:ext cx="51475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</a:rPr>
              <a:t>«</a:t>
            </a:r>
            <a:r>
              <a:rPr lang="ru-RU" sz="9600" b="1" i="1" dirty="0" err="1" smtClean="0">
                <a:solidFill>
                  <a:srgbClr val="FF0000"/>
                </a:solidFill>
              </a:rPr>
              <a:t>экос</a:t>
            </a:r>
            <a:r>
              <a:rPr lang="ru-RU" sz="4400" b="1" i="1" dirty="0" smtClean="0">
                <a:solidFill>
                  <a:srgbClr val="FF0000"/>
                </a:solidFill>
              </a:rPr>
              <a:t>» </a:t>
            </a:r>
            <a:r>
              <a:rPr lang="ru-RU" sz="4400" b="1" i="1" dirty="0" smtClean="0"/>
              <a:t>- </a:t>
            </a:r>
            <a:r>
              <a:rPr lang="ru-RU" sz="7200" b="1" i="1" dirty="0" smtClean="0"/>
              <a:t>дом</a:t>
            </a:r>
            <a:endParaRPr lang="ru-RU" sz="72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571472" y="1785926"/>
            <a:ext cx="76536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i="1" dirty="0" smtClean="0">
                <a:solidFill>
                  <a:srgbClr val="FF0000"/>
                </a:solidFill>
              </a:rPr>
              <a:t>«</a:t>
            </a:r>
            <a:r>
              <a:rPr lang="ru-RU" sz="9600" b="1" i="1" dirty="0" smtClean="0">
                <a:solidFill>
                  <a:srgbClr val="FF0000"/>
                </a:solidFill>
              </a:rPr>
              <a:t>логос</a:t>
            </a:r>
            <a:r>
              <a:rPr lang="ru-RU" sz="8000" b="1" i="1" dirty="0" smtClean="0">
                <a:solidFill>
                  <a:srgbClr val="FF0000"/>
                </a:solidFill>
              </a:rPr>
              <a:t>» </a:t>
            </a:r>
            <a:r>
              <a:rPr lang="ru-RU" sz="8000" b="1" i="1" dirty="0" smtClean="0"/>
              <a:t>- наука</a:t>
            </a:r>
            <a:endParaRPr lang="ru-RU" sz="80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3643314"/>
            <a:ext cx="7929618" cy="2862322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  <a:softEdge rad="317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3600" i="1" dirty="0" smtClean="0">
              <a:solidFill>
                <a:srgbClr val="FF0000"/>
              </a:solidFill>
            </a:endParaRPr>
          </a:p>
          <a:p>
            <a:r>
              <a:rPr lang="ru-RU" sz="3600" i="1" dirty="0" smtClean="0">
                <a:solidFill>
                  <a:srgbClr val="FF0000"/>
                </a:solidFill>
              </a:rPr>
              <a:t>   Экология</a:t>
            </a:r>
            <a:r>
              <a:rPr lang="ru-RU" sz="3600" i="1" dirty="0" smtClean="0"/>
              <a:t> – наука о связях  между </a:t>
            </a:r>
          </a:p>
          <a:p>
            <a:r>
              <a:rPr lang="ru-RU" sz="3600" i="1" dirty="0" smtClean="0"/>
              <a:t>                         живыми существами  и </a:t>
            </a:r>
          </a:p>
          <a:p>
            <a:r>
              <a:rPr lang="ru-RU" sz="3600" i="1" dirty="0" smtClean="0"/>
              <a:t>                         окружающей средой.</a:t>
            </a:r>
          </a:p>
          <a:p>
            <a:endParaRPr lang="ru-RU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0" y="357166"/>
          <a:ext cx="5548330" cy="6050280"/>
        </p:xfrm>
        <a:graphic>
          <a:graphicData uri="http://schemas.openxmlformats.org/drawingml/2006/table">
            <a:tbl>
              <a:tblPr/>
              <a:tblGrid>
                <a:gridCol w="5548330"/>
              </a:tblGrid>
              <a:tr h="5056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i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Математика - наука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i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Очень интересная.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i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Ну а связь ее с природой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i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Для людей полезная</a:t>
                      </a:r>
                      <a:r>
                        <a:rPr lang="ru-RU" sz="28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i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Будем мы решать задачи,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i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Уравнения в придачу,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i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Вспомним мы об умножении, 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i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Вычитании, сложении. 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i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Будем правильно считать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i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 друг другу помогать!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" name="Picture 2" descr="http://skolniku.ucoz.ru/_ld/4/809910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2022485" cy="264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прир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0"/>
            <a:ext cx="2928926" cy="1651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375a722cce53dafe56218ab5b3bd418-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122 из 274325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57356" y="1214422"/>
            <a:ext cx="5155579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b="1" dirty="0" smtClean="0">
                <a:ln w="7620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SOS</a:t>
            </a:r>
            <a:endParaRPr lang="ru-RU" sz="23900" b="1" dirty="0">
              <a:ln w="7620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4786322"/>
            <a:ext cx="8286776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tx1"/>
                </a:solidFill>
                <a:latin typeface="Comic Sans MS" pitchFamily="66" charset="0"/>
                <a:cs typeface="Arial" charset="0"/>
              </a:rPr>
              <a:t>17•3</a:t>
            </a:r>
            <a:r>
              <a:rPr lang="ru-RU" sz="5400" dirty="0" smtClean="0"/>
              <a:t> - 36 : 12</a:t>
            </a:r>
            <a:r>
              <a:rPr lang="en-US" sz="5400" dirty="0" smtClean="0"/>
              <a:t> + </a:t>
            </a:r>
            <a:r>
              <a:rPr lang="en-US" sz="5400" dirty="0" smtClean="0">
                <a:solidFill>
                  <a:schemeClr val="tx1"/>
                </a:solidFill>
              </a:rPr>
              <a:t>1000 + 900</a:t>
            </a:r>
            <a:r>
              <a:rPr lang="ru-RU" sz="5400" dirty="0" smtClean="0">
                <a:solidFill>
                  <a:schemeClr val="tx1"/>
                </a:solidFill>
              </a:rPr>
              <a:t> </a:t>
            </a:r>
            <a:r>
              <a:rPr lang="en-US" sz="5400" dirty="0" smtClean="0">
                <a:solidFill>
                  <a:schemeClr val="tx1"/>
                </a:solidFill>
              </a:rPr>
              <a:t>=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428604"/>
            <a:ext cx="6637394" cy="415498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Международный</a:t>
            </a:r>
          </a:p>
          <a:p>
            <a:r>
              <a:rPr lang="ru-RU" sz="6600" b="1" dirty="0" smtClean="0"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Союз</a:t>
            </a:r>
          </a:p>
          <a:p>
            <a:r>
              <a:rPr lang="ru-RU" sz="6600" b="1" dirty="0" smtClean="0"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Охраны</a:t>
            </a:r>
          </a:p>
          <a:p>
            <a:r>
              <a:rPr lang="ru-RU" sz="6600" b="1" dirty="0" smtClean="0"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Природы</a:t>
            </a:r>
            <a:endParaRPr lang="ru-RU" sz="6600" b="1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14876" y="2214554"/>
            <a:ext cx="3643338" cy="18620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15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1948</a:t>
            </a:r>
            <a:endParaRPr lang="ru-RU" sz="11500" b="1" dirty="0">
              <a:ln w="3155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WordArt 2"/>
          <p:cNvSpPr>
            <a:spLocks noChangeArrowheads="1" noChangeShapeType="1" noTextEdit="1"/>
          </p:cNvSpPr>
          <p:nvPr/>
        </p:nvSpPr>
        <p:spPr bwMode="auto">
          <a:xfrm>
            <a:off x="2051050" y="836613"/>
            <a:ext cx="6049963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C99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Устный счёт</a:t>
            </a:r>
          </a:p>
        </p:txBody>
      </p:sp>
      <p:pic>
        <p:nvPicPr>
          <p:cNvPr id="6148" name="Picture 3" descr="b176e9f63801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104"/>
          <a:stretch>
            <a:fillRect/>
          </a:stretch>
        </p:blipFill>
        <p:spPr bwMode="auto">
          <a:xfrm>
            <a:off x="3132138" y="2420938"/>
            <a:ext cx="335121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8265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15695" y="35719"/>
            <a:ext cx="9144000" cy="6858000"/>
            <a:chOff x="0" y="0"/>
            <a:chExt cx="9144000" cy="6858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179388" y="260350"/>
              <a:ext cx="8785225" cy="640873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076" name="Прямоугольник 5"/>
          <p:cNvSpPr>
            <a:spLocks noChangeArrowheads="1"/>
          </p:cNvSpPr>
          <p:nvPr/>
        </p:nvSpPr>
        <p:spPr bwMode="auto">
          <a:xfrm>
            <a:off x="2000250" y="571500"/>
            <a:ext cx="65198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«Математическая разминка»</a:t>
            </a:r>
            <a:r>
              <a:rPr lang="ru-RU" sz="36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077" name="Rectangle 1"/>
          <p:cNvSpPr>
            <a:spLocks noChangeArrowheads="1"/>
          </p:cNvSpPr>
          <p:nvPr/>
        </p:nvSpPr>
        <p:spPr bwMode="auto">
          <a:xfrm>
            <a:off x="2071688" y="1163638"/>
            <a:ext cx="7072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2498" y="1285875"/>
            <a:ext cx="7215188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-150" dirty="0"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ru-RU" sz="3200" b="1" spc="-150" dirty="0" smtClean="0">
                <a:latin typeface="Times New Roman" pitchFamily="18" charset="0"/>
                <a:cs typeface="Times New Roman" pitchFamily="18" charset="0"/>
              </a:rPr>
              <a:t>Назовите </a:t>
            </a:r>
            <a:r>
              <a:rPr lang="ru-RU" sz="3200" b="1" spc="-150" dirty="0">
                <a:latin typeface="Times New Roman" pitchFamily="18" charset="0"/>
                <a:cs typeface="Times New Roman" pitchFamily="18" charset="0"/>
              </a:rPr>
              <a:t>4 арифметических действия в   </a:t>
            </a:r>
            <a:r>
              <a:rPr lang="ru-RU" sz="3200" b="1" spc="-150" dirty="0" smtClean="0">
                <a:latin typeface="Times New Roman" pitchFamily="18" charset="0"/>
                <a:cs typeface="Times New Roman" pitchFamily="18" charset="0"/>
              </a:rPr>
              <a:t>математике</a:t>
            </a:r>
            <a:r>
              <a:rPr lang="ru-RU" sz="3200" b="1" spc="-15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956468" y="2363788"/>
            <a:ext cx="6296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Сложение, вычитание, умножение , деление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594003" y="2802154"/>
            <a:ext cx="59673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Найдите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сумму чисел 42 и 35</a:t>
            </a:r>
          </a:p>
        </p:txBody>
      </p:sp>
      <p:sp>
        <p:nvSpPr>
          <p:cNvPr id="11" name="Овал 10"/>
          <p:cNvSpPr/>
          <p:nvPr/>
        </p:nvSpPr>
        <p:spPr>
          <a:xfrm>
            <a:off x="6736123" y="2976563"/>
            <a:ext cx="1071563" cy="78581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77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594003" y="3869452"/>
            <a:ext cx="4419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Уменьшите 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63  на  8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724953" y="4977679"/>
            <a:ext cx="54300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сколько 52  больше 9? </a:t>
            </a:r>
          </a:p>
        </p:txBody>
      </p:sp>
      <p:sp>
        <p:nvSpPr>
          <p:cNvPr id="14" name="Овал 13"/>
          <p:cNvSpPr/>
          <p:nvPr/>
        </p:nvSpPr>
        <p:spPr>
          <a:xfrm>
            <a:off x="5568875" y="4041199"/>
            <a:ext cx="1071563" cy="8572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</a:rPr>
              <a:t>55</a:t>
            </a:r>
          </a:p>
        </p:txBody>
      </p:sp>
      <p:sp>
        <p:nvSpPr>
          <p:cNvPr id="15" name="Овал 14"/>
          <p:cNvSpPr/>
          <p:nvPr/>
        </p:nvSpPr>
        <p:spPr>
          <a:xfrm>
            <a:off x="5260181" y="5553795"/>
            <a:ext cx="1143000" cy="10001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43</a:t>
            </a:r>
          </a:p>
        </p:txBody>
      </p:sp>
      <p:pic>
        <p:nvPicPr>
          <p:cNvPr id="17" name="Picture 9" descr="301950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736124" y="4653136"/>
            <a:ext cx="1783990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565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179388" y="260350"/>
              <a:ext cx="8785225" cy="640873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85750" y="428625"/>
            <a:ext cx="87153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Первый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множитель 6, второй множитель 8, произведение…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85750" y="2000250"/>
            <a:ext cx="70755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Делимое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63, делитель 9, частное …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57188" y="3286125"/>
            <a:ext cx="5927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сколько раз 24 больше 3 ?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57188" y="4357688"/>
            <a:ext cx="4254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8.  Произведение 3 и 4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57188" y="5500688"/>
            <a:ext cx="47894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9. Сумма чисел 100 и 357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929063" y="1143000"/>
            <a:ext cx="1000125" cy="9286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48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358063" y="2143125"/>
            <a:ext cx="1000125" cy="9286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286500" y="3214688"/>
            <a:ext cx="1071563" cy="10001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8 раз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786313" y="4143375"/>
            <a:ext cx="1000125" cy="10001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429250" y="5500688"/>
            <a:ext cx="1000125" cy="10001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457</a:t>
            </a:r>
          </a:p>
        </p:txBody>
      </p:sp>
      <p:pic>
        <p:nvPicPr>
          <p:cNvPr id="17" name="Picture 9" descr="301950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736124" y="4653136"/>
            <a:ext cx="1783990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647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100" b="1" dirty="0" smtClean="0">
                <a:solidFill>
                  <a:srgbClr val="00B050"/>
                </a:solidFill>
              </a:rPr>
              <a:t>Снова прозвенел звонок</a:t>
            </a:r>
            <a:br>
              <a:rPr lang="ru-RU" sz="3100" b="1" dirty="0" smtClean="0">
                <a:solidFill>
                  <a:srgbClr val="00B050"/>
                </a:solidFill>
              </a:rPr>
            </a:br>
            <a:r>
              <a:rPr lang="ru-RU" sz="3100" b="1" dirty="0" smtClean="0">
                <a:solidFill>
                  <a:srgbClr val="00B050"/>
                </a:solidFill>
              </a:rPr>
              <a:t>Начинается урок!</a:t>
            </a:r>
            <a:br>
              <a:rPr lang="ru-RU" sz="3100" b="1" dirty="0" smtClean="0">
                <a:solidFill>
                  <a:srgbClr val="00B050"/>
                </a:solidFill>
              </a:rPr>
            </a:br>
            <a:r>
              <a:rPr lang="ru-RU" sz="3100" b="1" dirty="0" smtClean="0">
                <a:solidFill>
                  <a:srgbClr val="00B050"/>
                </a:solidFill>
              </a:rPr>
              <a:t>Встали все у парт красиво,</a:t>
            </a:r>
            <a:br>
              <a:rPr lang="ru-RU" sz="3100" b="1" dirty="0" smtClean="0">
                <a:solidFill>
                  <a:srgbClr val="00B050"/>
                </a:solidFill>
              </a:rPr>
            </a:br>
            <a:r>
              <a:rPr lang="ru-RU" sz="3100" b="1" dirty="0" smtClean="0">
                <a:solidFill>
                  <a:srgbClr val="00B050"/>
                </a:solidFill>
              </a:rPr>
              <a:t>Поздоровались учтиво,</a:t>
            </a:r>
            <a:br>
              <a:rPr lang="ru-RU" sz="3100" b="1" dirty="0" smtClean="0">
                <a:solidFill>
                  <a:srgbClr val="00B050"/>
                </a:solidFill>
              </a:rPr>
            </a:br>
            <a:r>
              <a:rPr lang="ru-RU" sz="3100" b="1" dirty="0" smtClean="0">
                <a:solidFill>
                  <a:srgbClr val="00B050"/>
                </a:solidFill>
              </a:rPr>
              <a:t>Тихо сели, спинки прямо.</a:t>
            </a:r>
            <a:br>
              <a:rPr lang="ru-RU" sz="3100" b="1" dirty="0" smtClean="0">
                <a:solidFill>
                  <a:srgbClr val="00B050"/>
                </a:solidFill>
              </a:rPr>
            </a:br>
            <a:r>
              <a:rPr lang="ru-RU" sz="3100" b="1" dirty="0" smtClean="0">
                <a:solidFill>
                  <a:srgbClr val="00B050"/>
                </a:solidFill>
              </a:rPr>
              <a:t>Все легонечко вздохнём.</a:t>
            </a:r>
            <a:br>
              <a:rPr lang="ru-RU" sz="3100" b="1" dirty="0" smtClean="0">
                <a:solidFill>
                  <a:srgbClr val="00B050"/>
                </a:solidFill>
              </a:rPr>
            </a:br>
            <a:r>
              <a:rPr lang="ru-RU" sz="3100" b="1" dirty="0" smtClean="0">
                <a:solidFill>
                  <a:srgbClr val="00B050"/>
                </a:solidFill>
              </a:rPr>
              <a:t>Математику начнём.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Google Shape;126;p16" descr="mult-37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1643042" y="3181350"/>
            <a:ext cx="5972174" cy="3462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52" name="Picture 4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1913"/>
            <a:ext cx="9144001" cy="691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WordArt 7"/>
          <p:cNvSpPr>
            <a:spLocks noChangeArrowheads="1" noChangeShapeType="1" noTextEdit="1"/>
          </p:cNvSpPr>
          <p:nvPr/>
        </p:nvSpPr>
        <p:spPr bwMode="auto">
          <a:xfrm rot="-1686792">
            <a:off x="2627313" y="836613"/>
            <a:ext cx="1058862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456</a:t>
            </a:r>
          </a:p>
        </p:txBody>
      </p:sp>
      <p:sp>
        <p:nvSpPr>
          <p:cNvPr id="2054" name="WordArt 8"/>
          <p:cNvSpPr>
            <a:spLocks noChangeArrowheads="1" noChangeShapeType="1" noTextEdit="1"/>
          </p:cNvSpPr>
          <p:nvPr/>
        </p:nvSpPr>
        <p:spPr bwMode="auto">
          <a:xfrm rot="1099805">
            <a:off x="6588125" y="1341438"/>
            <a:ext cx="1204913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908</a:t>
            </a:r>
          </a:p>
        </p:txBody>
      </p:sp>
      <p:sp>
        <p:nvSpPr>
          <p:cNvPr id="2055" name="WordArt 10"/>
          <p:cNvSpPr>
            <a:spLocks noChangeArrowheads="1" noChangeShapeType="1" noTextEdit="1"/>
          </p:cNvSpPr>
          <p:nvPr/>
        </p:nvSpPr>
        <p:spPr bwMode="auto">
          <a:xfrm rot="2662769">
            <a:off x="4067175" y="2205038"/>
            <a:ext cx="962025" cy="622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541</a:t>
            </a:r>
          </a:p>
        </p:txBody>
      </p:sp>
      <p:sp>
        <p:nvSpPr>
          <p:cNvPr id="2056" name="WordArt 11"/>
          <p:cNvSpPr>
            <a:spLocks noChangeArrowheads="1" noChangeShapeType="1" noTextEdit="1"/>
          </p:cNvSpPr>
          <p:nvPr/>
        </p:nvSpPr>
        <p:spPr bwMode="auto">
          <a:xfrm rot="-1347502">
            <a:off x="1619250" y="2349500"/>
            <a:ext cx="1033463" cy="693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400</a:t>
            </a:r>
          </a:p>
        </p:txBody>
      </p:sp>
      <p:sp>
        <p:nvSpPr>
          <p:cNvPr id="2057" name="WordArt 12"/>
          <p:cNvSpPr>
            <a:spLocks noChangeArrowheads="1" noChangeShapeType="1" noTextEdit="1"/>
          </p:cNvSpPr>
          <p:nvPr/>
        </p:nvSpPr>
        <p:spPr bwMode="auto">
          <a:xfrm rot="495083">
            <a:off x="4787900" y="620713"/>
            <a:ext cx="1033463" cy="766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FF"/>
                </a:solidFill>
                <a:latin typeface="Arial"/>
                <a:cs typeface="Arial"/>
              </a:rPr>
              <a:t>116</a:t>
            </a:r>
          </a:p>
        </p:txBody>
      </p:sp>
      <p:pic>
        <p:nvPicPr>
          <p:cNvPr id="2058" name="Picture 13" descr="mult-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3141663"/>
            <a:ext cx="4824413" cy="290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9" name="WordArt 9"/>
          <p:cNvSpPr>
            <a:spLocks noChangeArrowheads="1" noChangeShapeType="1" noTextEdit="1"/>
          </p:cNvSpPr>
          <p:nvPr/>
        </p:nvSpPr>
        <p:spPr bwMode="auto">
          <a:xfrm rot="-1825831">
            <a:off x="6300788" y="2852738"/>
            <a:ext cx="7715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777</a:t>
            </a:r>
          </a:p>
        </p:txBody>
      </p:sp>
    </p:spTree>
    <p:extLst>
      <p:ext uri="{BB962C8B-B14F-4D97-AF65-F5344CB8AC3E}">
        <p14:creationId xmlns:p14="http://schemas.microsoft.com/office/powerpoint/2010/main" xmlns="" val="266843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1913"/>
            <a:ext cx="9144000" cy="691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WordArt 2"/>
          <p:cNvSpPr>
            <a:spLocks noChangeArrowheads="1" noChangeShapeType="1" noTextEdit="1"/>
          </p:cNvSpPr>
          <p:nvPr/>
        </p:nvSpPr>
        <p:spPr bwMode="auto">
          <a:xfrm>
            <a:off x="2627783" y="549275"/>
            <a:ext cx="3312641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"/>
                <a:cs typeface="Arial"/>
              </a:rPr>
              <a:t>Посчитай</a:t>
            </a:r>
          </a:p>
        </p:txBody>
      </p:sp>
      <p:sp>
        <p:nvSpPr>
          <p:cNvPr id="14339" name="WordArt 3"/>
          <p:cNvSpPr>
            <a:spLocks noChangeArrowheads="1" noChangeShapeType="1" noTextEdit="1"/>
          </p:cNvSpPr>
          <p:nvPr/>
        </p:nvSpPr>
        <p:spPr bwMode="auto">
          <a:xfrm>
            <a:off x="1979712" y="1341438"/>
            <a:ext cx="5040213" cy="64740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sz="3600" kern="10" dirty="0" smtClean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456 </a:t>
            </a:r>
            <a:r>
              <a:rPr lang="ru-RU" sz="3600" kern="10" dirty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до </a:t>
            </a:r>
            <a:r>
              <a:rPr lang="ru-RU" sz="3600" kern="10" dirty="0" smtClean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462</a:t>
            </a:r>
            <a:endParaRPr lang="ru-RU" sz="3600" kern="10" dirty="0">
              <a:ln w="9525">
                <a:solidFill>
                  <a:srgbClr val="993366"/>
                </a:solidFill>
                <a:round/>
                <a:headEnd/>
                <a:tailEnd/>
              </a:ln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1979712" y="2205038"/>
            <a:ext cx="5081777" cy="5758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от </a:t>
            </a:r>
            <a:r>
              <a:rPr lang="ru-RU" sz="3600" kern="10" dirty="0" smtClean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777 </a:t>
            </a:r>
            <a:r>
              <a:rPr lang="ru-RU" sz="3600" kern="10" dirty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до </a:t>
            </a:r>
            <a:r>
              <a:rPr lang="ru-RU" sz="3600" kern="10" dirty="0" smtClean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770</a:t>
            </a:r>
            <a:endParaRPr lang="ru-RU" sz="3600" kern="10" dirty="0">
              <a:ln w="9525">
                <a:solidFill>
                  <a:srgbClr val="993366"/>
                </a:solidFill>
                <a:round/>
                <a:headEnd/>
                <a:tailEnd/>
              </a:ln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>
            <a:off x="1835150" y="3141663"/>
            <a:ext cx="6553200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"/>
                <a:cs typeface="Arial"/>
              </a:rPr>
              <a:t>Назови 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"/>
                <a:cs typeface="Arial"/>
              </a:rPr>
              <a:t>«соседей» 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"/>
                <a:cs typeface="Arial"/>
              </a:rPr>
              <a:t>числа</a:t>
            </a:r>
          </a:p>
        </p:txBody>
      </p:sp>
      <p:sp>
        <p:nvSpPr>
          <p:cNvPr id="14342" name="WordArt 6"/>
          <p:cNvSpPr>
            <a:spLocks noChangeArrowheads="1" noChangeShapeType="1" noTextEdit="1"/>
          </p:cNvSpPr>
          <p:nvPr/>
        </p:nvSpPr>
        <p:spPr bwMode="auto">
          <a:xfrm>
            <a:off x="2195735" y="4005263"/>
            <a:ext cx="11525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116</a:t>
            </a:r>
            <a:endParaRPr lang="ru-RU" sz="3600" kern="10" dirty="0">
              <a:ln w="9525">
                <a:solidFill>
                  <a:srgbClr val="993366"/>
                </a:solidFill>
                <a:round/>
                <a:headEnd/>
                <a:tailEnd/>
              </a:ln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14343" name="WordArt 7"/>
          <p:cNvSpPr>
            <a:spLocks noChangeArrowheads="1" noChangeShapeType="1" noTextEdit="1"/>
          </p:cNvSpPr>
          <p:nvPr/>
        </p:nvSpPr>
        <p:spPr bwMode="auto">
          <a:xfrm>
            <a:off x="2195736" y="5013325"/>
            <a:ext cx="11525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908</a:t>
            </a:r>
            <a:endParaRPr lang="ru-RU" sz="3600" kern="10" dirty="0">
              <a:ln w="9525">
                <a:solidFill>
                  <a:srgbClr val="993366"/>
                </a:solidFill>
                <a:round/>
                <a:headEnd/>
                <a:tailEnd/>
              </a:ln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14344" name="WordArt 8"/>
          <p:cNvSpPr>
            <a:spLocks noChangeArrowheads="1" noChangeShapeType="1" noTextEdit="1"/>
          </p:cNvSpPr>
          <p:nvPr/>
        </p:nvSpPr>
        <p:spPr bwMode="auto">
          <a:xfrm>
            <a:off x="4576936" y="4005263"/>
            <a:ext cx="2442989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115 и 117</a:t>
            </a:r>
            <a:endParaRPr lang="ru-RU" sz="3600" b="1" kern="10" dirty="0">
              <a:ln w="9525">
                <a:solidFill>
                  <a:srgbClr val="993366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4345" name="WordArt 9"/>
          <p:cNvSpPr>
            <a:spLocks noChangeArrowheads="1" noChangeShapeType="1" noTextEdit="1"/>
          </p:cNvSpPr>
          <p:nvPr/>
        </p:nvSpPr>
        <p:spPr bwMode="auto">
          <a:xfrm>
            <a:off x="4595727" y="5013325"/>
            <a:ext cx="242419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907 и 909</a:t>
            </a:r>
            <a:endParaRPr lang="ru-RU" sz="3600" b="1" kern="10" dirty="0">
              <a:ln w="9525">
                <a:solidFill>
                  <a:srgbClr val="993366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12" name="Picture 9" descr="301950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128545" y="549274"/>
            <a:ext cx="1499474" cy="158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516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  <p:bldP spid="14340" grpId="0" animBg="1"/>
      <p:bldP spid="14341" grpId="0" animBg="1"/>
      <p:bldP spid="14342" grpId="0" animBg="1"/>
      <p:bldP spid="14343" grpId="0" animBg="1"/>
      <p:bldP spid="14344" grpId="0" animBg="1"/>
      <p:bldP spid="1434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WordArt 2"/>
          <p:cNvSpPr>
            <a:spLocks noChangeArrowheads="1" noChangeShapeType="1" noTextEdit="1"/>
          </p:cNvSpPr>
          <p:nvPr/>
        </p:nvSpPr>
        <p:spPr bwMode="auto">
          <a:xfrm>
            <a:off x="1726989" y="1170009"/>
            <a:ext cx="5508835" cy="60280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"/>
                <a:cs typeface="Arial"/>
              </a:rPr>
              <a:t>Назови 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"/>
                <a:cs typeface="Arial"/>
              </a:rPr>
              <a:t>число, в котором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66FF"/>
              </a:solidFill>
              <a:latin typeface="Arial"/>
              <a:cs typeface="Arial"/>
            </a:endParaRPr>
          </a:p>
        </p:txBody>
      </p:sp>
      <p:sp>
        <p:nvSpPr>
          <p:cNvPr id="16387" name="WordArt 3"/>
          <p:cNvSpPr>
            <a:spLocks noChangeArrowheads="1" noChangeShapeType="1" noTextEdit="1"/>
          </p:cNvSpPr>
          <p:nvPr/>
        </p:nvSpPr>
        <p:spPr bwMode="auto">
          <a:xfrm>
            <a:off x="1691430" y="2020670"/>
            <a:ext cx="4464471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4 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сот. 5 </a:t>
            </a:r>
            <a:r>
              <a:rPr lang="ru-RU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дес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. 6 единиц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1799590" y="2876623"/>
            <a:ext cx="4248150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9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сотен 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8 единиц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16389" name="WordArt 5"/>
          <p:cNvSpPr>
            <a:spLocks noChangeArrowheads="1" noChangeShapeType="1" noTextEdit="1"/>
          </p:cNvSpPr>
          <p:nvPr/>
        </p:nvSpPr>
        <p:spPr bwMode="auto">
          <a:xfrm>
            <a:off x="1785463" y="3781097"/>
            <a:ext cx="439303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5 сот. 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4 </a:t>
            </a:r>
            <a:r>
              <a:rPr lang="ru-RU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дес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. 1 единица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16390" name="WordArt 6"/>
          <p:cNvSpPr>
            <a:spLocks noChangeArrowheads="1" noChangeShapeType="1" noTextEdit="1"/>
          </p:cNvSpPr>
          <p:nvPr/>
        </p:nvSpPr>
        <p:spPr bwMode="auto">
          <a:xfrm>
            <a:off x="6444208" y="2020670"/>
            <a:ext cx="11525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456</a:t>
            </a:r>
            <a:endParaRPr lang="ru-RU" sz="3600" kern="10" dirty="0">
              <a:ln w="9525">
                <a:solidFill>
                  <a:srgbClr val="993366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6391" name="WordArt 7"/>
          <p:cNvSpPr>
            <a:spLocks noChangeArrowheads="1" noChangeShapeType="1" noTextEdit="1"/>
          </p:cNvSpPr>
          <p:nvPr/>
        </p:nvSpPr>
        <p:spPr bwMode="auto">
          <a:xfrm>
            <a:off x="6412714" y="2993014"/>
            <a:ext cx="11525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908</a:t>
            </a:r>
            <a:endParaRPr lang="ru-RU" sz="3600" kern="10" dirty="0">
              <a:ln w="9525">
                <a:solidFill>
                  <a:srgbClr val="993366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6392" name="WordArt 8"/>
          <p:cNvSpPr>
            <a:spLocks noChangeArrowheads="1" noChangeShapeType="1" noTextEdit="1"/>
          </p:cNvSpPr>
          <p:nvPr/>
        </p:nvSpPr>
        <p:spPr bwMode="auto">
          <a:xfrm>
            <a:off x="6444208" y="3850555"/>
            <a:ext cx="11525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541</a:t>
            </a:r>
            <a:endParaRPr lang="ru-RU" sz="3600" kern="10" dirty="0">
              <a:ln w="9525">
                <a:solidFill>
                  <a:srgbClr val="993366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12" name="Picture 9" descr="301950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308304" y="486129"/>
            <a:ext cx="1368152" cy="141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35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6387" grpId="0" animBg="1"/>
      <p:bldP spid="16388" grpId="0" animBg="1"/>
      <p:bldP spid="16389" grpId="0" animBg="1"/>
      <p:bldP spid="16390" grpId="0" animBg="1"/>
      <p:bldP spid="16391" grpId="0" animBg="1"/>
      <p:bldP spid="1639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5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119" y="-54329"/>
            <a:ext cx="9144000" cy="691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WordArt 2"/>
          <p:cNvSpPr>
            <a:spLocks noChangeArrowheads="1" noChangeShapeType="1" noTextEdit="1"/>
          </p:cNvSpPr>
          <p:nvPr/>
        </p:nvSpPr>
        <p:spPr bwMode="auto">
          <a:xfrm>
            <a:off x="2700338" y="620713"/>
            <a:ext cx="403225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"/>
                <a:cs typeface="Arial"/>
              </a:rPr>
              <a:t>Сравни числа:</a:t>
            </a:r>
          </a:p>
        </p:txBody>
      </p:sp>
      <p:sp>
        <p:nvSpPr>
          <p:cNvPr id="17411" name="WordArt 3"/>
          <p:cNvSpPr>
            <a:spLocks noChangeArrowheads="1" noChangeShapeType="1" noTextEdit="1"/>
          </p:cNvSpPr>
          <p:nvPr/>
        </p:nvSpPr>
        <p:spPr bwMode="auto">
          <a:xfrm>
            <a:off x="2916239" y="1628775"/>
            <a:ext cx="107791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400</a:t>
            </a:r>
            <a:endParaRPr lang="ru-RU" sz="3600" kern="10" dirty="0">
              <a:ln w="9525">
                <a:solidFill>
                  <a:srgbClr val="993366"/>
                </a:solidFill>
                <a:round/>
                <a:headEnd/>
                <a:tailEnd/>
              </a:ln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17412" name="WordArt 4"/>
          <p:cNvSpPr>
            <a:spLocks noChangeArrowheads="1" noChangeShapeType="1" noTextEdit="1"/>
          </p:cNvSpPr>
          <p:nvPr/>
        </p:nvSpPr>
        <p:spPr bwMode="auto">
          <a:xfrm>
            <a:off x="5435600" y="1628775"/>
            <a:ext cx="11525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456</a:t>
            </a:r>
            <a:endParaRPr lang="ru-RU" sz="3600" kern="10" dirty="0">
              <a:ln w="9525">
                <a:solidFill>
                  <a:srgbClr val="993366"/>
                </a:solidFill>
                <a:round/>
                <a:headEnd/>
                <a:tailEnd/>
              </a:ln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17413" name="WordArt 5"/>
          <p:cNvSpPr>
            <a:spLocks noChangeArrowheads="1" noChangeShapeType="1" noTextEdit="1"/>
          </p:cNvSpPr>
          <p:nvPr/>
        </p:nvSpPr>
        <p:spPr bwMode="auto">
          <a:xfrm>
            <a:off x="2916238" y="2565400"/>
            <a:ext cx="11525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908</a:t>
            </a:r>
            <a:endParaRPr lang="ru-RU" sz="3600" kern="10" dirty="0">
              <a:ln w="9525">
                <a:solidFill>
                  <a:srgbClr val="993366"/>
                </a:solidFill>
                <a:round/>
                <a:headEnd/>
                <a:tailEnd/>
              </a:ln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17414" name="WordArt 6"/>
          <p:cNvSpPr>
            <a:spLocks noChangeArrowheads="1" noChangeShapeType="1" noTextEdit="1"/>
          </p:cNvSpPr>
          <p:nvPr/>
        </p:nvSpPr>
        <p:spPr bwMode="auto">
          <a:xfrm>
            <a:off x="5580112" y="2492375"/>
            <a:ext cx="1008012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777</a:t>
            </a:r>
            <a:endParaRPr lang="ru-RU" sz="3600" kern="10" dirty="0">
              <a:ln w="9525">
                <a:solidFill>
                  <a:srgbClr val="993366"/>
                </a:solidFill>
                <a:round/>
                <a:headEnd/>
                <a:tailEnd/>
              </a:ln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17415" name="WordArt 7"/>
          <p:cNvSpPr>
            <a:spLocks noChangeArrowheads="1" noChangeShapeType="1" noTextEdit="1"/>
          </p:cNvSpPr>
          <p:nvPr/>
        </p:nvSpPr>
        <p:spPr bwMode="auto">
          <a:xfrm>
            <a:off x="2916238" y="3429000"/>
            <a:ext cx="11525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541</a:t>
            </a:r>
            <a:endParaRPr lang="ru-RU" sz="3600" kern="10" dirty="0">
              <a:ln w="9525">
                <a:solidFill>
                  <a:srgbClr val="993366"/>
                </a:solidFill>
                <a:round/>
                <a:headEnd/>
                <a:tailEnd/>
              </a:ln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17416" name="WordArt 8"/>
          <p:cNvSpPr>
            <a:spLocks noChangeArrowheads="1" noChangeShapeType="1" noTextEdit="1"/>
          </p:cNvSpPr>
          <p:nvPr/>
        </p:nvSpPr>
        <p:spPr bwMode="auto">
          <a:xfrm>
            <a:off x="5364163" y="3429000"/>
            <a:ext cx="11525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116</a:t>
            </a:r>
            <a:endParaRPr lang="ru-RU" sz="3600" kern="10" dirty="0">
              <a:ln w="9525">
                <a:solidFill>
                  <a:srgbClr val="993366"/>
                </a:solidFill>
                <a:round/>
                <a:headEnd/>
                <a:tailEnd/>
              </a:ln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17417" name="WordArt 9"/>
          <p:cNvSpPr>
            <a:spLocks noChangeArrowheads="1" noChangeShapeType="1" noTextEdit="1"/>
          </p:cNvSpPr>
          <p:nvPr/>
        </p:nvSpPr>
        <p:spPr bwMode="auto">
          <a:xfrm>
            <a:off x="2843213" y="4292600"/>
            <a:ext cx="11525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1</a:t>
            </a:r>
            <a:r>
              <a:rPr lang="ru-RU" sz="3600" kern="10" dirty="0" smtClean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16</a:t>
            </a:r>
            <a:endParaRPr lang="ru-RU" sz="3600" kern="10" dirty="0">
              <a:ln w="9525">
                <a:solidFill>
                  <a:srgbClr val="993366"/>
                </a:solidFill>
                <a:round/>
                <a:headEnd/>
                <a:tailEnd/>
              </a:ln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17418" name="WordArt 10"/>
          <p:cNvSpPr>
            <a:spLocks noChangeArrowheads="1" noChangeShapeType="1" noTextEdit="1"/>
          </p:cNvSpPr>
          <p:nvPr/>
        </p:nvSpPr>
        <p:spPr bwMode="auto">
          <a:xfrm>
            <a:off x="5435600" y="4365625"/>
            <a:ext cx="11525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400</a:t>
            </a:r>
            <a:endParaRPr lang="ru-RU" sz="3600" kern="10" dirty="0">
              <a:ln w="9525">
                <a:solidFill>
                  <a:srgbClr val="993366"/>
                </a:solidFill>
                <a:round/>
                <a:headEnd/>
                <a:tailEnd/>
              </a:ln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4356100" y="1700213"/>
            <a:ext cx="719138" cy="5762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>
                <a:solidFill>
                  <a:srgbClr val="CC0000"/>
                </a:solidFill>
              </a:rPr>
              <a:t>&lt;</a:t>
            </a:r>
            <a:endParaRPr lang="ru-RU" sz="6000">
              <a:solidFill>
                <a:srgbClr val="CC0000"/>
              </a:solidFill>
            </a:endParaRP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4356100" y="2565400"/>
            <a:ext cx="719138" cy="5762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>
                <a:solidFill>
                  <a:srgbClr val="CC0000"/>
                </a:solidFill>
              </a:rPr>
              <a:t>&gt;</a:t>
            </a:r>
            <a:endParaRPr lang="ru-RU" sz="6000">
              <a:solidFill>
                <a:srgbClr val="CC0000"/>
              </a:solidFill>
            </a:endParaRP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4356100" y="3429000"/>
            <a:ext cx="719138" cy="5762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>
                <a:solidFill>
                  <a:srgbClr val="CC0000"/>
                </a:solidFill>
              </a:rPr>
              <a:t>&gt;</a:t>
            </a:r>
            <a:endParaRPr lang="ru-RU" sz="6000">
              <a:solidFill>
                <a:srgbClr val="CC0000"/>
              </a:solidFill>
            </a:endParaRPr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4356100" y="4365625"/>
            <a:ext cx="719138" cy="5762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dirty="0">
                <a:solidFill>
                  <a:srgbClr val="CC0000"/>
                </a:solidFill>
              </a:rPr>
              <a:t>&lt;</a:t>
            </a:r>
            <a:endParaRPr lang="ru-RU" sz="6000" dirty="0">
              <a:solidFill>
                <a:srgbClr val="CC0000"/>
              </a:solidFill>
            </a:endParaRPr>
          </a:p>
        </p:txBody>
      </p:sp>
      <p:pic>
        <p:nvPicPr>
          <p:cNvPr id="17" name="Picture 9" descr="301950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236296" y="620713"/>
            <a:ext cx="1423950" cy="15841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99887" y="5753581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6472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7411" grpId="0" animBg="1"/>
      <p:bldP spid="17412" grpId="0" animBg="1"/>
      <p:bldP spid="17413" grpId="0" animBg="1"/>
      <p:bldP spid="17414" grpId="0" animBg="1"/>
      <p:bldP spid="17415" grpId="0" animBg="1"/>
      <p:bldP spid="17416" grpId="0" animBg="1"/>
      <p:bldP spid="17417" grpId="0" animBg="1"/>
      <p:bldP spid="17418" grpId="0" animBg="1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WordArt 2"/>
          <p:cNvSpPr>
            <a:spLocks noChangeArrowheads="1" noChangeShapeType="1" noTextEdit="1"/>
          </p:cNvSpPr>
          <p:nvPr/>
        </p:nvSpPr>
        <p:spPr bwMode="auto">
          <a:xfrm>
            <a:off x="2051720" y="692151"/>
            <a:ext cx="5904830" cy="14407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Планета в опасности</a:t>
            </a:r>
            <a:endParaRPr lang="ru-RU" sz="3600" b="1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4338" name="Picture 2" descr="C:\Users\User\Desktop\экология -картинки\image_image_8550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297" y="2492375"/>
            <a:ext cx="5400129" cy="36009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1489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WordArt 2"/>
          <p:cNvSpPr>
            <a:spLocks noChangeArrowheads="1" noChangeShapeType="1" noTextEdit="1"/>
          </p:cNvSpPr>
          <p:nvPr/>
        </p:nvSpPr>
        <p:spPr bwMode="auto">
          <a:xfrm>
            <a:off x="1908175" y="692150"/>
            <a:ext cx="6048375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Природа в опасности</a:t>
            </a:r>
            <a:endParaRPr lang="ru-RU" sz="3600" b="1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28184" y="4149080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</a:t>
            </a:r>
            <a:endParaRPr lang="ru-RU" dirty="0"/>
          </a:p>
        </p:txBody>
      </p:sp>
      <p:pic>
        <p:nvPicPr>
          <p:cNvPr id="10" name="Рисунок 9" descr="C:\Users\User\Desktop\экология -картинки\img20 (1).jpg"/>
          <p:cNvPicPr/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526" r="5657"/>
          <a:stretch/>
        </p:blipFill>
        <p:spPr bwMode="auto">
          <a:xfrm>
            <a:off x="4748332" y="2770259"/>
            <a:ext cx="2664296" cy="31676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0" y="3355894"/>
            <a:ext cx="295869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Отходы и мусор</a:t>
            </a:r>
            <a:endParaRPr lang="ru-RU" sz="3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38801" y="2930285"/>
            <a:ext cx="2552302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331788" algn="ctr">
              <a:lnSpc>
                <a:spcPct val="9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СТР.58,№8,</a:t>
            </a:r>
          </a:p>
          <a:p>
            <a:pPr indent="-331788" algn="ctr">
              <a:lnSpc>
                <a:spcPct val="9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№9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s://im0-tub-ru.yandex.net/i?id=2c060767468626fd6a72afec423d1292&amp;n=13"/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537" y="4912384"/>
            <a:ext cx="1866900" cy="1385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3634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285860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 Х </a:t>
            </a:r>
            <a:r>
              <a:rPr lang="ru-RU" sz="3200" dirty="0" smtClean="0">
                <a:latin typeface="Comic Sans MS" pitchFamily="66" charset="0"/>
                <a:cs typeface="Arial" charset="0"/>
              </a:rPr>
              <a:t>•</a:t>
            </a:r>
            <a:r>
              <a:rPr lang="ru-RU" sz="3200" b="1" dirty="0" smtClean="0"/>
              <a:t>  48 =  96 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786446" y="1214422"/>
            <a:ext cx="1081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/>
              <a:t>Х = 2</a:t>
            </a:r>
            <a:endParaRPr lang="ru-RU" sz="32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357166"/>
            <a:ext cx="8299644" cy="646331"/>
          </a:xfrm>
          <a:prstGeom prst="rect">
            <a:avLst/>
          </a:prstGeom>
          <a:noFill/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Сколько </a:t>
            </a:r>
            <a:r>
              <a:rPr lang="ru-RU" sz="3600" b="1" i="1" dirty="0" smtClean="0">
                <a:solidFill>
                  <a:srgbClr val="FF0000"/>
                </a:solidFill>
              </a:rPr>
              <a:t>лет</a:t>
            </a:r>
            <a:r>
              <a:rPr lang="ru-RU" sz="3200" b="1" i="1" dirty="0" smtClean="0">
                <a:solidFill>
                  <a:srgbClr val="FF0000"/>
                </a:solidFill>
              </a:rPr>
              <a:t> разлагается на земле бумага?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2285992"/>
            <a:ext cx="73240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Сколько лет сохраняется в земле </a:t>
            </a:r>
          </a:p>
          <a:p>
            <a:r>
              <a:rPr lang="ru-RU" sz="3200" b="1" i="1" dirty="0" smtClean="0">
                <a:solidFill>
                  <a:srgbClr val="FF0000"/>
                </a:solidFill>
              </a:rPr>
              <a:t>                                        консервная банка?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3571876"/>
            <a:ext cx="17267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Х : 20 = 5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643570" y="3500438"/>
            <a:ext cx="1426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/>
              <a:t>Х = 100</a:t>
            </a:r>
            <a:endParaRPr lang="ru-RU" sz="3200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357694"/>
            <a:ext cx="872245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Сколько лет будет перерабатывать природа</a:t>
            </a:r>
          </a:p>
          <a:p>
            <a:r>
              <a:rPr lang="ru-RU" sz="3200" b="1" i="1" dirty="0" smtClean="0">
                <a:solidFill>
                  <a:srgbClr val="FF0000"/>
                </a:solidFill>
              </a:rPr>
              <a:t>                                    полиэтиленовый пакет?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5786454"/>
            <a:ext cx="25490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300 -  Х = 100 </a:t>
            </a:r>
            <a:endParaRPr lang="ru-RU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715008" y="5715016"/>
            <a:ext cx="1426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/>
              <a:t>Х = 200</a:t>
            </a:r>
            <a:endParaRPr lang="ru-RU" sz="32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а 4 из 1075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21013"/>
            <a:ext cx="8501122" cy="6169819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" name="Picture 2" descr="Картинка 4 из 1075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02453"/>
            <a:ext cx="8501122" cy="6169819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a2572c76ba23b8d0f2be51816786a2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1357298"/>
            <a:ext cx="5857916" cy="5784333"/>
          </a:xfrm>
          <a:prstGeom prst="roundRect">
            <a:avLst/>
          </a:prstGeom>
          <a:effectLst>
            <a:softEdge rad="127000"/>
          </a:effectLst>
        </p:spPr>
      </p:pic>
      <p:sp>
        <p:nvSpPr>
          <p:cNvPr id="4" name="TextBox 3"/>
          <p:cNvSpPr txBox="1"/>
          <p:nvPr/>
        </p:nvSpPr>
        <p:spPr>
          <a:xfrm>
            <a:off x="-357222" y="357166"/>
            <a:ext cx="9773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        Каждый год  в мире образуется 57 млн. тонн</a:t>
            </a:r>
          </a:p>
          <a:p>
            <a:r>
              <a:rPr lang="ru-RU" sz="3200" b="1" i="1" dirty="0" smtClean="0"/>
              <a:t>        бытового мусора. Сколько мусора накопится </a:t>
            </a:r>
          </a:p>
          <a:p>
            <a:r>
              <a:rPr lang="ru-RU" sz="3200" b="1" i="1" dirty="0" smtClean="0"/>
              <a:t>        за 2 года?</a:t>
            </a:r>
            <a:endParaRPr lang="ru-RU" sz="32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2285992"/>
            <a:ext cx="741203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114 млн.тонн</a:t>
            </a:r>
            <a:endParaRPr lang="ru-RU" sz="9600" b="1" cap="none" spc="50" dirty="0">
              <a:ln w="1270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Мусор – враг природы!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13314" name="Picture 2" descr="http://www.vivozmusoraliera.ru/home/jurnal/img/grya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905000"/>
            <a:ext cx="6096000" cy="4067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4000" b="1" dirty="0" smtClean="0">
                <a:solidFill>
                  <a:srgbClr val="C00000"/>
                </a:solidFill>
              </a:rPr>
              <a:t>ПРАВИЛА ПОВЕДЕНИЯ НА УРОКЕ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700" b="1" dirty="0" smtClean="0">
                <a:solidFill>
                  <a:srgbClr val="00B050"/>
                </a:solidFill>
              </a:rPr>
              <a:t>На уроке будь старательным,</a:t>
            </a:r>
            <a:br>
              <a:rPr lang="ru-RU" sz="2700" b="1" dirty="0" smtClean="0">
                <a:solidFill>
                  <a:srgbClr val="00B050"/>
                </a:solidFill>
              </a:rPr>
            </a:br>
            <a:r>
              <a:rPr lang="ru-RU" sz="2700" b="1" dirty="0" smtClean="0">
                <a:solidFill>
                  <a:srgbClr val="00B050"/>
                </a:solidFill>
              </a:rPr>
              <a:t>Будь спокойным и внимательным.</a:t>
            </a:r>
            <a:br>
              <a:rPr lang="ru-RU" sz="2700" b="1" dirty="0" smtClean="0">
                <a:solidFill>
                  <a:srgbClr val="00B050"/>
                </a:solidFill>
              </a:rPr>
            </a:br>
            <a:r>
              <a:rPr lang="ru-RU" sz="2700" b="1" dirty="0" smtClean="0">
                <a:solidFill>
                  <a:srgbClr val="00B050"/>
                </a:solidFill>
              </a:rPr>
              <a:t>Всё пиши, не отставая,</a:t>
            </a:r>
            <a:br>
              <a:rPr lang="ru-RU" sz="2700" b="1" dirty="0" smtClean="0">
                <a:solidFill>
                  <a:srgbClr val="00B050"/>
                </a:solidFill>
              </a:rPr>
            </a:br>
            <a:r>
              <a:rPr lang="ru-RU" sz="2700" b="1" dirty="0" smtClean="0">
                <a:solidFill>
                  <a:srgbClr val="00B050"/>
                </a:solidFill>
              </a:rPr>
              <a:t>Слушай, не перебивая.</a:t>
            </a:r>
            <a:br>
              <a:rPr lang="ru-RU" sz="2700" b="1" dirty="0" smtClean="0">
                <a:solidFill>
                  <a:srgbClr val="00B050"/>
                </a:solidFill>
              </a:rPr>
            </a:br>
            <a:r>
              <a:rPr lang="ru-RU" sz="2700" b="1" dirty="0" smtClean="0">
                <a:solidFill>
                  <a:srgbClr val="00B050"/>
                </a:solidFill>
              </a:rPr>
              <a:t>Говори всё чётко, внятно, </a:t>
            </a:r>
            <a:br>
              <a:rPr lang="ru-RU" sz="2700" b="1" dirty="0" smtClean="0">
                <a:solidFill>
                  <a:srgbClr val="00B050"/>
                </a:solidFill>
              </a:rPr>
            </a:br>
            <a:r>
              <a:rPr lang="ru-RU" sz="2700" b="1" dirty="0" smtClean="0">
                <a:solidFill>
                  <a:srgbClr val="00B050"/>
                </a:solidFill>
              </a:rPr>
              <a:t>Чтобы было всем понятно.</a:t>
            </a:r>
            <a:br>
              <a:rPr lang="ru-RU" sz="2700" b="1" dirty="0" smtClean="0">
                <a:solidFill>
                  <a:srgbClr val="00B050"/>
                </a:solidFill>
              </a:rPr>
            </a:br>
            <a:r>
              <a:rPr lang="ru-RU" sz="2700" b="1" dirty="0" smtClean="0">
                <a:solidFill>
                  <a:srgbClr val="00B050"/>
                </a:solidFill>
              </a:rPr>
              <a:t>Если хочешь отвечать,</a:t>
            </a:r>
            <a:br>
              <a:rPr lang="ru-RU" sz="2700" b="1" dirty="0" smtClean="0">
                <a:solidFill>
                  <a:srgbClr val="00B050"/>
                </a:solidFill>
              </a:rPr>
            </a:br>
            <a:r>
              <a:rPr lang="ru-RU" sz="2700" b="1" dirty="0" smtClean="0">
                <a:solidFill>
                  <a:srgbClr val="00B050"/>
                </a:solidFill>
              </a:rPr>
              <a:t>Надо руку поднимать.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Google Shape;126;p16" descr="mult-37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2357422" y="3714752"/>
            <a:ext cx="4972042" cy="2786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WordArt 2"/>
          <p:cNvSpPr>
            <a:spLocks noChangeArrowheads="1" noChangeShapeType="1" noTextEdit="1"/>
          </p:cNvSpPr>
          <p:nvPr/>
        </p:nvSpPr>
        <p:spPr bwMode="auto">
          <a:xfrm>
            <a:off x="1908175" y="692150"/>
            <a:ext cx="6048375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Природа в опасности</a:t>
            </a:r>
            <a:endParaRPr lang="ru-RU" sz="3600" b="1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6" name="Рисунок 5" descr="C:\Users\User\Desktop\экология -картинки\1385022223_2012-08-31.jpg"/>
          <p:cNvPicPr/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500" b="11084"/>
          <a:stretch/>
        </p:blipFill>
        <p:spPr bwMode="auto">
          <a:xfrm>
            <a:off x="1643042" y="2928934"/>
            <a:ext cx="2357454" cy="2857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71604" y="2428868"/>
            <a:ext cx="71461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Загрязнение и неэкономное расходование воды 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yamuna_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2928934"/>
            <a:ext cx="3629046" cy="27048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7149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85728"/>
            <a:ext cx="81439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                             Задача. </a:t>
            </a:r>
          </a:p>
          <a:p>
            <a:r>
              <a:rPr lang="ru-RU" sz="3200" b="1" i="1" dirty="0" smtClean="0"/>
              <a:t>В  городе на ежедневные  нужды одной семьи, состоящей из 3 человек, требуется  660  литров воды. Сколько литров  воды  в сутки будет расходовать семья, состоящая из 4 человек?</a:t>
            </a:r>
            <a:endParaRPr lang="ru-RU" sz="32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857488" y="3500438"/>
            <a:ext cx="22860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3 ч. – 660 л </a:t>
            </a:r>
          </a:p>
          <a:p>
            <a:r>
              <a:rPr lang="ru-RU" sz="3200" b="1" i="1" dirty="0" smtClean="0"/>
              <a:t>4</a:t>
            </a:r>
            <a:r>
              <a:rPr lang="en-US" sz="3200" b="1" i="1" dirty="0" smtClean="0"/>
              <a:t> </a:t>
            </a:r>
            <a:r>
              <a:rPr lang="ru-RU" sz="3200" b="1" i="1" dirty="0" smtClean="0"/>
              <a:t>ч.  - </a:t>
            </a:r>
            <a:r>
              <a:rPr lang="ru-RU" sz="3200" b="1" i="1" u="sng" dirty="0" smtClean="0"/>
              <a:t>? л</a:t>
            </a:r>
            <a:endParaRPr lang="ru-RU" sz="3200" b="1" i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4786322"/>
            <a:ext cx="6359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1) 660 : 3 = 220 (л) – на одного человека</a:t>
            </a:r>
            <a:endParaRPr lang="ru-RU" sz="28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5357826"/>
            <a:ext cx="654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2) 220 </a:t>
            </a:r>
            <a:r>
              <a:rPr lang="ru-RU" sz="2800" dirty="0" smtClean="0">
                <a:latin typeface="Comic Sans MS" pitchFamily="66" charset="0"/>
                <a:cs typeface="Arial" charset="0"/>
              </a:rPr>
              <a:t>•</a:t>
            </a:r>
            <a:r>
              <a:rPr lang="ru-RU" sz="2800" b="1" i="1" dirty="0" smtClean="0"/>
              <a:t> 4 = 880 (л) – на четырех человек</a:t>
            </a:r>
            <a:endParaRPr lang="ru-RU" sz="28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5903893"/>
            <a:ext cx="8358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Ответ: 880 литров  воды будет  расходовать     </a:t>
            </a:r>
          </a:p>
          <a:p>
            <a:r>
              <a:rPr lang="ru-RU" sz="2800" b="1" i="1" dirty="0" smtClean="0"/>
              <a:t>                 семья из четырех человек.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hatsApp Image 2023-03-18 at 12.24.03 (5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мама\Мои рисунки\Фон\Изображение 01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2" descr="E:\мама\Мои рисунки\Фон\Изображение 01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ost-6773-116319099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980" t="11034" r="8130" b="19731"/>
          <a:stretch>
            <a:fillRect/>
          </a:stretch>
        </p:blipFill>
        <p:spPr bwMode="auto">
          <a:xfrm rot="564176" flipH="1">
            <a:off x="5151438" y="3082925"/>
            <a:ext cx="28511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285852" y="785794"/>
            <a:ext cx="6572296" cy="1446550"/>
          </a:xfrm>
          <a:prstGeom prst="rect">
            <a:avLst/>
          </a:prstGeom>
        </p:spPr>
        <p:txBody>
          <a:bodyPr>
            <a:prstTxWarp prst="textCanUp">
              <a:avLst/>
            </a:prstTxWarp>
            <a:spAutoFit/>
          </a:bodyPr>
          <a:lstStyle/>
          <a:p>
            <a:pPr algn="ctr">
              <a:defRPr/>
            </a:pPr>
            <a:r>
              <a:rPr lang="ru-RU" sz="4400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Bookman Old Style" pitchFamily="18" charset="0"/>
                <a:cs typeface="Arial"/>
              </a:rPr>
              <a:t>Физкультминутка</a:t>
            </a:r>
          </a:p>
          <a:p>
            <a:pPr algn="ctr">
              <a:defRPr/>
            </a:pPr>
            <a:r>
              <a:rPr lang="ru-RU" sz="4400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Bookman Old Style" pitchFamily="18" charset="0"/>
                <a:cs typeface="Arial"/>
              </a:rPr>
              <a:t> для глаз</a:t>
            </a:r>
          </a:p>
        </p:txBody>
      </p:sp>
      <p:pic>
        <p:nvPicPr>
          <p:cNvPr id="9" name="Picture 6" descr="post-6773-116319099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980" t="11034" r="8130" b="19731"/>
          <a:stretch>
            <a:fillRect/>
          </a:stretch>
        </p:blipFill>
        <p:spPr bwMode="auto">
          <a:xfrm rot="-420336">
            <a:off x="1350963" y="3079750"/>
            <a:ext cx="25336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1793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2"/>
          <p:cNvSpPr>
            <a:spLocks noChangeShapeType="1"/>
          </p:cNvSpPr>
          <p:nvPr/>
        </p:nvSpPr>
        <p:spPr bwMode="auto">
          <a:xfrm>
            <a:off x="395288" y="476250"/>
            <a:ext cx="8353425" cy="5976938"/>
          </a:xfrm>
          <a:prstGeom prst="line">
            <a:avLst/>
          </a:prstGeom>
          <a:noFill/>
          <a:ln w="101600">
            <a:solidFill>
              <a:srgbClr val="FF99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 rot="-2647464">
            <a:off x="250825" y="260350"/>
            <a:ext cx="649288" cy="647700"/>
          </a:xfrm>
          <a:prstGeom prst="pentagon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7058591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8778E-17 L 0.87413 0.84948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98" y="424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" presetID="49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2948E-6 L 0.87812 0.84439 " pathEditMode="relative" rAng="0" ptsTypes="AA">
                                      <p:cBhvr>
                                        <p:cTn id="13" dur="3000" spd="-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06" y="42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" presetID="49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2948E-6 L 0.87812 0.84439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06" y="42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" presetID="49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2948E-6 L 0.87812 0.84439 " pathEditMode="relative" rAng="0" ptsTypes="AA">
                                      <p:cBhvr>
                                        <p:cTn id="19" dur="3000" spd="-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06" y="42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49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2948E-6 L 0.87812 0.84439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06" y="42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24" presetID="49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2948E-6 L 0.87812 0.84439 " pathEditMode="relative" rAng="0" ptsTypes="AA">
                                      <p:cBhvr>
                                        <p:cTn id="25" dur="3000" spd="-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06" y="42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27" presetID="49" presetClass="path" presetSubtype="0" accel="50000" decel="5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2948E-6 L 0.87812 0.84439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06" y="42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30" presetID="49" presetClass="path" presetSubtype="0" accel="50000" decel="5000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2948E-6 L 0.87031 0.84439 " pathEditMode="relative" rAng="0" ptsTypes="AA">
                                      <p:cBhvr>
                                        <p:cTn id="31" dur="3000" spd="-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07" y="42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7171" grpId="1" animBg="1"/>
      <p:bldP spid="7171" grpId="2" animBg="1"/>
      <p:bldP spid="7171" grpId="3" animBg="1"/>
      <p:bldP spid="7171" grpId="4" animBg="1"/>
      <p:bldP spid="7171" grpId="5" animBg="1"/>
      <p:bldP spid="7171" grpId="6" animBg="1"/>
      <p:bldP spid="7171" grpId="7" animBg="1"/>
      <p:bldP spid="7171" grpId="8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1403350" y="765175"/>
            <a:ext cx="6553200" cy="5616575"/>
          </a:xfrm>
          <a:prstGeom prst="ellipse">
            <a:avLst/>
          </a:prstGeom>
          <a:noFill/>
          <a:ln w="101600">
            <a:solidFill>
              <a:srgbClr val="FFCC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ru-RU"/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4211638" y="333375"/>
            <a:ext cx="935037" cy="863600"/>
          </a:xfrm>
          <a:prstGeom prst="star5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2569257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path" presetSubtype="0" repeatCount="5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91329E-6 C 0.19532 4.91329E-6 0.35452 0.18104 0.35452 0.40369 C 0.35452 0.62612 0.19532 0.80739 -2.5E-6 0.80739 C -0.19566 0.80739 -0.35434 0.62612 -0.35434 0.40369 C -0.35434 0.18104 -0.19566 4.91329E-6 -2.5E-6 4.91329E-6 Z " pathEditMode="relative" rAng="0" ptsTypes="fffff">
                                      <p:cBhvr>
                                        <p:cTn id="10" dur="3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125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val 4"/>
          <p:cNvSpPr>
            <a:spLocks noChangeArrowheads="1"/>
          </p:cNvSpPr>
          <p:nvPr/>
        </p:nvSpPr>
        <p:spPr bwMode="auto">
          <a:xfrm>
            <a:off x="1187450" y="476250"/>
            <a:ext cx="6840538" cy="5976938"/>
          </a:xfrm>
          <a:prstGeom prst="ellipse">
            <a:avLst/>
          </a:prstGeom>
          <a:noFill/>
          <a:ln w="1016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ru-RU"/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4067175" y="260350"/>
            <a:ext cx="1009650" cy="504825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3892805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1" presetID="1" presetClass="path" presetSubtype="0" repeatCount="500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-2.08092E-6 C 0.20642 -2.08092E-6 0.37431 0.19122 0.37431 0.42729 C 0.37431 0.66243 0.20642 0.8548 0 0.8548 C -0.20625 0.8548 -0.37378 0.66243 -0.37378 0.42729 C -0.37378 0.19122 -0.20625 -2.08092E-6 0 -2.08092E-6 Z " pathEditMode="relative" rAng="0" ptsTypes="fffff">
                                      <p:cBhvr>
                                        <p:cTn id="12" dur="3000" spd="-100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427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  <p:bldP spid="10245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Рисунок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93" y="-60883"/>
            <a:ext cx="9144000" cy="691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WordArt 2"/>
          <p:cNvSpPr>
            <a:spLocks noChangeArrowheads="1" noChangeShapeType="1" noTextEdit="1"/>
          </p:cNvSpPr>
          <p:nvPr/>
        </p:nvSpPr>
        <p:spPr bwMode="auto">
          <a:xfrm>
            <a:off x="1908175" y="692150"/>
            <a:ext cx="6048375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Природа в опасности</a:t>
            </a:r>
            <a:endParaRPr lang="ru-RU" sz="3600" b="1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5" name="Рисунок 4" descr="C:\Users\User\Desktop\экология -картинки\3_55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3000372"/>
            <a:ext cx="5286412" cy="21431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357422" y="5214950"/>
            <a:ext cx="56884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Загрязнение воздуха</a:t>
            </a:r>
            <a:endParaRPr lang="ru-RU" sz="4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71670" y="2357430"/>
            <a:ext cx="628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149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FDT3CAVC6QQ8CA6HE50MCAZ2323RCAO0K8FXCAV1Y9KCCAOYQZONCA7PN00CCARBW39TCALW81X4CA0ZYC0PCA4HLUPGCABOXM21CAEGJ5CQCAUM32OYCALKFZKMCAS0YBFXCAJABUZRCAGWYSCICAGHMDH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2357430"/>
            <a:ext cx="6786610" cy="414339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TextBox 1"/>
          <p:cNvSpPr txBox="1"/>
          <p:nvPr/>
        </p:nvSpPr>
        <p:spPr>
          <a:xfrm>
            <a:off x="500034" y="214290"/>
            <a:ext cx="828680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                   За год промышленные предприятия выбрасывают в воздух  58 млн. тонн загрязняющих веществ, автотранспорт 36 млн. тонн. Сколько всего выбросов вредных веществ попадает  в воздух  за год?</a:t>
            </a:r>
            <a:endParaRPr lang="ru-RU" sz="28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500166" y="4071942"/>
            <a:ext cx="62865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94</a:t>
            </a:r>
            <a:r>
              <a:rPr lang="ru-RU" sz="8800" b="1" dirty="0" smtClean="0">
                <a:solidFill>
                  <a:schemeClr val="bg1"/>
                </a:solidFill>
              </a:rPr>
              <a:t> </a:t>
            </a:r>
            <a:r>
              <a:rPr lang="ru-RU" sz="88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млн.тонн</a:t>
            </a:r>
            <a:endParaRPr lang="ru-RU" sz="8800" b="1" dirty="0">
              <a:ln>
                <a:solidFill>
                  <a:srgbClr val="FF0000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№ 4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Найди периметр прямоугольника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2057400"/>
            <a:ext cx="34290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Р - ? М</a:t>
            </a:r>
            <a:endParaRPr lang="en-US" sz="4800" b="1" dirty="0" smtClean="0">
              <a:solidFill>
                <a:srgbClr val="FF0000"/>
              </a:solidFill>
            </a:endParaRPr>
          </a:p>
          <a:p>
            <a:pPr algn="ctr"/>
            <a:endParaRPr lang="ru-RU" sz="4800" b="1" dirty="0" smtClean="0">
              <a:solidFill>
                <a:srgbClr val="FF0000"/>
              </a:solidFill>
            </a:endParaRPr>
          </a:p>
          <a:p>
            <a:pPr algn="ctr"/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1447800"/>
            <a:ext cx="11849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20 м</a:t>
            </a:r>
            <a:endParaRPr lang="ru-RU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2743200"/>
            <a:ext cx="11849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10 м</a:t>
            </a:r>
            <a:endParaRPr lang="ru-RU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4419600"/>
            <a:ext cx="520424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Р = ( 20 + 10) * 2 = 60 м</a:t>
            </a:r>
          </a:p>
          <a:p>
            <a:endParaRPr lang="ru-RU" sz="4000" b="1" dirty="0" smtClean="0"/>
          </a:p>
          <a:p>
            <a:r>
              <a:rPr lang="ru-RU" sz="3200" b="1" dirty="0" smtClean="0"/>
              <a:t>Ответ : Р=60м.</a:t>
            </a:r>
          </a:p>
          <a:p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6" y="1643051"/>
          <a:ext cx="8429679" cy="292895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36631"/>
                <a:gridCol w="936631"/>
                <a:gridCol w="936631"/>
                <a:gridCol w="936631"/>
                <a:gridCol w="936631"/>
                <a:gridCol w="936631"/>
                <a:gridCol w="936631"/>
                <a:gridCol w="936631"/>
                <a:gridCol w="936631"/>
              </a:tblGrid>
              <a:tr h="1272151"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399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586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208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854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394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570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761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923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467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656807">
                <a:tc>
                  <a:txBody>
                    <a:bodyPr/>
                    <a:lstStyle/>
                    <a:p>
                      <a:r>
                        <a:rPr lang="ru-RU" sz="3600" b="1" dirty="0" smtClean="0"/>
                        <a:t>Ц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/>
                        <a:t>Е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/>
                        <a:t>Я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/>
                        <a:t>У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/>
                        <a:t>И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/>
                        <a:t>Р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/>
                        <a:t>М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/>
                        <a:t>Н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/>
                        <a:t>А</a:t>
                      </a:r>
                      <a:endParaRPr lang="ru-RU" sz="3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57158" y="357166"/>
            <a:ext cx="83582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ts val="2000"/>
            </a:pPr>
            <a:r>
              <a:rPr lang="ru-RU" sz="2800" b="1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Расположи числа в порядке убывания и прочитай слово:</a:t>
            </a:r>
            <a:endParaRPr lang="ru-RU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533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143000" y="228600"/>
            <a:ext cx="69402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Дерево – лучший «пылесос» воздуха.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4495800"/>
            <a:ext cx="186397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/>
              <a:t>Береза</a:t>
            </a:r>
          </a:p>
          <a:p>
            <a:endParaRPr lang="ru-RU" sz="1200" b="1" u="sng" dirty="0" smtClean="0"/>
          </a:p>
          <a:p>
            <a:r>
              <a:rPr lang="ru-RU" sz="2400" dirty="0" smtClean="0"/>
              <a:t>Высота -30 м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4495800"/>
            <a:ext cx="186397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/>
              <a:t>Тополь</a:t>
            </a:r>
          </a:p>
          <a:p>
            <a:endParaRPr lang="ru-RU" sz="1200" b="1" u="sng" dirty="0" smtClean="0"/>
          </a:p>
          <a:p>
            <a:r>
              <a:rPr lang="ru-RU" sz="2400" dirty="0" smtClean="0"/>
              <a:t>Высота -60 м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4495800"/>
            <a:ext cx="186397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/>
              <a:t>Липа</a:t>
            </a:r>
          </a:p>
          <a:p>
            <a:endParaRPr lang="ru-RU" sz="1200" b="1" u="sng" dirty="0" smtClean="0"/>
          </a:p>
          <a:p>
            <a:r>
              <a:rPr lang="ru-RU" sz="2400" dirty="0" smtClean="0"/>
              <a:t>Высота - 40м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010400" y="4495800"/>
            <a:ext cx="193290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/>
              <a:t>Клён</a:t>
            </a:r>
          </a:p>
          <a:p>
            <a:endParaRPr lang="ru-RU" sz="1200" b="1" u="sng" dirty="0" smtClean="0"/>
          </a:p>
          <a:p>
            <a:r>
              <a:rPr lang="ru-RU" sz="2400" dirty="0" smtClean="0"/>
              <a:t>Высота - 40 м</a:t>
            </a:r>
            <a:endParaRPr lang="ru-RU" sz="2400" dirty="0"/>
          </a:p>
        </p:txBody>
      </p:sp>
      <p:pic>
        <p:nvPicPr>
          <p:cNvPr id="4098" name="Picture 2" descr="http://dom-sad.anril.dp.ua/image/cache/data/sagenci/derevo/berjoza/1%20(1)-600x600.jpg"/>
          <p:cNvPicPr>
            <a:picLocks noChangeAspect="1" noChangeArrowheads="1"/>
          </p:cNvPicPr>
          <p:nvPr/>
        </p:nvPicPr>
        <p:blipFill>
          <a:blip r:embed="rId2" cstate="print"/>
          <a:srcRect l="22611" r="24056"/>
          <a:stretch>
            <a:fillRect/>
          </a:stretch>
        </p:blipFill>
        <p:spPr bwMode="auto">
          <a:xfrm>
            <a:off x="457200" y="1295400"/>
            <a:ext cx="1701800" cy="3190875"/>
          </a:xfrm>
          <a:prstGeom prst="rect">
            <a:avLst/>
          </a:prstGeom>
          <a:noFill/>
        </p:spPr>
      </p:pic>
      <p:pic>
        <p:nvPicPr>
          <p:cNvPr id="4100" name="Picture 4" descr="http://st.depositphotos.com/1598598/2787/i/450/depositphotos_27875465-Isolated-poplar-tree-on-a-white-background.jpg"/>
          <p:cNvPicPr>
            <a:picLocks noChangeAspect="1" noChangeArrowheads="1"/>
          </p:cNvPicPr>
          <p:nvPr/>
        </p:nvPicPr>
        <p:blipFill>
          <a:blip r:embed="rId3" cstate="print"/>
          <a:srcRect l="10909" r="9091"/>
          <a:stretch>
            <a:fillRect/>
          </a:stretch>
        </p:blipFill>
        <p:spPr bwMode="auto">
          <a:xfrm>
            <a:off x="2514600" y="1268202"/>
            <a:ext cx="1905000" cy="3227598"/>
          </a:xfrm>
          <a:prstGeom prst="rect">
            <a:avLst/>
          </a:prstGeom>
          <a:noFill/>
        </p:spPr>
      </p:pic>
      <p:pic>
        <p:nvPicPr>
          <p:cNvPr id="4102" name="Picture 6" descr="http://static1.evermotion.org/files/model_images/fde8a5fa20ce1c8c48817c991e4fda2a.jpg"/>
          <p:cNvPicPr>
            <a:picLocks noChangeAspect="1" noChangeArrowheads="1"/>
          </p:cNvPicPr>
          <p:nvPr/>
        </p:nvPicPr>
        <p:blipFill>
          <a:blip r:embed="rId4" cstate="print"/>
          <a:srcRect l="23896" r="27568"/>
          <a:stretch>
            <a:fillRect/>
          </a:stretch>
        </p:blipFill>
        <p:spPr bwMode="auto">
          <a:xfrm>
            <a:off x="4800600" y="1290806"/>
            <a:ext cx="1524000" cy="3139908"/>
          </a:xfrm>
          <a:prstGeom prst="rect">
            <a:avLst/>
          </a:prstGeom>
          <a:noFill/>
        </p:spPr>
      </p:pic>
      <p:pic>
        <p:nvPicPr>
          <p:cNvPr id="4104" name="Picture 8" descr="http://www.new-woods.ru/images/katalog-krupnomery/krupnomery-listvennye/t02-0035-01-krupnomer-klen-ostrolistnyj-drummond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1371600"/>
            <a:ext cx="2286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3 из 3300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876"/>
            <a:ext cx="2805107" cy="295274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0" y="357166"/>
            <a:ext cx="9144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 </a:t>
            </a:r>
            <a:r>
              <a:rPr lang="ru-RU" sz="3200" b="1" i="1" dirty="0" smtClean="0"/>
              <a:t>В городах деревья страдают из-за   грязного   воздуха. Продолжительность жизни деревьев в городе меньше, чем в лесу. </a:t>
            </a:r>
          </a:p>
          <a:p>
            <a:r>
              <a:rPr lang="ru-RU" sz="3200" b="1" i="1" dirty="0" smtClean="0">
                <a:solidFill>
                  <a:srgbClr val="FF0000"/>
                </a:solidFill>
              </a:rPr>
              <a:t>Задание: </a:t>
            </a:r>
            <a:r>
              <a:rPr lang="ru-RU" sz="3200" b="1" i="1" dirty="0" smtClean="0"/>
              <a:t>вычислить, во сколько раз   деревья в лесу живут дольше, чем в городе.</a:t>
            </a:r>
            <a:endParaRPr lang="ru-RU" sz="3200" i="1" dirty="0"/>
          </a:p>
        </p:txBody>
      </p:sp>
      <p:pic>
        <p:nvPicPr>
          <p:cNvPr id="5" name="Рисунок 4" descr="WhatsApp Image 2023-03-18 at 12.24.03 (1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5" y="3786190"/>
            <a:ext cx="2643206" cy="2714644"/>
          </a:xfrm>
          <a:prstGeom prst="rect">
            <a:avLst/>
          </a:prstGeom>
        </p:spPr>
      </p:pic>
      <p:pic>
        <p:nvPicPr>
          <p:cNvPr id="6" name="Рисунок 5" descr="WhatsApp Image 2023-03-18 at 12.24.03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12" y="3786190"/>
            <a:ext cx="2567811" cy="264320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" y="3143248"/>
            <a:ext cx="2285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>
              <a:ln w="28575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143248"/>
            <a:ext cx="21431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28575" cmpd="sng">
                  <a:solidFill>
                    <a:srgbClr val="FF0000"/>
                  </a:soli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ВЯЗ</a:t>
            </a:r>
            <a:endParaRPr lang="ru-RU" sz="4000" b="1" dirty="0">
              <a:ln w="28575" cmpd="sng">
                <a:solidFill>
                  <a:srgbClr val="FF0000"/>
                </a:soli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3 из 3300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876"/>
            <a:ext cx="2805107" cy="295274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" name="Рисунок 4" descr="WhatsApp Image 2023-03-18 at 12.24.03 (1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5" y="3786190"/>
            <a:ext cx="2643206" cy="2714644"/>
          </a:xfrm>
          <a:prstGeom prst="rect">
            <a:avLst/>
          </a:prstGeom>
        </p:spPr>
      </p:pic>
      <p:pic>
        <p:nvPicPr>
          <p:cNvPr id="6" name="Рисунок 5" descr="WhatsApp Image 2023-03-18 at 12.24.03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12" y="3786190"/>
            <a:ext cx="2567811" cy="264320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" y="3143248"/>
            <a:ext cx="2285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>
              <a:ln w="28575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143248"/>
            <a:ext cx="21431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28575" cmpd="sng">
                  <a:solidFill>
                    <a:srgbClr val="FF0000"/>
                  </a:soli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ВЯЗ</a:t>
            </a:r>
            <a:endParaRPr lang="ru-RU" sz="4000" b="1" dirty="0">
              <a:ln w="28575" cmpd="sng">
                <a:solidFill>
                  <a:srgbClr val="FF0000"/>
                </a:soli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643050"/>
            <a:ext cx="28600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28575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 6  раз</a:t>
            </a:r>
            <a:r>
              <a:rPr lang="en-US" sz="5400" b="1" dirty="0" smtClean="0">
                <a:ln w="28575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&gt;</a:t>
            </a:r>
            <a:endParaRPr lang="ru-RU" sz="5400" b="1" dirty="0">
              <a:ln w="28575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71802" y="1643050"/>
            <a:ext cx="30444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28575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 2 раза</a:t>
            </a:r>
            <a:r>
              <a:rPr lang="en-US" sz="5400" b="1" dirty="0" smtClean="0">
                <a:ln w="28575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&gt;</a:t>
            </a:r>
            <a:endParaRPr lang="ru-RU" sz="5400" b="1" dirty="0">
              <a:ln w="28575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15074" y="1643050"/>
            <a:ext cx="27029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28575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 5  раз</a:t>
            </a:r>
            <a:r>
              <a:rPr lang="en-US" sz="5400" b="1" dirty="0" smtClean="0">
                <a:ln w="28575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&gt;</a:t>
            </a:r>
            <a:endParaRPr lang="ru-RU" sz="5400" b="1" dirty="0">
              <a:ln w="28575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914400" y="685800"/>
            <a:ext cx="70866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dirty="0">
                <a:solidFill>
                  <a:srgbClr val="3333CC"/>
                </a:solidFill>
              </a:rPr>
              <a:t>308 см =       м      см</a:t>
            </a:r>
          </a:p>
          <a:p>
            <a:pPr>
              <a:spcBef>
                <a:spcPct val="50000"/>
              </a:spcBef>
            </a:pPr>
            <a:r>
              <a:rPr lang="ru-RU" sz="4400" b="1" dirty="0">
                <a:solidFill>
                  <a:srgbClr val="3333CC"/>
                </a:solidFill>
              </a:rPr>
              <a:t>45 мм =        см       мм</a:t>
            </a:r>
          </a:p>
          <a:p>
            <a:pPr>
              <a:spcBef>
                <a:spcPct val="50000"/>
              </a:spcBef>
            </a:pPr>
            <a:r>
              <a:rPr lang="ru-RU" sz="4400" b="1" dirty="0">
                <a:solidFill>
                  <a:srgbClr val="3333CC"/>
                </a:solidFill>
              </a:rPr>
              <a:t>3 м 70 см =         </a:t>
            </a:r>
            <a:r>
              <a:rPr lang="ru-RU" sz="4400" b="1" dirty="0" err="1">
                <a:solidFill>
                  <a:srgbClr val="3333CC"/>
                </a:solidFill>
              </a:rPr>
              <a:t>см</a:t>
            </a:r>
            <a:endParaRPr lang="ru-RU" sz="4400" b="1" dirty="0">
              <a:solidFill>
                <a:srgbClr val="3333CC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4400" b="1" dirty="0">
                <a:solidFill>
                  <a:srgbClr val="3333CC"/>
                </a:solidFill>
              </a:rPr>
              <a:t>15 дм 8 см =        </a:t>
            </a:r>
            <a:r>
              <a:rPr lang="ru-RU" sz="4400" b="1" dirty="0" err="1">
                <a:solidFill>
                  <a:srgbClr val="3333CC"/>
                </a:solidFill>
              </a:rPr>
              <a:t>см</a:t>
            </a:r>
            <a:endParaRPr lang="ru-RU" sz="4400" b="1" dirty="0">
              <a:solidFill>
                <a:srgbClr val="3333CC"/>
              </a:solidFill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276600" y="685800"/>
            <a:ext cx="91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>
                <a:solidFill>
                  <a:srgbClr val="3333CC"/>
                </a:solidFill>
              </a:rPr>
              <a:t> 3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4500562" y="685800"/>
            <a:ext cx="135732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dirty="0">
                <a:solidFill>
                  <a:srgbClr val="3333CC"/>
                </a:solidFill>
              </a:rPr>
              <a:t> </a:t>
            </a:r>
            <a:r>
              <a:rPr lang="ru-RU" sz="4400" b="1" dirty="0" smtClean="0">
                <a:solidFill>
                  <a:srgbClr val="3333CC"/>
                </a:solidFill>
              </a:rPr>
              <a:t>8 </a:t>
            </a:r>
            <a:endParaRPr lang="ru-RU" sz="4400" b="1" dirty="0">
              <a:solidFill>
                <a:srgbClr val="3333CC"/>
              </a:solidFill>
            </a:endParaRP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3276600" y="1676400"/>
            <a:ext cx="91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>
                <a:solidFill>
                  <a:srgbClr val="3333CC"/>
                </a:solidFill>
              </a:rPr>
              <a:t> 4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4857752" y="1676400"/>
            <a:ext cx="17859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3333CC"/>
                </a:solidFill>
              </a:rPr>
              <a:t> </a:t>
            </a:r>
            <a:r>
              <a:rPr lang="ru-RU" sz="4400" b="1" dirty="0" smtClean="0">
                <a:solidFill>
                  <a:srgbClr val="3333CC"/>
                </a:solidFill>
              </a:rPr>
              <a:t>5  </a:t>
            </a:r>
            <a:endParaRPr lang="ru-RU" sz="4400" b="1" dirty="0">
              <a:solidFill>
                <a:srgbClr val="3333CC"/>
              </a:solidFill>
            </a:endParaRP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3786182" y="2743200"/>
            <a:ext cx="257176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dirty="0" smtClean="0">
                <a:solidFill>
                  <a:srgbClr val="3333CC"/>
                </a:solidFill>
              </a:rPr>
              <a:t>370 </a:t>
            </a:r>
            <a:endParaRPr lang="ru-RU" sz="4400" b="1" dirty="0">
              <a:solidFill>
                <a:srgbClr val="3333CC"/>
              </a:solidFill>
            </a:endParaRP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3929058" y="3657600"/>
            <a:ext cx="200026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dirty="0">
                <a:solidFill>
                  <a:srgbClr val="3333CC"/>
                </a:solidFill>
              </a:rPr>
              <a:t>158</a:t>
            </a:r>
          </a:p>
        </p:txBody>
      </p:sp>
      <p:pic>
        <p:nvPicPr>
          <p:cNvPr id="6153" name="Picture 12" descr="623606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2362200"/>
            <a:ext cx="11430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8" descr="4a276b7a83687f3f2ee61311e06d651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915281">
            <a:off x="7233444" y="558007"/>
            <a:ext cx="1335087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8" descr="4a276b7a83687f3f2ee61311e06d651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287338" y="5199062"/>
            <a:ext cx="14033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1" descr="ан9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5105400"/>
            <a:ext cx="5486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  <p:bldP spid="16391" grpId="0"/>
      <p:bldP spid="16392" grpId="0"/>
      <p:bldP spid="16394" grpId="0"/>
      <p:bldP spid="1639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42852"/>
            <a:ext cx="82194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Представьте в виде суммы разрядных слагаемых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71435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Clr>
                <a:schemeClr val="dk1"/>
              </a:buClr>
              <a:buSzPts val="2800"/>
            </a:pPr>
            <a:r>
              <a:rPr lang="en-US" sz="3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670=</a:t>
            </a:r>
            <a:r>
              <a:rPr lang="ru-RU" sz="3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422=</a:t>
            </a:r>
            <a:endParaRPr lang="en-US" sz="3200" dirty="0" smtClean="0"/>
          </a:p>
          <a:p>
            <a:pPr lvl="0">
              <a:buClr>
                <a:schemeClr val="dk1"/>
              </a:buClr>
              <a:buSzPts val="2800"/>
            </a:pPr>
            <a:r>
              <a:rPr lang="en-US" sz="3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509=</a:t>
            </a:r>
            <a:r>
              <a:rPr lang="ru-RU" sz="3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105=</a:t>
            </a:r>
            <a:endParaRPr lang="en-US" sz="3200" dirty="0" smtClean="0"/>
          </a:p>
          <a:p>
            <a:pPr lvl="0">
              <a:buClr>
                <a:schemeClr val="dk1"/>
              </a:buClr>
              <a:buSzPts val="2800"/>
            </a:pPr>
            <a:r>
              <a:rPr lang="en-US" sz="3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999=</a:t>
            </a:r>
            <a:r>
              <a:rPr lang="ru-RU" sz="3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719=</a:t>
            </a:r>
            <a:endParaRPr lang="en-US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643182"/>
            <a:ext cx="31678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dk1"/>
              </a:buClr>
              <a:buSzPts val="3600"/>
            </a:pPr>
            <a:r>
              <a:rPr lang="ru-RU" sz="3200" b="1" u="sng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Сравни числа: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3429000"/>
            <a:ext cx="67151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chemeClr val="dk1"/>
              </a:buClr>
              <a:buSzPts val="4000"/>
              <a:buAutoNum type="arabicPlain" startAt="764"/>
            </a:pPr>
            <a:endParaRPr lang="ru-RU" b="1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buClr>
                <a:schemeClr val="dk1"/>
              </a:buClr>
              <a:buSzPts val="4000"/>
            </a:pPr>
            <a:r>
              <a:rPr lang="ru-RU" sz="36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764    674                411    114                 </a:t>
            </a:r>
          </a:p>
          <a:p>
            <a:pPr marL="342900" lvl="0" indent="-342900">
              <a:buClr>
                <a:schemeClr val="dk1"/>
              </a:buClr>
              <a:buSzPts val="4000"/>
            </a:pPr>
            <a:r>
              <a:rPr lang="en-US" sz="36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636    606</a:t>
            </a:r>
            <a:r>
              <a:rPr lang="ru-RU" sz="36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888    889</a:t>
            </a:r>
          </a:p>
          <a:p>
            <a:pPr marL="342900" lvl="0" indent="-342900">
              <a:buClr>
                <a:schemeClr val="dk1"/>
              </a:buClr>
              <a:buSzPts val="4000"/>
            </a:pPr>
            <a:r>
              <a:rPr lang="ru-RU" sz="3600" b="1" dirty="0" smtClean="0"/>
              <a:t>990      999                    125      125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16" y="0"/>
            <a:ext cx="9144000" cy="691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WordArt 2"/>
          <p:cNvSpPr>
            <a:spLocks noChangeArrowheads="1" noChangeShapeType="1" noTextEdit="1"/>
          </p:cNvSpPr>
          <p:nvPr/>
        </p:nvSpPr>
        <p:spPr bwMode="auto">
          <a:xfrm>
            <a:off x="1908175" y="692150"/>
            <a:ext cx="6048375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Природа в опасности</a:t>
            </a:r>
            <a:endParaRPr lang="ru-RU" sz="3600" b="1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4" name="Рисунок 3" descr="C:\Users\User\Desktop\экология -картинки\irespb.ru.himki9.jpe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792" y="2569046"/>
            <a:ext cx="2437130" cy="15931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530063" y="3369082"/>
            <a:ext cx="23391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Вырубка лесов</a:t>
            </a:r>
            <a:endParaRPr lang="ru-RU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User\Desktop\экология -картинки\img14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063" y="4437112"/>
            <a:ext cx="243713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\Desktop\экология -картинки\img6.jpg"/>
          <p:cNvPicPr/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428" t="10043" r="14585" b="4701"/>
          <a:stretch/>
        </p:blipFill>
        <p:spPr bwMode="auto">
          <a:xfrm>
            <a:off x="1908175" y="2744924"/>
            <a:ext cx="2880320" cy="30963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928794" y="4143380"/>
            <a:ext cx="27860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Пожары</a:t>
            </a:r>
            <a:endParaRPr lang="ru-RU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472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298" y="428604"/>
            <a:ext cx="4000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В мире вырубается 2 гектара леса в        минуту. Сколько леса уничтожает человечество      за 1 час?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 descr="e3c8c4f8497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857364"/>
            <a:ext cx="7702676" cy="472920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" name="TextBox 8"/>
          <p:cNvSpPr txBox="1"/>
          <p:nvPr/>
        </p:nvSpPr>
        <p:spPr>
          <a:xfrm>
            <a:off x="2071670" y="3286124"/>
            <a:ext cx="42862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120 га</a:t>
            </a:r>
            <a:endParaRPr lang="ru-RU" sz="11500" b="1" dirty="0">
              <a:ln>
                <a:solidFill>
                  <a:srgbClr val="FF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81412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42852"/>
            <a:ext cx="67866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РЕШИТЕ ПРИМЕРЫ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57356" y="1071546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1142984"/>
            <a:ext cx="68580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500 - 400=                                 40*10 =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15*10=                                      1000+500=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3*100=                                       250 -100=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750 - 150=                                  900-800=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428 – 28=                                    827-27=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42852"/>
            <a:ext cx="67866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РЕШИТЕ ПРИМЕРЫ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57356" y="1071546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1142984"/>
            <a:ext cx="68580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500 – 400 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100 -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ОСИНА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15*10=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150 -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БЕРЁЗА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3*100=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300 -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ВЯЗ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750 - 150=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600 -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СОСНА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428 – 28=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400 -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ЕЛЬ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40*10 = 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400 -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ЛИПА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1000+500=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1500 -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ДУБ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250 -100=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150 -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ОЛЬХА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900-800=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100 -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ТУЯ  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827-27=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800 -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КЕДР</a:t>
            </a:r>
            <a:endParaRPr lang="ru-RU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6"/>
          <p:cNvSpPr txBox="1">
            <a:spLocks noChangeArrowheads="1"/>
          </p:cNvSpPr>
          <p:nvPr/>
        </p:nvSpPr>
        <p:spPr bwMode="auto">
          <a:xfrm>
            <a:off x="914400" y="1600200"/>
            <a:ext cx="7924800" cy="476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 smtClean="0"/>
              <a:t>                  Сколько </a:t>
            </a:r>
            <a:r>
              <a:rPr lang="ru-RU" sz="3600" b="1" dirty="0"/>
              <a:t>в числах</a:t>
            </a:r>
          </a:p>
          <a:p>
            <a:pPr>
              <a:spcBef>
                <a:spcPct val="50000"/>
              </a:spcBef>
            </a:pPr>
            <a:r>
              <a:rPr lang="ru-RU" sz="3600" b="1" dirty="0"/>
              <a:t>десятков                  </a:t>
            </a:r>
            <a:r>
              <a:rPr lang="ru-RU" sz="3600" b="1" dirty="0" smtClean="0"/>
              <a:t>         сотен</a:t>
            </a:r>
            <a:endParaRPr lang="ru-RU" sz="3600" b="1" dirty="0"/>
          </a:p>
          <a:p>
            <a:pPr>
              <a:spcBef>
                <a:spcPct val="50000"/>
              </a:spcBef>
            </a:pPr>
            <a:r>
              <a:rPr lang="ru-RU" sz="3600" b="1" dirty="0">
                <a:solidFill>
                  <a:srgbClr val="3333CC"/>
                </a:solidFill>
              </a:rPr>
              <a:t>170                         </a:t>
            </a:r>
            <a:r>
              <a:rPr lang="ru-RU" sz="3600" b="1" dirty="0" smtClean="0">
                <a:solidFill>
                  <a:srgbClr val="3333CC"/>
                </a:solidFill>
              </a:rPr>
              <a:t>    </a:t>
            </a:r>
            <a:r>
              <a:rPr lang="ru-RU" sz="3600" b="1" dirty="0">
                <a:solidFill>
                  <a:srgbClr val="3333CC"/>
                </a:solidFill>
              </a:rPr>
              <a:t>700</a:t>
            </a:r>
          </a:p>
          <a:p>
            <a:pPr>
              <a:spcBef>
                <a:spcPct val="50000"/>
              </a:spcBef>
            </a:pPr>
            <a:r>
              <a:rPr lang="ru-RU" sz="3600" b="1" dirty="0">
                <a:solidFill>
                  <a:srgbClr val="3333CC"/>
                </a:solidFill>
              </a:rPr>
              <a:t>540                          </a:t>
            </a:r>
            <a:r>
              <a:rPr lang="ru-RU" sz="3600" b="1" dirty="0" smtClean="0">
                <a:solidFill>
                  <a:srgbClr val="3333CC"/>
                </a:solidFill>
              </a:rPr>
              <a:t>   </a:t>
            </a:r>
            <a:r>
              <a:rPr lang="ru-RU" sz="3600" b="1" dirty="0">
                <a:solidFill>
                  <a:srgbClr val="3333CC"/>
                </a:solidFill>
              </a:rPr>
              <a:t>200</a:t>
            </a:r>
          </a:p>
          <a:p>
            <a:pPr>
              <a:spcBef>
                <a:spcPct val="50000"/>
              </a:spcBef>
            </a:pPr>
            <a:r>
              <a:rPr lang="ru-RU" sz="3600" b="1" dirty="0">
                <a:solidFill>
                  <a:srgbClr val="3333CC"/>
                </a:solidFill>
              </a:rPr>
              <a:t>810                         </a:t>
            </a:r>
            <a:r>
              <a:rPr lang="ru-RU" sz="3600" b="1" dirty="0" smtClean="0">
                <a:solidFill>
                  <a:srgbClr val="3333CC"/>
                </a:solidFill>
              </a:rPr>
              <a:t>    </a:t>
            </a:r>
            <a:r>
              <a:rPr lang="ru-RU" sz="3600" b="1" dirty="0">
                <a:solidFill>
                  <a:srgbClr val="3333CC"/>
                </a:solidFill>
              </a:rPr>
              <a:t>300</a:t>
            </a:r>
          </a:p>
          <a:p>
            <a:pPr>
              <a:spcBef>
                <a:spcPct val="50000"/>
              </a:spcBef>
            </a:pPr>
            <a:r>
              <a:rPr lang="ru-RU" sz="3600" b="1" dirty="0">
                <a:solidFill>
                  <a:srgbClr val="3333CC"/>
                </a:solidFill>
              </a:rPr>
              <a:t>600                         </a:t>
            </a:r>
            <a:r>
              <a:rPr lang="ru-RU" sz="3600" b="1" dirty="0" smtClean="0">
                <a:solidFill>
                  <a:srgbClr val="3333CC"/>
                </a:solidFill>
              </a:rPr>
              <a:t>    </a:t>
            </a:r>
            <a:r>
              <a:rPr lang="ru-RU" sz="3600" b="1" dirty="0">
                <a:solidFill>
                  <a:srgbClr val="3333CC"/>
                </a:solidFill>
              </a:rPr>
              <a:t>900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1828800" y="3276600"/>
            <a:ext cx="2209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3333CC"/>
                </a:solidFill>
              </a:rPr>
              <a:t> - 17 дес.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1828800" y="4038600"/>
            <a:ext cx="2209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3333CC"/>
                </a:solidFill>
              </a:rPr>
              <a:t> - 54 дес.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1828800" y="4876800"/>
            <a:ext cx="228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3333CC"/>
                </a:solidFill>
              </a:rPr>
              <a:t> - 81 дес.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1905000" y="5715000"/>
            <a:ext cx="2819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3333CC"/>
                </a:solidFill>
              </a:rPr>
              <a:t>- 60 дес.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5867400" y="3200400"/>
            <a:ext cx="213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3333CC"/>
                </a:solidFill>
              </a:rPr>
              <a:t>- 7 сот.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5715000" y="4038600"/>
            <a:ext cx="2057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3333CC"/>
                </a:solidFill>
              </a:rPr>
              <a:t> - 2 сот.</a:t>
            </a: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5715000" y="4876800"/>
            <a:ext cx="228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3333CC"/>
                </a:solidFill>
              </a:rPr>
              <a:t> - 3 сот.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5715000" y="5715000"/>
            <a:ext cx="228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3333CC"/>
                </a:solidFill>
              </a:rPr>
              <a:t> - 9 сот.</a:t>
            </a:r>
          </a:p>
        </p:txBody>
      </p:sp>
      <p:pic>
        <p:nvPicPr>
          <p:cNvPr id="7179" name="Picture 20" descr="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673837">
            <a:off x="7543800" y="1600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21" descr="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719021">
            <a:off x="7848600" y="5105400"/>
            <a:ext cx="8477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22" descr="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73624">
            <a:off x="7867650" y="3587750"/>
            <a:ext cx="10477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/>
      <p:bldP spid="6156" grpId="0"/>
      <p:bldP spid="6158" grpId="0"/>
      <p:bldP spid="6159" grpId="0"/>
      <p:bldP spid="6160" grpId="0"/>
      <p:bldP spid="6161" grpId="0"/>
      <p:bldP spid="6162" grpId="0"/>
      <p:bldP spid="61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6" y="1643051"/>
          <a:ext cx="8429679" cy="292895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36631"/>
                <a:gridCol w="936631"/>
                <a:gridCol w="936631"/>
                <a:gridCol w="936631"/>
                <a:gridCol w="936631"/>
                <a:gridCol w="936631"/>
                <a:gridCol w="936631"/>
                <a:gridCol w="936631"/>
                <a:gridCol w="936631"/>
              </a:tblGrid>
              <a:tr h="1272151"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923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854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761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586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570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467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399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394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208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656807">
                <a:tc>
                  <a:txBody>
                    <a:bodyPr/>
                    <a:lstStyle/>
                    <a:p>
                      <a:r>
                        <a:rPr lang="ru-RU" sz="6000" b="1" dirty="0" smtClean="0">
                          <a:solidFill>
                            <a:srgbClr val="FF0000"/>
                          </a:solidFill>
                        </a:rPr>
                        <a:t>Н</a:t>
                      </a:r>
                      <a:endParaRPr lang="ru-RU" sz="6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b="1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6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b="1" dirty="0" smtClean="0">
                          <a:solidFill>
                            <a:srgbClr val="FF0000"/>
                          </a:solidFill>
                        </a:rPr>
                        <a:t>М</a:t>
                      </a:r>
                      <a:endParaRPr lang="ru-RU" sz="6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6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b="1" dirty="0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6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6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b="1" dirty="0" smtClean="0">
                          <a:solidFill>
                            <a:srgbClr val="FF0000"/>
                          </a:solidFill>
                        </a:rPr>
                        <a:t>Ц</a:t>
                      </a:r>
                      <a:endParaRPr lang="ru-RU" sz="6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6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b="1" dirty="0" smtClean="0">
                          <a:solidFill>
                            <a:srgbClr val="FF0000"/>
                          </a:solidFill>
                        </a:rPr>
                        <a:t>Я</a:t>
                      </a:r>
                      <a:endParaRPr lang="ru-RU" sz="6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57158" y="357166"/>
            <a:ext cx="83582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ts val="2000"/>
            </a:pPr>
            <a:r>
              <a:rPr lang="ru-RU" sz="2800" b="1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endParaRPr lang="ru-RU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WordArt 2"/>
          <p:cNvSpPr>
            <a:spLocks noChangeArrowheads="1" noChangeShapeType="1" noTextEdit="1"/>
          </p:cNvSpPr>
          <p:nvPr/>
        </p:nvSpPr>
        <p:spPr bwMode="auto">
          <a:xfrm>
            <a:off x="1908175" y="692150"/>
            <a:ext cx="6048375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Природа в опасности</a:t>
            </a:r>
            <a:endParaRPr lang="ru-RU" sz="3600" b="1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4" name="Рисунок 3" descr="C:\Users\User\Desktop\экология -картинки\1064_html_5618d05b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440571"/>
            <a:ext cx="6048375" cy="36551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870530" y="4172189"/>
            <a:ext cx="60684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Исчезновение животных и растений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264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WordArt 2"/>
          <p:cNvSpPr>
            <a:spLocks noChangeArrowheads="1" noChangeShapeType="1" noTextEdit="1"/>
          </p:cNvSpPr>
          <p:nvPr/>
        </p:nvSpPr>
        <p:spPr bwMode="auto">
          <a:xfrm>
            <a:off x="1908175" y="692150"/>
            <a:ext cx="6048375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Природа в опасности</a:t>
            </a:r>
            <a:endParaRPr lang="ru-RU" sz="3600" b="1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34038" y="2676669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User\Desktop\экология -картинки\slide_1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55" t="35898" r="9936" b="10470"/>
          <a:stretch/>
        </p:blipFill>
        <p:spPr bwMode="auto">
          <a:xfrm>
            <a:off x="3841794" y="2689847"/>
            <a:ext cx="2148237" cy="14004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/>
          <a:srcRect l="6042" t="36944" r="57500"/>
          <a:stretch/>
        </p:blipFill>
        <p:spPr bwMode="auto">
          <a:xfrm>
            <a:off x="1734039" y="2561344"/>
            <a:ext cx="1735620" cy="23162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4"/>
          <a:srcRect l="54167" t="38611" r="11041"/>
          <a:stretch/>
        </p:blipFill>
        <p:spPr bwMode="auto">
          <a:xfrm>
            <a:off x="6465887" y="2561344"/>
            <a:ext cx="1632448" cy="23162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" name="Рисунок 9"/>
          <p:cNvPicPr/>
          <p:nvPr/>
        </p:nvPicPr>
        <p:blipFill>
          <a:blip r:embed="rId5"/>
          <a:stretch>
            <a:fillRect/>
          </a:stretch>
        </p:blipFill>
        <p:spPr>
          <a:xfrm>
            <a:off x="3503612" y="4293096"/>
            <a:ext cx="2962275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717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57158" y="285728"/>
            <a:ext cx="8501122" cy="21431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20" y="500042"/>
            <a:ext cx="925805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Школьники пошли гулять на поляну.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Мальчики сорвали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</a:t>
            </a:r>
            <a:r>
              <a:rPr lang="ru-RU" sz="2400" b="1" i="1" dirty="0" smtClean="0">
                <a:latin typeface="Arial" pitchFamily="34" charset="0"/>
                <a:ea typeface="Times New Roman" pitchFamily="18" charset="0"/>
              </a:rPr>
              <a:t>8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цветов, а девочки - </a:t>
            </a:r>
            <a:r>
              <a:rPr lang="ru-RU" sz="2400" b="1" i="1" dirty="0" smtClean="0">
                <a:latin typeface="Arial" pitchFamily="34" charset="0"/>
                <a:ea typeface="Times New Roman" pitchFamily="18" charset="0"/>
              </a:rPr>
              <a:t>35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цветов.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Сколько бабочек останется без обеда, если 1 бабочк</a:t>
            </a:r>
            <a:r>
              <a:rPr lang="ru-RU" sz="2400" b="1" i="1" dirty="0" smtClean="0">
                <a:latin typeface="Arial" pitchFamily="34" charset="0"/>
                <a:ea typeface="Times New Roman" pitchFamily="18" charset="0"/>
              </a:rPr>
              <a:t>а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чтобы стать сытой, должна  попробовать  нектар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latin typeface="Arial" pitchFamily="34" charset="0"/>
                <a:ea typeface="Times New Roman" pitchFamily="18" charset="0"/>
              </a:rPr>
              <a:t>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7 цветов?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Рисунок 8" descr="B_Fly2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6" y="4024296"/>
            <a:ext cx="1976472" cy="19764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14480" y="3857628"/>
            <a:ext cx="3429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М.- 28 </a:t>
            </a:r>
            <a:r>
              <a:rPr lang="ru-RU" sz="4000" dirty="0" err="1" smtClean="0"/>
              <a:t>цв</a:t>
            </a:r>
            <a:r>
              <a:rPr lang="ru-RU" sz="4000" dirty="0" smtClean="0"/>
              <a:t>.</a:t>
            </a:r>
          </a:p>
          <a:p>
            <a:r>
              <a:rPr lang="ru-RU" sz="4000" dirty="0" smtClean="0"/>
              <a:t>Д. - 35 </a:t>
            </a:r>
            <a:r>
              <a:rPr lang="ru-RU" sz="4000" dirty="0" err="1" smtClean="0"/>
              <a:t>цв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3929058" y="4000504"/>
            <a:ext cx="357190" cy="107157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357686" y="4286256"/>
            <a:ext cx="2483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u="sng" dirty="0" smtClean="0"/>
              <a:t>? б</a:t>
            </a:r>
            <a:r>
              <a:rPr lang="ru-RU" sz="3600" dirty="0" smtClean="0"/>
              <a:t>. по 7 </a:t>
            </a:r>
            <a:r>
              <a:rPr lang="ru-RU" sz="3600" dirty="0" err="1" smtClean="0"/>
              <a:t>цв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pic>
        <p:nvPicPr>
          <p:cNvPr id="2050" name="Picture 2" descr="C:\Documents and Settings\Admin\Мои документы\Мои рисунки\img_22015257_164_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643182"/>
            <a:ext cx="5619757" cy="4214818"/>
          </a:xfrm>
          <a:prstGeom prst="round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357166"/>
            <a:ext cx="6858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Сколько всего цветов собрали   дети?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4714884"/>
            <a:ext cx="84308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ru-RU" sz="3200" i="1" dirty="0" smtClean="0"/>
              <a:t>1) 28 : 7 = 4 (б.) – оставят без обеда мальчики</a:t>
            </a:r>
          </a:p>
          <a:p>
            <a:pPr marL="342900" indent="-342900"/>
            <a:r>
              <a:rPr lang="ru-RU" sz="3200" i="1" dirty="0" smtClean="0"/>
              <a:t>2) 35 : 7 = 5 (б) – оставят без обеда девочки</a:t>
            </a:r>
          </a:p>
          <a:p>
            <a:pPr marL="342900" indent="-342900"/>
            <a:r>
              <a:rPr lang="ru-RU" sz="3200" i="1" dirty="0" smtClean="0"/>
              <a:t>3) 4 + 5 = 9 (б.) </a:t>
            </a:r>
            <a:endParaRPr lang="ru-RU" sz="32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4214818"/>
            <a:ext cx="1847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endParaRPr lang="ru-RU" sz="3200" i="1" dirty="0" smtClean="0"/>
          </a:p>
          <a:p>
            <a:pPr marL="342900" indent="-342900"/>
            <a:endParaRPr lang="ru-RU" sz="32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3214686"/>
            <a:ext cx="83776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 smtClean="0"/>
              <a:t>Ответ: 9 бабочек останутся без обеда.</a:t>
            </a:r>
            <a:endParaRPr lang="ru-RU" sz="36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42910" y="1071546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/>
              <a:t>1) 28 + 35 = 63 (</a:t>
            </a:r>
            <a:r>
              <a:rPr lang="ru-RU" sz="3600" i="1" dirty="0" err="1" smtClean="0"/>
              <a:t>цв</a:t>
            </a:r>
            <a:r>
              <a:rPr lang="ru-RU" sz="3600" i="1" dirty="0" smtClean="0"/>
              <a:t>.) – собрали дети </a:t>
            </a:r>
            <a:endParaRPr lang="ru-RU" sz="36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785786" y="1785926"/>
            <a:ext cx="70720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Сколько бабочек останутся без обеда?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42910" y="2428868"/>
            <a:ext cx="7864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 smtClean="0"/>
              <a:t>2) 63 : 7 = 9 (б.) – останутся без обеда</a:t>
            </a:r>
            <a:endParaRPr lang="ru-RU" sz="36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3357554" y="4143380"/>
            <a:ext cx="1592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2 способ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1" grpId="0"/>
      <p:bldP spid="1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hatsApp Image 2023-03-18 at 15.46.1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571744"/>
            <a:ext cx="3886200" cy="3905250"/>
          </a:xfrm>
          <a:prstGeom prst="rect">
            <a:avLst/>
          </a:prstGeom>
        </p:spPr>
      </p:pic>
      <p:pic>
        <p:nvPicPr>
          <p:cNvPr id="3" name="Рисунок 2" descr="WhatsApp Image 2023-03-18 at 15.46.16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2571744"/>
            <a:ext cx="3844769" cy="385578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1472" y="214290"/>
            <a:ext cx="74295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</a:rPr>
              <a:t>В Республике </a:t>
            </a:r>
            <a:r>
              <a:rPr lang="ru-RU" sz="4400" b="1" i="1" dirty="0" err="1" smtClean="0">
                <a:solidFill>
                  <a:srgbClr val="FF0000"/>
                </a:solidFill>
              </a:rPr>
              <a:t>Мордовиия</a:t>
            </a:r>
            <a:r>
              <a:rPr lang="ru-RU" sz="4400" b="1" i="1" dirty="0" smtClean="0">
                <a:solidFill>
                  <a:srgbClr val="FF0000"/>
                </a:solidFill>
              </a:rPr>
              <a:t> есть две особо охраняемые территории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hatsApp Image 2023-03-18 at 16.21.1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50470"/>
            <a:ext cx="4143372" cy="3107529"/>
          </a:xfrm>
          <a:prstGeom prst="rect">
            <a:avLst/>
          </a:prstGeom>
        </p:spPr>
      </p:pic>
      <p:pic>
        <p:nvPicPr>
          <p:cNvPr id="3" name="Рисунок 2" descr="WhatsApp Image 2023-03-18 at 16.21.19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3762373"/>
            <a:ext cx="4643438" cy="309562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2844" y="142852"/>
            <a:ext cx="88583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Площадь Мордовского Государственного заповедника- </a:t>
            </a:r>
            <a:r>
              <a:rPr lang="ru-RU" sz="2400" b="1" dirty="0" smtClean="0">
                <a:solidFill>
                  <a:srgbClr val="FF0000"/>
                </a:solidFill>
              </a:rPr>
              <a:t>32 200га.</a:t>
            </a:r>
          </a:p>
          <a:p>
            <a:r>
              <a:rPr lang="ru-RU" sz="2400" b="1" dirty="0" smtClean="0"/>
              <a:t>А площадь Национального парка составляет </a:t>
            </a:r>
            <a:r>
              <a:rPr lang="ru-RU" sz="2400" b="1" dirty="0" smtClean="0">
                <a:solidFill>
                  <a:srgbClr val="FF0000"/>
                </a:solidFill>
              </a:rPr>
              <a:t>36 400 га.</a:t>
            </a:r>
          </a:p>
          <a:p>
            <a:r>
              <a:rPr lang="ru-RU" sz="2400" b="1" dirty="0" smtClean="0"/>
              <a:t>На сколько га площадь Национального парка больше,</a:t>
            </a:r>
          </a:p>
          <a:p>
            <a:r>
              <a:rPr lang="ru-RU" sz="2400" b="1" dirty="0" smtClean="0"/>
              <a:t> чем площадь заповедника.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857364"/>
            <a:ext cx="81402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36400 – 32200 = 2200 (га) – больше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Ответ: на 2200 га больше площадь национального парка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1714488"/>
            <a:ext cx="778674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26128, 324, 398, 1525, 1230, 1000, 63, 267, 44, 1250.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hatsApp Image 2023-03-18 at 15.56.5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662" y="285728"/>
            <a:ext cx="4638675" cy="628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53 из 5885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90711"/>
            <a:ext cx="4429124" cy="516728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0"/>
            <a:ext cx="85725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           В Красную книгу России внесено                95 видов  насекомых,  120 видов птиц,    74 вида    млекопитающих.</a:t>
            </a:r>
          </a:p>
          <a:p>
            <a:r>
              <a:rPr lang="ru-RU" sz="3600" b="1" i="1" dirty="0" smtClean="0"/>
              <a:t>                                       Сколько всего                     .                                      видов животных </a:t>
            </a:r>
          </a:p>
          <a:p>
            <a:r>
              <a:rPr lang="ru-RU" sz="3600" b="1" i="1" dirty="0" smtClean="0"/>
              <a:t>                                       оказалось на  </a:t>
            </a:r>
          </a:p>
          <a:p>
            <a:r>
              <a:rPr lang="ru-RU" sz="3600" b="1" i="1" dirty="0" smtClean="0"/>
              <a:t>                                       грани исчезновения?                     </a:t>
            </a:r>
            <a:endParaRPr lang="ru-RU" sz="36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072066" y="4214818"/>
            <a:ext cx="364333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b="1" dirty="0" smtClean="0">
                <a:ln w="571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289</a:t>
            </a:r>
            <a:endParaRPr lang="ru-RU" sz="11500" b="1" dirty="0">
              <a:ln w="571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rgbClr val="FF0000"/>
                </a:solidFill>
              </a:rPr>
              <a:t>Он мешок под клювом носит,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Рыбу схватит – туда бросит.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Это птица великан,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А зовётся …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ПЕЛИКАН</a:t>
            </a:r>
          </a:p>
          <a:p>
            <a:pPr algn="ctr"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WhatsApp Image 2023-03-18 at 16.03.4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2518379"/>
            <a:ext cx="5072059" cy="38062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1928802"/>
          <a:ext cx="8643997" cy="2143140"/>
        </p:xfrm>
        <a:graphic>
          <a:graphicData uri="http://schemas.openxmlformats.org/drawingml/2006/table">
            <a:tbl>
              <a:tblPr/>
              <a:tblGrid>
                <a:gridCol w="836519"/>
                <a:gridCol w="766809"/>
                <a:gridCol w="766809"/>
                <a:gridCol w="789978"/>
                <a:gridCol w="790028"/>
                <a:gridCol w="790028"/>
                <a:gridCol w="790028"/>
                <a:gridCol w="790028"/>
                <a:gridCol w="790183"/>
                <a:gridCol w="766809"/>
                <a:gridCol w="766778"/>
              </a:tblGrid>
              <a:tr h="107157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305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489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777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261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601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500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680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790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999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990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850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157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Л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З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П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Н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00034" y="357166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ts val="1600"/>
            </a:pPr>
            <a:r>
              <a:rPr lang="ru-RU" sz="3600" b="1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Расположи числа в порядке возрастания и прочитай слово:</a:t>
            </a:r>
            <a:endParaRPr lang="ru-RU" sz="3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Длина тела у пеликана 180 см, а размах крыльев – 380 см. на сколько см больше размах крыльев, чем длина тела.</a:t>
            </a:r>
            <a:endParaRPr lang="ru-RU" dirty="0"/>
          </a:p>
        </p:txBody>
      </p:sp>
      <p:pic>
        <p:nvPicPr>
          <p:cNvPr id="4" name="Содержимое 3" descr="WhatsApp Image 2023-03-18 at 16.03.47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2332037"/>
            <a:ext cx="7559020" cy="4525963"/>
          </a:xfrm>
        </p:spPr>
      </p:pic>
      <p:sp>
        <p:nvSpPr>
          <p:cNvPr id="5" name="Прямоугольник 4"/>
          <p:cNvSpPr/>
          <p:nvPr/>
        </p:nvSpPr>
        <p:spPr>
          <a:xfrm>
            <a:off x="2285984" y="1571612"/>
            <a:ext cx="46998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 200 см больше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hatsApp Image 2023-03-18 at 16.44.07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00042"/>
            <a:ext cx="9144000" cy="55721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WordArt 2"/>
          <p:cNvSpPr>
            <a:spLocks noChangeArrowheads="1" noChangeShapeType="1" noTextEdit="1"/>
          </p:cNvSpPr>
          <p:nvPr/>
        </p:nvSpPr>
        <p:spPr bwMode="auto">
          <a:xfrm>
            <a:off x="1908175" y="692150"/>
            <a:ext cx="6048375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Природа в опасности</a:t>
            </a:r>
            <a:endParaRPr lang="ru-RU" sz="3600" b="1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4" name="Picture 2" descr="C:\Users\User\Desktop\геометрия\img9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30" t="17735" r="45511" b="16026"/>
          <a:stretch/>
        </p:blipFill>
        <p:spPr bwMode="auto">
          <a:xfrm>
            <a:off x="2339752" y="3068960"/>
            <a:ext cx="4536504" cy="31683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95936" y="2780928"/>
            <a:ext cx="1542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Работа в паре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4315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Box 7"/>
          <p:cNvSpPr txBox="1">
            <a:spLocks noChangeArrowheads="1"/>
          </p:cNvSpPr>
          <p:nvPr/>
        </p:nvSpPr>
        <p:spPr bwMode="auto">
          <a:xfrm>
            <a:off x="1981200" y="228600"/>
            <a:ext cx="5181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 err="1"/>
              <a:t>Танграм</a:t>
            </a:r>
            <a:endParaRPr lang="ru-RU" sz="4000" b="1" dirty="0"/>
          </a:p>
        </p:txBody>
      </p:sp>
      <p:pic>
        <p:nvPicPr>
          <p:cNvPr id="5" name="Рисунок 4" descr="WhatsApp Image 2023-03-17 at 17.36.52 - копия (2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978561"/>
            <a:ext cx="4357718" cy="5879439"/>
          </a:xfrm>
          <a:prstGeom prst="rect">
            <a:avLst/>
          </a:prstGeom>
        </p:spPr>
      </p:pic>
      <p:pic>
        <p:nvPicPr>
          <p:cNvPr id="6" name="Рисунок 5" descr="WhatsApp Image 2023-03-17 at 17.36.52 - копия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58" y="1000108"/>
            <a:ext cx="4214842" cy="5857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WordArt 2"/>
          <p:cNvSpPr>
            <a:spLocks noChangeArrowheads="1" noChangeShapeType="1" noTextEdit="1"/>
          </p:cNvSpPr>
          <p:nvPr/>
        </p:nvSpPr>
        <p:spPr bwMode="auto">
          <a:xfrm>
            <a:off x="1908175" y="692150"/>
            <a:ext cx="6048375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Природа в опасности</a:t>
            </a:r>
            <a:endParaRPr lang="ru-RU" sz="3600" b="1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97001" y="2636912"/>
            <a:ext cx="4137671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. (38+22) : 3 + 19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= ...  (Ы)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2. (9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*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8 – 32) : 5 =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…   (О)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3. (17+19) : 9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*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3 =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…   (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Л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4. 48 : 6 + 32 – 14 =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…   (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Ц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5.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(7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*4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– 23)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*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3 =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…  (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6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45 : 5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*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9 – 61 =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…  (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Д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7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(8 + 19) : </a:t>
            </a:r>
            <a:r>
              <a:rPr lang="ru-RU" sz="2400" b="1">
                <a:latin typeface="Arial" pitchFamily="34" charset="0"/>
                <a:cs typeface="Arial" pitchFamily="34" charset="0"/>
              </a:rPr>
              <a:t>9 </a:t>
            </a:r>
            <a:r>
              <a:rPr lang="ru-RU" sz="2400" b="1" smtClean="0">
                <a:latin typeface="Arial" pitchFamily="34" charset="0"/>
                <a:cs typeface="Arial" pitchFamily="34" charset="0"/>
              </a:rPr>
              <a:t>*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2 =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…  (М)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707904" y="3459956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Рисунок 6" descr="https://im0-tub-ru.yandex.net/i?id=2c060767468626fd6a72afec423d1292&amp;n=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0154" y="2422794"/>
            <a:ext cx="1866900" cy="1385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8790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WordArt 2"/>
          <p:cNvSpPr>
            <a:spLocks noChangeArrowheads="1" noChangeShapeType="1" noTextEdit="1"/>
          </p:cNvSpPr>
          <p:nvPr/>
        </p:nvSpPr>
        <p:spPr bwMode="auto">
          <a:xfrm>
            <a:off x="2051720" y="548681"/>
            <a:ext cx="5908169" cy="15121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Природа в опасности</a:t>
            </a:r>
            <a:endParaRPr lang="ru-RU" sz="3600" b="1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87824" y="2037930"/>
            <a:ext cx="4025461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. (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38+22)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: 3 + 19 = 39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(Ы)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2. (9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*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8 – 32) : 5 = 8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(О)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3. (17+19) : 9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*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3 = 12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(Л)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4. 48 : 6 + 32 – 14 = 26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(Ц)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5.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(7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* 4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– 23)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*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3 = 15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(О)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6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45 : 5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*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9 – 61 = 20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(Д)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7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(8 + 19) : 9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*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2 = 6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(М)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3063633"/>
              </p:ext>
            </p:extLst>
          </p:nvPr>
        </p:nvGraphicFramePr>
        <p:xfrm>
          <a:off x="2214546" y="4786322"/>
          <a:ext cx="5357848" cy="14721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7256"/>
                <a:gridCol w="634714"/>
                <a:gridCol w="717946"/>
                <a:gridCol w="786983"/>
                <a:gridCol w="786983"/>
                <a:gridCol w="786983"/>
                <a:gridCol w="786983"/>
              </a:tblGrid>
              <a:tr h="785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</a:t>
                      </a:r>
                      <a:r>
                        <a:rPr lang="ru-RU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8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12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15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20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26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39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9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  <a:endParaRPr lang="ru-RU" sz="3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solidFill>
                            <a:srgbClr val="FF0000"/>
                          </a:solidFill>
                          <a:effectLst/>
                        </a:rPr>
                        <a:t>О</a:t>
                      </a:r>
                      <a:endParaRPr lang="ru-RU" sz="3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Ц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Ы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Рисунок 5" descr="https://im0-tub-ru.yandex.net/i?id=2c060767468626fd6a72afec423d1292&amp;n=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074386"/>
            <a:ext cx="1866900" cy="1385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55446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WordArt 2"/>
          <p:cNvSpPr>
            <a:spLocks noChangeArrowheads="1" noChangeShapeType="1" noTextEdit="1"/>
          </p:cNvSpPr>
          <p:nvPr/>
        </p:nvSpPr>
        <p:spPr bwMode="auto">
          <a:xfrm>
            <a:off x="1908175" y="692150"/>
            <a:ext cx="6048375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Итог урока</a:t>
            </a:r>
          </a:p>
        </p:txBody>
      </p:sp>
      <p:pic>
        <p:nvPicPr>
          <p:cNvPr id="5" name="Рисунок 4" descr="http://im6-tub-ru.yandex.net/i?id=304991333-42-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36911"/>
            <a:ext cx="1800200" cy="2168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75856" y="2636911"/>
            <a:ext cx="35821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Какие задания были самыми сложными?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Какие задания были самыми лёгкими?</a:t>
            </a:r>
          </a:p>
        </p:txBody>
      </p:sp>
      <p:pic>
        <p:nvPicPr>
          <p:cNvPr id="7" name="Picture 2" descr="C:\Users\user\Downloads\i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7138" y="1988840"/>
            <a:ext cx="17748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Улыбающееся лицо 7"/>
          <p:cNvSpPr/>
          <p:nvPr/>
        </p:nvSpPr>
        <p:spPr>
          <a:xfrm>
            <a:off x="6268676" y="4805392"/>
            <a:ext cx="1285875" cy="1285875"/>
          </a:xfrm>
          <a:prstGeom prst="smileyFace">
            <a:avLst/>
          </a:prstGeom>
          <a:solidFill>
            <a:srgbClr val="FFFF00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907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0"/>
            <a:ext cx="9144000" cy="691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WordArt 2"/>
          <p:cNvSpPr>
            <a:spLocks noChangeArrowheads="1" noChangeShapeType="1" noTextEdit="1"/>
          </p:cNvSpPr>
          <p:nvPr/>
        </p:nvSpPr>
        <p:spPr bwMode="auto">
          <a:xfrm>
            <a:off x="1908175" y="692150"/>
            <a:ext cx="6048375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Итог урока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51720" y="2460858"/>
            <a:ext cx="628844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Продолжите высказывание</a:t>
            </a:r>
            <a:r>
              <a:rPr lang="ru-RU" sz="28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8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«Сегодня на  уроке я узнал…</a:t>
            </a:r>
          </a:p>
          <a:p>
            <a:r>
              <a:rPr lang="ru-RU" sz="28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«Мне понравилось…</a:t>
            </a:r>
          </a:p>
          <a:p>
            <a:r>
              <a:rPr lang="ru-RU" sz="28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«Я могу использовать эти знания…</a:t>
            </a:r>
          </a:p>
        </p:txBody>
      </p:sp>
      <p:pic>
        <p:nvPicPr>
          <p:cNvPr id="6" name="Рисунок 5" descr="http://im6-tub-ru.yandex.net/i?id=304991333-42-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365104"/>
            <a:ext cx="1631673" cy="177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9206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Прямоугольник 15"/>
          <p:cNvSpPr>
            <a:spLocks noChangeArrowheads="1"/>
          </p:cNvSpPr>
          <p:nvPr/>
        </p:nvSpPr>
        <p:spPr bwMode="auto">
          <a:xfrm>
            <a:off x="285750" y="4000500"/>
            <a:ext cx="23574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onstantia" pitchFamily="18" charset="0"/>
              </a:rPr>
              <a:t>Активно работал на уроке.</a:t>
            </a:r>
            <a:endParaRPr lang="ru-RU">
              <a:latin typeface="Constantia" pitchFamily="18" charset="0"/>
            </a:endParaRPr>
          </a:p>
        </p:txBody>
      </p:sp>
      <p:sp>
        <p:nvSpPr>
          <p:cNvPr id="26630" name="Прямоугольник 16"/>
          <p:cNvSpPr>
            <a:spLocks noChangeArrowheads="1"/>
          </p:cNvSpPr>
          <p:nvPr/>
        </p:nvSpPr>
        <p:spPr bwMode="auto">
          <a:xfrm>
            <a:off x="3429000" y="4071938"/>
            <a:ext cx="21431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onstantia" pitchFamily="18" charset="0"/>
              </a:rPr>
              <a:t>Не очень активно работал на уроке.</a:t>
            </a:r>
            <a:endParaRPr lang="ru-RU">
              <a:latin typeface="Constantia" pitchFamily="18" charset="0"/>
            </a:endParaRPr>
          </a:p>
        </p:txBody>
      </p:sp>
      <p:sp>
        <p:nvSpPr>
          <p:cNvPr id="26631" name="Прямоугольник 17"/>
          <p:cNvSpPr>
            <a:spLocks noChangeArrowheads="1"/>
          </p:cNvSpPr>
          <p:nvPr/>
        </p:nvSpPr>
        <p:spPr bwMode="auto">
          <a:xfrm>
            <a:off x="6357938" y="4000500"/>
            <a:ext cx="19288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onstantia" pitchFamily="18" charset="0"/>
              </a:rPr>
              <a:t>Мало работал на уроке.</a:t>
            </a:r>
            <a:endParaRPr lang="ru-RU">
              <a:latin typeface="Constantia" pitchFamily="18" charset="0"/>
            </a:endParaRPr>
          </a:p>
        </p:txBody>
      </p:sp>
      <p:pic>
        <p:nvPicPr>
          <p:cNvPr id="8" name="Рисунок 7" descr="3col1m_page-0001 - копия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50" y="1643050"/>
            <a:ext cx="2218944" cy="2206752"/>
          </a:xfrm>
          <a:prstGeom prst="rect">
            <a:avLst/>
          </a:prstGeom>
        </p:spPr>
      </p:pic>
      <p:pic>
        <p:nvPicPr>
          <p:cNvPr id="9" name="Рисунок 8" descr="3col1m_page-0001 - коп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1571612"/>
            <a:ext cx="2231136" cy="2206752"/>
          </a:xfrm>
          <a:prstGeom prst="rect">
            <a:avLst/>
          </a:prstGeom>
        </p:spPr>
      </p:pic>
      <p:pic>
        <p:nvPicPr>
          <p:cNvPr id="10" name="Рисунок 9" descr="3col1m_page-0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1571612"/>
            <a:ext cx="2194560" cy="220675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ан9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4724400"/>
            <a:ext cx="5486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142844" y="1066800"/>
            <a:ext cx="9001156" cy="36623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180975"/>
            <a:r>
              <a:rPr lang="ru-RU" sz="1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cs typeface="Times New Roman" pitchFamily="18" charset="0"/>
              </a:rPr>
              <a:t>С</a:t>
            </a:r>
            <a:r>
              <a:rPr lang="ru-RU" sz="1600" dirty="0">
                <a:solidFill>
                  <a:srgbClr val="000000"/>
                </a:solidFill>
                <a:cs typeface="Times New Roman" pitchFamily="18" charset="0"/>
              </a:rPr>
              <a:t> утра и до позднего вечера,                </a:t>
            </a:r>
            <a:r>
              <a:rPr lang="ru-RU" sz="1600" dirty="0" smtClean="0">
                <a:solidFill>
                  <a:srgbClr val="000000"/>
                </a:solidFill>
                <a:cs typeface="Times New Roman" pitchFamily="18" charset="0"/>
              </a:rPr>
              <a:t>                        </a:t>
            </a:r>
            <a:r>
              <a:rPr lang="ru-RU" sz="1600" dirty="0">
                <a:solidFill>
                  <a:srgbClr val="000000"/>
                </a:solidFill>
                <a:cs typeface="Times New Roman" pitchFamily="18" charset="0"/>
              </a:rPr>
              <a:t> </a:t>
            </a:r>
            <a:r>
              <a:rPr lang="ru-RU" sz="1600" b="1" dirty="0">
                <a:solidFill>
                  <a:srgbClr val="FF0000"/>
                </a:solidFill>
                <a:cs typeface="Times New Roman" pitchFamily="18" charset="0"/>
              </a:rPr>
              <a:t>П</a:t>
            </a:r>
            <a:r>
              <a:rPr lang="ru-RU" sz="1600" dirty="0">
                <a:solidFill>
                  <a:srgbClr val="000000"/>
                </a:solidFill>
                <a:cs typeface="Times New Roman" pitchFamily="18" charset="0"/>
              </a:rPr>
              <a:t>орадуют снова пернатые</a:t>
            </a:r>
            <a:endParaRPr lang="ru-RU" sz="1000" dirty="0"/>
          </a:p>
          <a:p>
            <a:pPr indent="180975" eaLnBrk="0" hangingPunct="0"/>
            <a:r>
              <a:rPr lang="ru-RU" sz="1600" b="1" dirty="0">
                <a:solidFill>
                  <a:srgbClr val="FF0000"/>
                </a:solidFill>
                <a:cs typeface="Times New Roman" pitchFamily="18" charset="0"/>
              </a:rPr>
              <a:t>О</a:t>
            </a:r>
            <a:r>
              <a:rPr lang="ru-RU" sz="1600" dirty="0">
                <a:solidFill>
                  <a:srgbClr val="000000"/>
                </a:solidFill>
                <a:cs typeface="Times New Roman" pitchFamily="18" charset="0"/>
              </a:rPr>
              <a:t>своив полянки страниц,                      </a:t>
            </a:r>
            <a:r>
              <a:rPr lang="ru-RU" sz="1600" dirty="0" smtClean="0">
                <a:solidFill>
                  <a:srgbClr val="000000"/>
                </a:solidFill>
                <a:cs typeface="Times New Roman" pitchFamily="18" charset="0"/>
              </a:rPr>
              <a:t>                          </a:t>
            </a:r>
            <a:r>
              <a:rPr lang="ru-RU" sz="1600" b="1" dirty="0">
                <a:solidFill>
                  <a:srgbClr val="FF0000"/>
                </a:solidFill>
                <a:cs typeface="Times New Roman" pitchFamily="18" charset="0"/>
              </a:rPr>
              <a:t>Р</a:t>
            </a:r>
            <a:r>
              <a:rPr lang="ru-RU" sz="1600" dirty="0">
                <a:solidFill>
                  <a:srgbClr val="000000"/>
                </a:solidFill>
                <a:cs typeface="Times New Roman" pitchFamily="18" charset="0"/>
              </a:rPr>
              <a:t>уладами сердце и слух,</a:t>
            </a:r>
            <a:endParaRPr lang="ru-RU" sz="1000" dirty="0"/>
          </a:p>
          <a:p>
            <a:pPr indent="180975" eaLnBrk="0" hangingPunct="0"/>
            <a:r>
              <a:rPr lang="ru-RU" sz="1600" b="1" dirty="0">
                <a:solidFill>
                  <a:srgbClr val="FF0000"/>
                </a:solidFill>
                <a:cs typeface="Times New Roman" pitchFamily="18" charset="0"/>
              </a:rPr>
              <a:t>Х</a:t>
            </a:r>
            <a:r>
              <a:rPr lang="ru-RU" sz="1600" dirty="0">
                <a:solidFill>
                  <a:srgbClr val="000000"/>
                </a:solidFill>
                <a:cs typeface="Times New Roman" pitchFamily="18" charset="0"/>
              </a:rPr>
              <a:t>озяйствует в книжке доверчиво        </a:t>
            </a:r>
            <a:r>
              <a:rPr lang="ru-RU" sz="1600" dirty="0">
                <a:solidFill>
                  <a:srgbClr val="FF0000"/>
                </a:solidFill>
                <a:cs typeface="Times New Roman" pitchFamily="18" charset="0"/>
              </a:rPr>
              <a:t>   </a:t>
            </a:r>
            <a:r>
              <a:rPr lang="ru-RU" sz="1600" dirty="0" smtClean="0">
                <a:solidFill>
                  <a:srgbClr val="FF0000"/>
                </a:solidFill>
                <a:cs typeface="Times New Roman" pitchFamily="18" charset="0"/>
              </a:rPr>
              <a:t>                       </a:t>
            </a:r>
            <a:r>
              <a:rPr lang="ru-RU" sz="1600" b="1" dirty="0">
                <a:solidFill>
                  <a:srgbClr val="FF0000"/>
                </a:solidFill>
                <a:cs typeface="Times New Roman" pitchFamily="18" charset="0"/>
              </a:rPr>
              <a:t>И</a:t>
            </a:r>
            <a:r>
              <a:rPr lang="ru-RU" sz="1600" dirty="0">
                <a:solidFill>
                  <a:srgbClr val="000000"/>
                </a:solidFill>
                <a:cs typeface="Times New Roman" pitchFamily="18" charset="0"/>
              </a:rPr>
              <a:t> крепче подружат с юннатами</a:t>
            </a:r>
            <a:endParaRPr lang="ru-RU" sz="1000" dirty="0"/>
          </a:p>
          <a:p>
            <a:pPr indent="180975" eaLnBrk="0" hangingPunct="0"/>
            <a:r>
              <a:rPr lang="ru-RU" sz="1600" b="1" dirty="0">
                <a:solidFill>
                  <a:srgbClr val="FF0000"/>
                </a:solidFill>
                <a:cs typeface="Times New Roman" pitchFamily="18" charset="0"/>
              </a:rPr>
              <a:t>Р</a:t>
            </a:r>
            <a:r>
              <a:rPr lang="ru-RU" sz="1600" dirty="0">
                <a:solidFill>
                  <a:srgbClr val="000000"/>
                </a:solidFill>
                <a:cs typeface="Times New Roman" pitchFamily="18" charset="0"/>
              </a:rPr>
              <a:t>аздольная музыка птиц.                      </a:t>
            </a:r>
            <a:r>
              <a:rPr lang="ru-RU" sz="1600" dirty="0" smtClean="0">
                <a:solidFill>
                  <a:srgbClr val="000000"/>
                </a:solidFill>
                <a:cs typeface="Times New Roman" pitchFamily="18" charset="0"/>
              </a:rPr>
              <a:t>                         </a:t>
            </a:r>
            <a:r>
              <a:rPr lang="ru-RU" sz="1600" dirty="0">
                <a:solidFill>
                  <a:srgbClr val="000000"/>
                </a:solidFill>
                <a:cs typeface="Times New Roman" pitchFamily="18" charset="0"/>
              </a:rPr>
              <a:t> </a:t>
            </a:r>
            <a:r>
              <a:rPr lang="ru-RU" sz="1600" b="1" dirty="0">
                <a:solidFill>
                  <a:srgbClr val="FF0000"/>
                </a:solidFill>
                <a:cs typeface="Times New Roman" pitchFamily="18" charset="0"/>
              </a:rPr>
              <a:t>Р</a:t>
            </a:r>
            <a:r>
              <a:rPr lang="ru-RU" sz="1600" dirty="0">
                <a:solidFill>
                  <a:srgbClr val="000000"/>
                </a:solidFill>
                <a:cs typeface="Times New Roman" pitchFamily="18" charset="0"/>
              </a:rPr>
              <a:t>ечушка, и роща, и луг.</a:t>
            </a:r>
            <a:endParaRPr lang="ru-RU" sz="1000" dirty="0"/>
          </a:p>
          <a:p>
            <a:pPr indent="180975" eaLnBrk="0" hangingPunct="0"/>
            <a:r>
              <a:rPr lang="ru-RU" sz="1600" b="1" dirty="0">
                <a:solidFill>
                  <a:srgbClr val="FF0000"/>
                </a:solidFill>
                <a:cs typeface="Times New Roman" pitchFamily="18" charset="0"/>
              </a:rPr>
              <a:t>А</a:t>
            </a:r>
            <a:r>
              <a:rPr lang="ru-RU" sz="1600" dirty="0">
                <a:solidFill>
                  <a:srgbClr val="000000"/>
                </a:solidFill>
                <a:cs typeface="Times New Roman" pitchFamily="18" charset="0"/>
              </a:rPr>
              <a:t> может быть, с этого времени            </a:t>
            </a:r>
            <a:r>
              <a:rPr lang="ru-RU" sz="1600" dirty="0" smtClean="0">
                <a:solidFill>
                  <a:srgbClr val="000000"/>
                </a:solidFill>
                <a:cs typeface="Times New Roman" pitchFamily="18" charset="0"/>
              </a:rPr>
              <a:t>                      </a:t>
            </a:r>
            <a:r>
              <a:rPr lang="ru-RU" sz="1600" dirty="0" smtClean="0">
                <a:solidFill>
                  <a:srgbClr val="FF0000"/>
                </a:solidFill>
                <a:cs typeface="Times New Roman" pitchFamily="18" charset="0"/>
              </a:rPr>
              <a:t>   </a:t>
            </a:r>
            <a:r>
              <a:rPr lang="ru-RU" sz="1600" b="1" dirty="0">
                <a:solidFill>
                  <a:srgbClr val="FF0000"/>
                </a:solidFill>
                <a:cs typeface="Times New Roman" pitchFamily="18" charset="0"/>
              </a:rPr>
              <a:t>О</a:t>
            </a:r>
            <a:r>
              <a:rPr lang="ru-RU" sz="1600" dirty="0">
                <a:solidFill>
                  <a:srgbClr val="000000"/>
                </a:solidFill>
                <a:cs typeface="Times New Roman" pitchFamily="18" charset="0"/>
              </a:rPr>
              <a:t>т неба до мира подводного</a:t>
            </a:r>
            <a:endParaRPr lang="ru-RU" sz="1000" dirty="0"/>
          </a:p>
          <a:p>
            <a:pPr indent="180975" eaLnBrk="0" hangingPunct="0"/>
            <a:r>
              <a:rPr lang="ru-RU" sz="1600" b="1" dirty="0">
                <a:solidFill>
                  <a:srgbClr val="FF0000"/>
                </a:solidFill>
                <a:cs typeface="Times New Roman" pitchFamily="18" charset="0"/>
              </a:rPr>
              <a:t>Н</a:t>
            </a:r>
            <a:r>
              <a:rPr lang="ru-RU" sz="1600" dirty="0">
                <a:solidFill>
                  <a:srgbClr val="000000"/>
                </a:solidFill>
                <a:cs typeface="Times New Roman" pitchFamily="18" charset="0"/>
              </a:rPr>
              <a:t>аступит иная пора –                              </a:t>
            </a:r>
            <a:r>
              <a:rPr lang="ru-RU" sz="1600" dirty="0" smtClean="0">
                <a:solidFill>
                  <a:srgbClr val="000000"/>
                </a:solidFill>
                <a:cs typeface="Times New Roman" pitchFamily="18" charset="0"/>
              </a:rPr>
              <a:t>                         </a:t>
            </a:r>
            <a:r>
              <a:rPr lang="ru-RU" sz="1600" b="1" dirty="0" smtClean="0">
                <a:solidFill>
                  <a:srgbClr val="FF0000"/>
                </a:solidFill>
                <a:cs typeface="Times New Roman" pitchFamily="18" charset="0"/>
              </a:rPr>
              <a:t>Д</a:t>
            </a:r>
            <a:r>
              <a:rPr lang="ru-RU" sz="1600" dirty="0" smtClean="0">
                <a:solidFill>
                  <a:srgbClr val="000000"/>
                </a:solidFill>
                <a:cs typeface="Times New Roman" pitchFamily="18" charset="0"/>
              </a:rPr>
              <a:t>авайте </a:t>
            </a:r>
            <a:r>
              <a:rPr lang="ru-RU" sz="1600" dirty="0">
                <a:solidFill>
                  <a:srgbClr val="000000"/>
                </a:solidFill>
                <a:cs typeface="Times New Roman" pitchFamily="18" charset="0"/>
              </a:rPr>
              <a:t>ж, как Родины речь,</a:t>
            </a:r>
            <a:endParaRPr lang="ru-RU" sz="1000" dirty="0"/>
          </a:p>
          <a:p>
            <a:pPr indent="180975" eaLnBrk="0" hangingPunct="0"/>
            <a:r>
              <a:rPr lang="ru-RU" sz="1600" b="1" dirty="0">
                <a:solidFill>
                  <a:srgbClr val="FF0000"/>
                </a:solidFill>
                <a:cs typeface="Times New Roman" pitchFamily="18" charset="0"/>
              </a:rPr>
              <a:t>И</a:t>
            </a:r>
            <a:r>
              <a:rPr lang="ru-RU" sz="1600" dirty="0">
                <a:solidFill>
                  <a:srgbClr val="000000"/>
                </a:solidFill>
                <a:cs typeface="Times New Roman" pitchFamily="18" charset="0"/>
              </a:rPr>
              <a:t> станет для птичьего племени             </a:t>
            </a:r>
            <a:r>
              <a:rPr lang="ru-RU" sz="16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cs typeface="Times New Roman" pitchFamily="18" charset="0"/>
              </a:rPr>
              <a:t>                     </a:t>
            </a:r>
            <a:r>
              <a:rPr lang="ru-RU" sz="1600" b="1" dirty="0" smtClean="0">
                <a:solidFill>
                  <a:srgbClr val="FF0000"/>
                </a:solidFill>
                <a:cs typeface="Times New Roman" pitchFamily="18" charset="0"/>
              </a:rPr>
              <a:t>У</a:t>
            </a:r>
            <a:r>
              <a:rPr lang="ru-RU" sz="1600" dirty="0" smtClean="0">
                <a:solidFill>
                  <a:srgbClr val="000000"/>
                </a:solidFill>
                <a:cs typeface="Times New Roman" pitchFamily="18" charset="0"/>
              </a:rPr>
              <a:t>мом </a:t>
            </a:r>
            <a:r>
              <a:rPr lang="ru-RU" sz="1600" dirty="0">
                <a:solidFill>
                  <a:srgbClr val="000000"/>
                </a:solidFill>
                <a:cs typeface="Times New Roman" pitchFamily="18" charset="0"/>
              </a:rPr>
              <a:t>и душой благородною</a:t>
            </a:r>
            <a:endParaRPr lang="ru-RU" sz="1000" dirty="0"/>
          </a:p>
          <a:p>
            <a:pPr indent="180975" eaLnBrk="0" hangingPunct="0"/>
            <a:r>
              <a:rPr lang="ru-RU" sz="1600" b="1" dirty="0">
                <a:solidFill>
                  <a:srgbClr val="FF0000"/>
                </a:solidFill>
                <a:cs typeface="Times New Roman" pitchFamily="18" charset="0"/>
              </a:rPr>
              <a:t>М</a:t>
            </a:r>
            <a:r>
              <a:rPr lang="ru-RU" sz="1600" dirty="0">
                <a:solidFill>
                  <a:srgbClr val="000000"/>
                </a:solidFill>
                <a:cs typeface="Times New Roman" pitchFamily="18" charset="0"/>
              </a:rPr>
              <a:t>илее еще детвора?!        </a:t>
            </a:r>
            <a:endParaRPr lang="ru-RU" sz="1000" dirty="0"/>
          </a:p>
          <a:p>
            <a:pPr indent="180975" eaLnBrk="0" hangingPunct="0"/>
            <a:r>
              <a:rPr lang="ru-RU" sz="1600" b="1" dirty="0">
                <a:solidFill>
                  <a:srgbClr val="FF0000"/>
                </a:solidFill>
                <a:cs typeface="Times New Roman" pitchFamily="18" charset="0"/>
              </a:rPr>
              <a:t>                                    </a:t>
            </a:r>
            <a:r>
              <a:rPr lang="ru-RU" sz="1600" b="1" dirty="0" smtClean="0">
                <a:solidFill>
                  <a:srgbClr val="FF0000"/>
                </a:solidFill>
                <a:cs typeface="Times New Roman" pitchFamily="18" charset="0"/>
              </a:rPr>
              <a:t>                           </a:t>
            </a:r>
            <a:r>
              <a:rPr lang="ru-RU" sz="1600" b="1" dirty="0">
                <a:solidFill>
                  <a:srgbClr val="FF0000"/>
                </a:solidFill>
                <a:cs typeface="Times New Roman" pitchFamily="18" charset="0"/>
              </a:rPr>
              <a:t>З</a:t>
            </a:r>
            <a:r>
              <a:rPr lang="ru-RU" sz="1600" dirty="0">
                <a:solidFill>
                  <a:srgbClr val="000000"/>
                </a:solidFill>
                <a:cs typeface="Times New Roman" pitchFamily="18" charset="0"/>
              </a:rPr>
              <a:t>доровье планеты беречь!</a:t>
            </a:r>
            <a:endParaRPr lang="ru-RU" sz="1000" dirty="0"/>
          </a:p>
          <a:p>
            <a:pPr indent="180975" eaLnBrk="0" hangingPunct="0"/>
            <a:r>
              <a:rPr lang="ru-RU" sz="1600" b="1" dirty="0">
                <a:solidFill>
                  <a:srgbClr val="000000"/>
                </a:solidFill>
                <a:cs typeface="Times New Roman" pitchFamily="18" charset="0"/>
              </a:rPr>
              <a:t>                                   </a:t>
            </a:r>
            <a:r>
              <a:rPr lang="ru-RU" sz="1600" b="1" dirty="0" smtClean="0">
                <a:solidFill>
                  <a:srgbClr val="000000"/>
                </a:solidFill>
                <a:cs typeface="Times New Roman" pitchFamily="18" charset="0"/>
              </a:rPr>
              <a:t>                            </a:t>
            </a:r>
            <a:r>
              <a:rPr lang="ru-RU" sz="1600" b="1" dirty="0">
                <a:solidFill>
                  <a:srgbClr val="FF0000"/>
                </a:solidFill>
                <a:cs typeface="Times New Roman" pitchFamily="18" charset="0"/>
              </a:rPr>
              <a:t>Е</a:t>
            </a:r>
            <a:r>
              <a:rPr lang="ru-RU" sz="1600" dirty="0">
                <a:solidFill>
                  <a:srgbClr val="000000"/>
                </a:solidFill>
                <a:cs typeface="Times New Roman" pitchFamily="18" charset="0"/>
              </a:rPr>
              <a:t>диное многообразие</a:t>
            </a:r>
            <a:endParaRPr lang="ru-RU" sz="1000" dirty="0"/>
          </a:p>
          <a:p>
            <a:pPr indent="180975" eaLnBrk="0" hangingPunct="0"/>
            <a:r>
              <a:rPr lang="ru-RU" sz="1600" b="1" dirty="0">
                <a:solidFill>
                  <a:srgbClr val="000000"/>
                </a:solidFill>
                <a:cs typeface="Times New Roman" pitchFamily="18" charset="0"/>
              </a:rPr>
              <a:t>                                     </a:t>
            </a:r>
            <a:r>
              <a:rPr lang="ru-RU" sz="1600" b="1" dirty="0" smtClean="0">
                <a:solidFill>
                  <a:srgbClr val="000000"/>
                </a:solidFill>
                <a:cs typeface="Times New Roman" pitchFamily="18" charset="0"/>
              </a:rPr>
              <a:t>                         </a:t>
            </a:r>
            <a:r>
              <a:rPr lang="ru-RU" sz="1600" b="1" dirty="0" smtClean="0">
                <a:solidFill>
                  <a:srgbClr val="FF0000"/>
                </a:solidFill>
                <a:cs typeface="Times New Roman" pitchFamily="18" charset="0"/>
              </a:rPr>
              <a:t>М</a:t>
            </a:r>
            <a:r>
              <a:rPr lang="ru-RU" sz="1600" dirty="0" smtClean="0">
                <a:solidFill>
                  <a:srgbClr val="000000"/>
                </a:solidFill>
                <a:cs typeface="Times New Roman" pitchFamily="18" charset="0"/>
              </a:rPr>
              <a:t>ы </a:t>
            </a:r>
            <a:r>
              <a:rPr lang="ru-RU" sz="1600" dirty="0">
                <a:solidFill>
                  <a:srgbClr val="000000"/>
                </a:solidFill>
                <a:cs typeface="Times New Roman" pitchFamily="18" charset="0"/>
              </a:rPr>
              <a:t>будем ценить неспроста,</a:t>
            </a:r>
            <a:endParaRPr lang="ru-RU" sz="1000" dirty="0"/>
          </a:p>
          <a:p>
            <a:pPr indent="180975" eaLnBrk="0" hangingPunct="0"/>
            <a:r>
              <a:rPr lang="ru-RU" sz="1600" b="1" dirty="0">
                <a:solidFill>
                  <a:srgbClr val="FF0000"/>
                </a:solidFill>
                <a:cs typeface="Times New Roman" pitchFamily="18" charset="0"/>
              </a:rPr>
              <a:t>                                    </a:t>
            </a:r>
            <a:r>
              <a:rPr lang="ru-RU" sz="1600" b="1" dirty="0" smtClean="0">
                <a:solidFill>
                  <a:srgbClr val="FF0000"/>
                </a:solidFill>
                <a:cs typeface="Times New Roman" pitchFamily="18" charset="0"/>
              </a:rPr>
              <a:t>                           </a:t>
            </a:r>
            <a:r>
              <a:rPr lang="ru-RU" sz="1600" b="1" dirty="0">
                <a:solidFill>
                  <a:srgbClr val="FF0000"/>
                </a:solidFill>
                <a:cs typeface="Times New Roman" pitchFamily="18" charset="0"/>
              </a:rPr>
              <a:t>Л</a:t>
            </a:r>
            <a:r>
              <a:rPr lang="ru-RU" sz="1600" dirty="0">
                <a:solidFill>
                  <a:srgbClr val="000000"/>
                </a:solidFill>
                <a:cs typeface="Times New Roman" pitchFamily="18" charset="0"/>
              </a:rPr>
              <a:t>юбя и Европу, и Азию,</a:t>
            </a:r>
            <a:endParaRPr lang="ru-RU" sz="1000" dirty="0"/>
          </a:p>
          <a:p>
            <a:pPr indent="180975" eaLnBrk="0" hangingPunct="0"/>
            <a:r>
              <a:rPr lang="ru-RU" sz="1600" b="1" dirty="0">
                <a:solidFill>
                  <a:srgbClr val="000000"/>
                </a:solidFill>
                <a:cs typeface="Times New Roman" pitchFamily="18" charset="0"/>
              </a:rPr>
              <a:t>                                    </a:t>
            </a:r>
            <a:r>
              <a:rPr lang="ru-RU" sz="1600" b="1" dirty="0" smtClean="0">
                <a:solidFill>
                  <a:srgbClr val="000000"/>
                </a:solidFill>
                <a:cs typeface="Times New Roman" pitchFamily="18" charset="0"/>
              </a:rPr>
              <a:t>                           </a:t>
            </a:r>
            <a:r>
              <a:rPr lang="ru-RU" sz="1600" b="1" dirty="0">
                <a:solidFill>
                  <a:srgbClr val="FF0000"/>
                </a:solidFill>
                <a:cs typeface="Times New Roman" pitchFamily="18" charset="0"/>
              </a:rPr>
              <a:t>И</a:t>
            </a:r>
            <a:r>
              <a:rPr lang="ru-RU" sz="1600" dirty="0">
                <a:solidFill>
                  <a:srgbClr val="000000"/>
                </a:solidFill>
                <a:cs typeface="Times New Roman" pitchFamily="18" charset="0"/>
              </a:rPr>
              <a:t> наши родные места!</a:t>
            </a:r>
            <a:endParaRPr lang="ru-RU" sz="800" dirty="0"/>
          </a:p>
          <a:p>
            <a:pPr indent="180975" eaLnBrk="0" hangingPunct="0"/>
            <a:endParaRPr lang="ru-RU" dirty="0"/>
          </a:p>
        </p:txBody>
      </p:sp>
      <p:pic>
        <p:nvPicPr>
          <p:cNvPr id="16388" name="Picture 8" descr="4a276b7a83687f3f2ee61311e06d651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734244">
            <a:off x="484981" y="3336132"/>
            <a:ext cx="1395413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8" descr="4a276b7a83687f3f2ee61311e06d651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641122">
            <a:off x="7631907" y="111918"/>
            <a:ext cx="10350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8" descr="4a276b7a83687f3f2ee61311e06d651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144080">
            <a:off x="331787" y="53976"/>
            <a:ext cx="1146175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8" descr="4a276b7a83687f3f2ee61311e06d651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432873">
            <a:off x="6904038" y="3414713"/>
            <a:ext cx="1393825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 descr="4a276b7a83687f3f2ee61311e06d651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791648">
            <a:off x="1655762" y="5616576"/>
            <a:ext cx="1046163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1928802"/>
          <a:ext cx="8643997" cy="2143140"/>
        </p:xfrm>
        <a:graphic>
          <a:graphicData uri="http://schemas.openxmlformats.org/drawingml/2006/table">
            <a:tbl>
              <a:tblPr/>
              <a:tblGrid>
                <a:gridCol w="836519"/>
                <a:gridCol w="766809"/>
                <a:gridCol w="766809"/>
                <a:gridCol w="789978"/>
                <a:gridCol w="790028"/>
                <a:gridCol w="790028"/>
                <a:gridCol w="790028"/>
                <a:gridCol w="790028"/>
                <a:gridCol w="790183"/>
                <a:gridCol w="766809"/>
                <a:gridCol w="766778"/>
              </a:tblGrid>
              <a:tr h="107157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261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305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489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500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601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680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777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790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850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990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999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1570">
                <a:tc>
                  <a:txBody>
                    <a:bodyPr/>
                    <a:lstStyle/>
                    <a:p>
                      <a:r>
                        <a:rPr lang="ru-RU" sz="6000" b="1" dirty="0" smtClean="0">
                          <a:solidFill>
                            <a:srgbClr val="FF0000"/>
                          </a:solidFill>
                        </a:rPr>
                        <a:t>З</a:t>
                      </a:r>
                      <a:endParaRPr lang="ru-RU" sz="6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6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6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b="1" dirty="0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6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6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b="1" dirty="0" smtClean="0">
                          <a:solidFill>
                            <a:srgbClr val="FF0000"/>
                          </a:solidFill>
                        </a:rPr>
                        <a:t>П</a:t>
                      </a:r>
                      <a:endParaRPr lang="ru-RU" sz="6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b="1" dirty="0" smtClean="0">
                          <a:solidFill>
                            <a:srgbClr val="FF0000"/>
                          </a:solidFill>
                        </a:rPr>
                        <a:t>Л</a:t>
                      </a:r>
                      <a:endParaRPr lang="ru-RU" sz="6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6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b="1" dirty="0" smtClean="0">
                          <a:solidFill>
                            <a:srgbClr val="FF0000"/>
                          </a:solidFill>
                        </a:rPr>
                        <a:t>Н</a:t>
                      </a:r>
                      <a:endParaRPr lang="ru-RU" sz="6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6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6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WordArt 4"/>
          <p:cNvSpPr>
            <a:spLocks noChangeArrowheads="1" noChangeShapeType="1" noTextEdit="1"/>
          </p:cNvSpPr>
          <p:nvPr/>
        </p:nvSpPr>
        <p:spPr bwMode="auto">
          <a:xfrm>
            <a:off x="2124075" y="692696"/>
            <a:ext cx="5761038" cy="1655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99FF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Домашнее</a:t>
            </a:r>
          </a:p>
          <a:p>
            <a:pPr algn="ctr"/>
            <a:r>
              <a:rPr lang="ru-RU" sz="3600" kern="10" dirty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99FF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задание</a:t>
            </a:r>
          </a:p>
        </p:txBody>
      </p:sp>
      <p:sp>
        <p:nvSpPr>
          <p:cNvPr id="26628" name="WordArt 6"/>
          <p:cNvSpPr>
            <a:spLocks noChangeArrowheads="1" noChangeShapeType="1" noTextEdit="1"/>
          </p:cNvSpPr>
          <p:nvPr/>
        </p:nvSpPr>
        <p:spPr bwMode="auto">
          <a:xfrm>
            <a:off x="2500298" y="2428868"/>
            <a:ext cx="5256583" cy="7143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Стр.58, №6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6629" name="WordArt 8"/>
          <p:cNvSpPr>
            <a:spLocks noChangeArrowheads="1" noChangeShapeType="1" noTextEdit="1"/>
          </p:cNvSpPr>
          <p:nvPr/>
        </p:nvSpPr>
        <p:spPr bwMode="auto">
          <a:xfrm>
            <a:off x="2483768" y="3290277"/>
            <a:ext cx="5112568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- составить экологическую задачу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6630" name="WordArt 9"/>
          <p:cNvSpPr>
            <a:spLocks noChangeArrowheads="1" noChangeShapeType="1" noTextEdit="1"/>
          </p:cNvSpPr>
          <p:nvPr/>
        </p:nvSpPr>
        <p:spPr bwMode="auto">
          <a:xfrm>
            <a:off x="3276600" y="4508500"/>
            <a:ext cx="47910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pic>
        <p:nvPicPr>
          <p:cNvPr id="8" name="Picture 2" descr="C:\Users\User\Desktop\Новая папка\0_71429_c7bb8734_X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82964"/>
            <a:ext cx="3380432" cy="2489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1853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entury Schoolbook" pitchFamily="18" charset="0"/>
              </a:rPr>
              <a:t>Молодцы! Вы очень хорошо работали на уроке</a:t>
            </a:r>
            <a:r>
              <a:rPr lang="ru-RU" dirty="0" smtClean="0">
                <a:solidFill>
                  <a:schemeClr val="bg1"/>
                </a:solidFill>
                <a:latin typeface="Century Schoolbook" pitchFamily="18" charset="0"/>
              </a:rPr>
              <a:t>!</a:t>
            </a:r>
            <a:endParaRPr lang="ru-RU" dirty="0">
              <a:solidFill>
                <a:schemeClr val="bg1"/>
              </a:solidFill>
              <a:latin typeface="Century Schoolbook" pitchFamily="18" charset="0"/>
            </a:endParaRPr>
          </a:p>
        </p:txBody>
      </p:sp>
      <p:pic>
        <p:nvPicPr>
          <p:cNvPr id="6" name="Picture 21" descr="MCj042807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500306"/>
            <a:ext cx="4795498" cy="382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500166" y="1643050"/>
            <a:ext cx="61206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УРОК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782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а 5 из 141076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71462"/>
            <a:ext cx="9144000" cy="728660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57158" y="2571744"/>
            <a:ext cx="8501122" cy="28007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Береги    свою                             планету!</a:t>
            </a:r>
            <a:endParaRPr lang="ru-RU" sz="8800" b="1" dirty="0">
              <a:ln w="31550" cmpd="sng">
                <a:solidFill>
                  <a:srgbClr val="C0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6200" cy="342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Устно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143001"/>
            <a:ext cx="82296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Брошенная на землю кожура от банана в нашем климате разлагается около 2 лет. </a:t>
            </a:r>
          </a:p>
          <a:p>
            <a:pPr algn="just"/>
            <a:r>
              <a:rPr lang="ru-RU" sz="2400" dirty="0" smtClean="0"/>
              <a:t>Пластиковый пакет  разлагается на 10 лет дольше, чем кожура от банана. </a:t>
            </a:r>
          </a:p>
          <a:p>
            <a:pPr algn="just"/>
            <a:r>
              <a:rPr lang="ru-RU" sz="2400" dirty="0" smtClean="0"/>
              <a:t>Сколько лет потребуется для того, чтобы разложился пакет? 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                                    - 2 года 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                                    - ?, на 10 лет дольше</a:t>
            </a:r>
          </a:p>
          <a:p>
            <a:pPr algn="just"/>
            <a:r>
              <a:rPr lang="ru-RU" sz="2400" dirty="0" smtClean="0"/>
              <a:t> 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5105400"/>
            <a:ext cx="8382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2 + 10 = 12 (лет)</a:t>
            </a:r>
          </a:p>
          <a:p>
            <a:r>
              <a:rPr lang="ru-RU" sz="2400" b="1" dirty="0" smtClean="0"/>
              <a:t>Ответ: 12 лет потребуется для того, чтобы разложился пакет.</a:t>
            </a:r>
            <a:endParaRPr lang="ru-RU" sz="2400" b="1" dirty="0"/>
          </a:p>
        </p:txBody>
      </p:sp>
      <p:pic>
        <p:nvPicPr>
          <p:cNvPr id="7" name="Рисунок 6" descr="Польза-для-кож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3124200"/>
            <a:ext cx="1219200" cy="811987"/>
          </a:xfrm>
          <a:prstGeom prst="rect">
            <a:avLst/>
          </a:prstGeom>
        </p:spPr>
      </p:pic>
      <p:pic>
        <p:nvPicPr>
          <p:cNvPr id="15364" name="Picture 4" descr="http://neva.today/uploads/16/11/07/o_pakt%5b1%5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038600"/>
            <a:ext cx="1264591" cy="845403"/>
          </a:xfrm>
          <a:prstGeom prst="rect">
            <a:avLst/>
          </a:prstGeom>
          <a:noFill/>
        </p:spPr>
      </p:pic>
      <p:sp>
        <p:nvSpPr>
          <p:cNvPr id="15" name="Выгнутая вниз стрелка 14"/>
          <p:cNvSpPr/>
          <p:nvPr/>
        </p:nvSpPr>
        <p:spPr>
          <a:xfrm rot="16200000">
            <a:off x="5448300" y="3619500"/>
            <a:ext cx="952500" cy="571500"/>
          </a:xfrm>
          <a:prstGeom prst="curved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Устно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57200" y="1295400"/>
          <a:ext cx="8305800" cy="2216912"/>
        </p:xfrm>
        <a:graphic>
          <a:graphicData uri="http://schemas.openxmlformats.org/drawingml/2006/table">
            <a:tbl>
              <a:tblPr/>
              <a:tblGrid>
                <a:gridCol w="8305800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 dirty="0">
                          <a:latin typeface="Times New Roman"/>
                          <a:ea typeface="Calibri"/>
                          <a:cs typeface="Times New Roman"/>
                        </a:rPr>
                        <a:t>Учащиеся нашей школы в прошлом году собрали 8 пакетов мусора, а в этом году 14 пакетов. На сколько больше пакетов мусора собрали школьники в этом году, чем в прошлом</a:t>
                      </a:r>
                      <a:r>
                        <a:rPr lang="ru-RU" sz="2400" b="0" dirty="0" smtClean="0"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В</a:t>
                      </a:r>
                      <a:r>
                        <a:rPr lang="ru-RU" sz="2000" b="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прошлом году – 8 п.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В этом году – 14 п.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3657600"/>
            <a:ext cx="8153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14 – 8 = 6 (п.)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Ответ: на 6 пакетов мусора больше собрали школьники в этом году, чем в том.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495800"/>
            <a:ext cx="8077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Сколько пакетов мусора мы собрали за эти два года, чтобы  очистить природу нашей  деревни от загрязнения?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54864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8 + 14 = 22(п.)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Ответ: 22 пакета мусора собрали за два года.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2" name="Полилиния 21"/>
          <p:cNvSpPr/>
          <p:nvPr/>
        </p:nvSpPr>
        <p:spPr>
          <a:xfrm rot="5400000">
            <a:off x="4060970" y="2771783"/>
            <a:ext cx="711045" cy="755785"/>
          </a:xfrm>
          <a:custGeom>
            <a:avLst/>
            <a:gdLst>
              <a:gd name="connsiteX0" fmla="*/ 0 w 685800"/>
              <a:gd name="connsiteY0" fmla="*/ 647700 h 1295400"/>
              <a:gd name="connsiteX1" fmla="*/ 90168 w 685800"/>
              <a:gd name="connsiteY1" fmla="*/ 209955 h 1295400"/>
              <a:gd name="connsiteX2" fmla="*/ 595632 w 685800"/>
              <a:gd name="connsiteY2" fmla="*/ 209957 h 1295400"/>
              <a:gd name="connsiteX3" fmla="*/ 685799 w 685800"/>
              <a:gd name="connsiteY3" fmla="*/ 647702 h 1295400"/>
              <a:gd name="connsiteX4" fmla="*/ 514350 w 685800"/>
              <a:gd name="connsiteY4" fmla="*/ 647700 h 1295400"/>
              <a:gd name="connsiteX5" fmla="*/ 488385 w 685800"/>
              <a:gd name="connsiteY5" fmla="*/ 395713 h 1295400"/>
              <a:gd name="connsiteX6" fmla="*/ 197415 w 685800"/>
              <a:gd name="connsiteY6" fmla="*/ 395713 h 1295400"/>
              <a:gd name="connsiteX7" fmla="*/ 171450 w 685800"/>
              <a:gd name="connsiteY7" fmla="*/ 647700 h 1295400"/>
              <a:gd name="connsiteX8" fmla="*/ 0 w 685800"/>
              <a:gd name="connsiteY8" fmla="*/ 647700 h 1295400"/>
              <a:gd name="connsiteX0" fmla="*/ 0 w 685799"/>
              <a:gd name="connsiteY0" fmla="*/ 717685 h 755785"/>
              <a:gd name="connsiteX1" fmla="*/ 90168 w 685799"/>
              <a:gd name="connsiteY1" fmla="*/ 279940 h 755785"/>
              <a:gd name="connsiteX2" fmla="*/ 595632 w 685799"/>
              <a:gd name="connsiteY2" fmla="*/ 279942 h 755785"/>
              <a:gd name="connsiteX3" fmla="*/ 685799 w 685799"/>
              <a:gd name="connsiteY3" fmla="*/ 717687 h 755785"/>
              <a:gd name="connsiteX4" fmla="*/ 514350 w 685799"/>
              <a:gd name="connsiteY4" fmla="*/ 717685 h 755785"/>
              <a:gd name="connsiteX5" fmla="*/ 488385 w 685799"/>
              <a:gd name="connsiteY5" fmla="*/ 465698 h 755785"/>
              <a:gd name="connsiteX6" fmla="*/ 197415 w 685799"/>
              <a:gd name="connsiteY6" fmla="*/ 465698 h 755785"/>
              <a:gd name="connsiteX7" fmla="*/ 0 w 685799"/>
              <a:gd name="connsiteY7" fmla="*/ 755785 h 755785"/>
              <a:gd name="connsiteX8" fmla="*/ 0 w 685799"/>
              <a:gd name="connsiteY8" fmla="*/ 717685 h 755785"/>
              <a:gd name="connsiteX0" fmla="*/ 0 w 685799"/>
              <a:gd name="connsiteY0" fmla="*/ 717685 h 755785"/>
              <a:gd name="connsiteX1" fmla="*/ 90168 w 685799"/>
              <a:gd name="connsiteY1" fmla="*/ 279940 h 755785"/>
              <a:gd name="connsiteX2" fmla="*/ 595632 w 685799"/>
              <a:gd name="connsiteY2" fmla="*/ 279942 h 755785"/>
              <a:gd name="connsiteX3" fmla="*/ 685799 w 685799"/>
              <a:gd name="connsiteY3" fmla="*/ 717687 h 755785"/>
              <a:gd name="connsiteX4" fmla="*/ 609601 w 685799"/>
              <a:gd name="connsiteY4" fmla="*/ 679585 h 755785"/>
              <a:gd name="connsiteX5" fmla="*/ 488385 w 685799"/>
              <a:gd name="connsiteY5" fmla="*/ 465698 h 755785"/>
              <a:gd name="connsiteX6" fmla="*/ 197415 w 685799"/>
              <a:gd name="connsiteY6" fmla="*/ 465698 h 755785"/>
              <a:gd name="connsiteX7" fmla="*/ 0 w 685799"/>
              <a:gd name="connsiteY7" fmla="*/ 755785 h 755785"/>
              <a:gd name="connsiteX8" fmla="*/ 0 w 685799"/>
              <a:gd name="connsiteY8" fmla="*/ 717685 h 755785"/>
              <a:gd name="connsiteX0" fmla="*/ 0 w 685799"/>
              <a:gd name="connsiteY0" fmla="*/ 717685 h 755785"/>
              <a:gd name="connsiteX1" fmla="*/ 90168 w 685799"/>
              <a:gd name="connsiteY1" fmla="*/ 279940 h 755785"/>
              <a:gd name="connsiteX2" fmla="*/ 595632 w 685799"/>
              <a:gd name="connsiteY2" fmla="*/ 279942 h 755785"/>
              <a:gd name="connsiteX3" fmla="*/ 685799 w 685799"/>
              <a:gd name="connsiteY3" fmla="*/ 717687 h 755785"/>
              <a:gd name="connsiteX4" fmla="*/ 609601 w 685799"/>
              <a:gd name="connsiteY4" fmla="*/ 679585 h 755785"/>
              <a:gd name="connsiteX5" fmla="*/ 488385 w 685799"/>
              <a:gd name="connsiteY5" fmla="*/ 465698 h 755785"/>
              <a:gd name="connsiteX6" fmla="*/ 76201 w 685799"/>
              <a:gd name="connsiteY6" fmla="*/ 450985 h 755785"/>
              <a:gd name="connsiteX7" fmla="*/ 0 w 685799"/>
              <a:gd name="connsiteY7" fmla="*/ 755785 h 755785"/>
              <a:gd name="connsiteX8" fmla="*/ 0 w 685799"/>
              <a:gd name="connsiteY8" fmla="*/ 717685 h 755785"/>
              <a:gd name="connsiteX0" fmla="*/ 0 w 685799"/>
              <a:gd name="connsiteY0" fmla="*/ 717685 h 755785"/>
              <a:gd name="connsiteX1" fmla="*/ 90168 w 685799"/>
              <a:gd name="connsiteY1" fmla="*/ 279940 h 755785"/>
              <a:gd name="connsiteX2" fmla="*/ 595632 w 685799"/>
              <a:gd name="connsiteY2" fmla="*/ 279942 h 755785"/>
              <a:gd name="connsiteX3" fmla="*/ 685799 w 685799"/>
              <a:gd name="connsiteY3" fmla="*/ 717687 h 755785"/>
              <a:gd name="connsiteX4" fmla="*/ 609601 w 685799"/>
              <a:gd name="connsiteY4" fmla="*/ 679585 h 755785"/>
              <a:gd name="connsiteX5" fmla="*/ 533401 w 685799"/>
              <a:gd name="connsiteY5" fmla="*/ 450985 h 755785"/>
              <a:gd name="connsiteX6" fmla="*/ 76201 w 685799"/>
              <a:gd name="connsiteY6" fmla="*/ 450985 h 755785"/>
              <a:gd name="connsiteX7" fmla="*/ 0 w 685799"/>
              <a:gd name="connsiteY7" fmla="*/ 755785 h 755785"/>
              <a:gd name="connsiteX8" fmla="*/ 0 w 685799"/>
              <a:gd name="connsiteY8" fmla="*/ 717685 h 755785"/>
              <a:gd name="connsiteX0" fmla="*/ 0 w 685799"/>
              <a:gd name="connsiteY0" fmla="*/ 717685 h 755785"/>
              <a:gd name="connsiteX1" fmla="*/ 90168 w 685799"/>
              <a:gd name="connsiteY1" fmla="*/ 279940 h 755785"/>
              <a:gd name="connsiteX2" fmla="*/ 595632 w 685799"/>
              <a:gd name="connsiteY2" fmla="*/ 279942 h 755785"/>
              <a:gd name="connsiteX3" fmla="*/ 685799 w 685799"/>
              <a:gd name="connsiteY3" fmla="*/ 717687 h 755785"/>
              <a:gd name="connsiteX4" fmla="*/ 609601 w 685799"/>
              <a:gd name="connsiteY4" fmla="*/ 679585 h 755785"/>
              <a:gd name="connsiteX5" fmla="*/ 609601 w 685799"/>
              <a:gd name="connsiteY5" fmla="*/ 450985 h 755785"/>
              <a:gd name="connsiteX6" fmla="*/ 76201 w 685799"/>
              <a:gd name="connsiteY6" fmla="*/ 450985 h 755785"/>
              <a:gd name="connsiteX7" fmla="*/ 0 w 685799"/>
              <a:gd name="connsiteY7" fmla="*/ 755785 h 755785"/>
              <a:gd name="connsiteX8" fmla="*/ 0 w 685799"/>
              <a:gd name="connsiteY8" fmla="*/ 717685 h 755785"/>
              <a:gd name="connsiteX0" fmla="*/ 0 w 685799"/>
              <a:gd name="connsiteY0" fmla="*/ 717685 h 755785"/>
              <a:gd name="connsiteX1" fmla="*/ 90168 w 685799"/>
              <a:gd name="connsiteY1" fmla="*/ 279940 h 755785"/>
              <a:gd name="connsiteX2" fmla="*/ 595632 w 685799"/>
              <a:gd name="connsiteY2" fmla="*/ 279942 h 755785"/>
              <a:gd name="connsiteX3" fmla="*/ 685799 w 685799"/>
              <a:gd name="connsiteY3" fmla="*/ 717687 h 755785"/>
              <a:gd name="connsiteX4" fmla="*/ 609601 w 685799"/>
              <a:gd name="connsiteY4" fmla="*/ 679585 h 755785"/>
              <a:gd name="connsiteX5" fmla="*/ 609601 w 685799"/>
              <a:gd name="connsiteY5" fmla="*/ 450985 h 755785"/>
              <a:gd name="connsiteX6" fmla="*/ 76201 w 685799"/>
              <a:gd name="connsiteY6" fmla="*/ 450985 h 755785"/>
              <a:gd name="connsiteX7" fmla="*/ 0 w 685799"/>
              <a:gd name="connsiteY7" fmla="*/ 755785 h 755785"/>
              <a:gd name="connsiteX8" fmla="*/ 0 w 685799"/>
              <a:gd name="connsiteY8" fmla="*/ 717685 h 755785"/>
              <a:gd name="connsiteX0" fmla="*/ 0 w 685799"/>
              <a:gd name="connsiteY0" fmla="*/ 717685 h 755785"/>
              <a:gd name="connsiteX1" fmla="*/ 90168 w 685799"/>
              <a:gd name="connsiteY1" fmla="*/ 279940 h 755785"/>
              <a:gd name="connsiteX2" fmla="*/ 595632 w 685799"/>
              <a:gd name="connsiteY2" fmla="*/ 279942 h 755785"/>
              <a:gd name="connsiteX3" fmla="*/ 685799 w 685799"/>
              <a:gd name="connsiteY3" fmla="*/ 717687 h 755785"/>
              <a:gd name="connsiteX4" fmla="*/ 609601 w 685799"/>
              <a:gd name="connsiteY4" fmla="*/ 679585 h 755785"/>
              <a:gd name="connsiteX5" fmla="*/ 609601 w 685799"/>
              <a:gd name="connsiteY5" fmla="*/ 450985 h 755785"/>
              <a:gd name="connsiteX6" fmla="*/ 76201 w 685799"/>
              <a:gd name="connsiteY6" fmla="*/ 450985 h 755785"/>
              <a:gd name="connsiteX7" fmla="*/ 0 w 685799"/>
              <a:gd name="connsiteY7" fmla="*/ 755785 h 755785"/>
              <a:gd name="connsiteX8" fmla="*/ 0 w 685799"/>
              <a:gd name="connsiteY8" fmla="*/ 717685 h 755785"/>
              <a:gd name="connsiteX0" fmla="*/ 0 w 685799"/>
              <a:gd name="connsiteY0" fmla="*/ 717685 h 755785"/>
              <a:gd name="connsiteX1" fmla="*/ 90168 w 685799"/>
              <a:gd name="connsiteY1" fmla="*/ 279940 h 755785"/>
              <a:gd name="connsiteX2" fmla="*/ 595632 w 685799"/>
              <a:gd name="connsiteY2" fmla="*/ 279942 h 755785"/>
              <a:gd name="connsiteX3" fmla="*/ 685799 w 685799"/>
              <a:gd name="connsiteY3" fmla="*/ 717687 h 755785"/>
              <a:gd name="connsiteX4" fmla="*/ 609601 w 685799"/>
              <a:gd name="connsiteY4" fmla="*/ 679585 h 755785"/>
              <a:gd name="connsiteX5" fmla="*/ 609601 w 685799"/>
              <a:gd name="connsiteY5" fmla="*/ 450985 h 755785"/>
              <a:gd name="connsiteX6" fmla="*/ 76201 w 685799"/>
              <a:gd name="connsiteY6" fmla="*/ 450985 h 755785"/>
              <a:gd name="connsiteX7" fmla="*/ 0 w 685799"/>
              <a:gd name="connsiteY7" fmla="*/ 755785 h 755785"/>
              <a:gd name="connsiteX8" fmla="*/ 0 w 685799"/>
              <a:gd name="connsiteY8" fmla="*/ 717685 h 755785"/>
              <a:gd name="connsiteX0" fmla="*/ 0 w 685799"/>
              <a:gd name="connsiteY0" fmla="*/ 717685 h 755785"/>
              <a:gd name="connsiteX1" fmla="*/ 90168 w 685799"/>
              <a:gd name="connsiteY1" fmla="*/ 279940 h 755785"/>
              <a:gd name="connsiteX2" fmla="*/ 595632 w 685799"/>
              <a:gd name="connsiteY2" fmla="*/ 279942 h 755785"/>
              <a:gd name="connsiteX3" fmla="*/ 685799 w 685799"/>
              <a:gd name="connsiteY3" fmla="*/ 717687 h 755785"/>
              <a:gd name="connsiteX4" fmla="*/ 533401 w 685799"/>
              <a:gd name="connsiteY4" fmla="*/ 679585 h 755785"/>
              <a:gd name="connsiteX5" fmla="*/ 609601 w 685799"/>
              <a:gd name="connsiteY5" fmla="*/ 450985 h 755785"/>
              <a:gd name="connsiteX6" fmla="*/ 76201 w 685799"/>
              <a:gd name="connsiteY6" fmla="*/ 450985 h 755785"/>
              <a:gd name="connsiteX7" fmla="*/ 0 w 685799"/>
              <a:gd name="connsiteY7" fmla="*/ 755785 h 755785"/>
              <a:gd name="connsiteX8" fmla="*/ 0 w 685799"/>
              <a:gd name="connsiteY8" fmla="*/ 717685 h 755785"/>
              <a:gd name="connsiteX0" fmla="*/ 25246 w 711045"/>
              <a:gd name="connsiteY0" fmla="*/ 717685 h 755785"/>
              <a:gd name="connsiteX1" fmla="*/ 115414 w 711045"/>
              <a:gd name="connsiteY1" fmla="*/ 279940 h 755785"/>
              <a:gd name="connsiteX2" fmla="*/ 620878 w 711045"/>
              <a:gd name="connsiteY2" fmla="*/ 279942 h 755785"/>
              <a:gd name="connsiteX3" fmla="*/ 711045 w 711045"/>
              <a:gd name="connsiteY3" fmla="*/ 717687 h 755785"/>
              <a:gd name="connsiteX4" fmla="*/ 558647 w 711045"/>
              <a:gd name="connsiteY4" fmla="*/ 679585 h 755785"/>
              <a:gd name="connsiteX5" fmla="*/ 634847 w 711045"/>
              <a:gd name="connsiteY5" fmla="*/ 450985 h 755785"/>
              <a:gd name="connsiteX6" fmla="*/ 101447 w 711045"/>
              <a:gd name="connsiteY6" fmla="*/ 450985 h 755785"/>
              <a:gd name="connsiteX7" fmla="*/ 101447 w 711045"/>
              <a:gd name="connsiteY7" fmla="*/ 603385 h 755785"/>
              <a:gd name="connsiteX8" fmla="*/ 25246 w 711045"/>
              <a:gd name="connsiteY8" fmla="*/ 755785 h 755785"/>
              <a:gd name="connsiteX9" fmla="*/ 25246 w 711045"/>
              <a:gd name="connsiteY9" fmla="*/ 717685 h 755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1045" h="755785">
                <a:moveTo>
                  <a:pt x="25246" y="717685"/>
                </a:moveTo>
                <a:cubicBezTo>
                  <a:pt x="25246" y="555599"/>
                  <a:pt x="57420" y="399404"/>
                  <a:pt x="115414" y="279940"/>
                </a:cubicBezTo>
                <a:cubicBezTo>
                  <a:pt x="251312" y="0"/>
                  <a:pt x="484981" y="1"/>
                  <a:pt x="620878" y="279942"/>
                </a:cubicBezTo>
                <a:cubicBezTo>
                  <a:pt x="678872" y="399406"/>
                  <a:pt x="711045" y="555601"/>
                  <a:pt x="711045" y="717687"/>
                </a:cubicBezTo>
                <a:lnTo>
                  <a:pt x="558647" y="679585"/>
                </a:lnTo>
                <a:cubicBezTo>
                  <a:pt x="558647" y="590497"/>
                  <a:pt x="651816" y="526581"/>
                  <a:pt x="634847" y="450985"/>
                </a:cubicBezTo>
                <a:cubicBezTo>
                  <a:pt x="567725" y="151968"/>
                  <a:pt x="168569" y="151968"/>
                  <a:pt x="101447" y="450985"/>
                </a:cubicBezTo>
                <a:cubicBezTo>
                  <a:pt x="0" y="484495"/>
                  <a:pt x="114147" y="552585"/>
                  <a:pt x="101447" y="603385"/>
                </a:cubicBezTo>
                <a:cubicBezTo>
                  <a:pt x="88747" y="654185"/>
                  <a:pt x="25399" y="744845"/>
                  <a:pt x="25246" y="755785"/>
                </a:cubicBezTo>
                <a:lnTo>
                  <a:pt x="25246" y="717685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00600" y="2971800"/>
            <a:ext cx="1382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 </a:t>
            </a:r>
            <a:r>
              <a:rPr lang="ru-RU" b="1" dirty="0" smtClean="0"/>
              <a:t>?</a:t>
            </a:r>
            <a:r>
              <a:rPr lang="ru-RU" dirty="0" smtClean="0"/>
              <a:t> больше</a:t>
            </a:r>
            <a:endParaRPr lang="ru-RU" dirty="0"/>
          </a:p>
        </p:txBody>
      </p:sp>
      <p:sp>
        <p:nvSpPr>
          <p:cNvPr id="24" name="Правая фигурная скобка 23"/>
          <p:cNvSpPr/>
          <p:nvPr/>
        </p:nvSpPr>
        <p:spPr>
          <a:xfrm>
            <a:off x="3962400" y="2667000"/>
            <a:ext cx="457200" cy="91440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4495800" y="2819400"/>
            <a:ext cx="7040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?п.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8" grpId="0"/>
      <p:bldP spid="22" grpId="0" animBg="1"/>
      <p:bldP spid="23" grpId="0"/>
      <p:bldP spid="24" grpId="0" animBg="1"/>
      <p:bldP spid="25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WordArt 2"/>
          <p:cNvSpPr>
            <a:spLocks noChangeArrowheads="1" noChangeShapeType="1" noTextEdit="1"/>
          </p:cNvSpPr>
          <p:nvPr/>
        </p:nvSpPr>
        <p:spPr bwMode="auto">
          <a:xfrm>
            <a:off x="1619672" y="692150"/>
            <a:ext cx="6552728" cy="900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35"/>
              </a:avLst>
            </a:prstTxWarp>
          </a:bodyPr>
          <a:lstStyle/>
          <a:p>
            <a:pPr algn="ctr"/>
            <a:r>
              <a:rPr lang="ru-RU" sz="3600" b="1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Экологический калейдоскоп задач</a:t>
            </a:r>
            <a:endParaRPr lang="ru-RU" sz="3600" b="1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43808" y="1988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619672" y="1592262"/>
            <a:ext cx="7056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1.Один плохо закрытый кран приводит к потере 20 л воды за сутки. В школе дети оставили плохо закрученными 4 крана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Сколько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воды было затрачено в течение суток?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19672" y="2607925"/>
            <a:ext cx="70567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2.Сколько погибло бы цветущих растений, если бы каждый ученик вашего класса сорвал по 5 штук? А если не по пять, а по 10 штук? Какой вывод из этого можно сделать?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19671" y="3623588"/>
            <a:ext cx="7056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3.Ребята собрали для аптеки 50 кг лекарственных трав: тысячелистник, ромашку, пижму и полынь. Сколько тысячелистника собрали ребята, если он составляет одну пятую часть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всего сбора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1" y="4947027"/>
            <a:ext cx="7056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4.Бумага брошенная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человеком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лесу, будет лежать 2 года. Консервная банка – в 15 раз дольше, а полиэтиленовый пакет на 100 лет больше консервной банки. Сколько лет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пролежит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лесу брошенный  полиэтиленовый пакет?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44208" y="5925179"/>
            <a:ext cx="1183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130 лет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2550" y="4509121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 кг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998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660"/>
            <a:ext cx="9144000" cy="691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WordArt 2"/>
          <p:cNvSpPr>
            <a:spLocks noChangeArrowheads="1" noChangeShapeType="1" noTextEdit="1"/>
          </p:cNvSpPr>
          <p:nvPr/>
        </p:nvSpPr>
        <p:spPr bwMode="auto">
          <a:xfrm>
            <a:off x="2051720" y="652341"/>
            <a:ext cx="5904830" cy="9764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Знаете ли вы?</a:t>
            </a:r>
            <a:endParaRPr lang="ru-RU" sz="3600" b="1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64756" y="1689573"/>
            <a:ext cx="70567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1.Каждая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автомашина выбрасывает в атмосферу в 3 раза больше загрязняющих веществ по сравнению со своей собственной массой.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61062" y="2612903"/>
            <a:ext cx="70641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2.Каждый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житель Земли расходует в год количество бумаги, которое получается из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3-х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хвойных деревьев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Экономьте  бумагу. Не выбрасывайте листы. Макулатуру можно сдать на вторичную переработку в специальных пунктах приема.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Ведь одна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тонна макулатуры позволяет сохранить 25 деревьев, благодаря которым мы дышим чистым воздухом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19671" y="5527618"/>
            <a:ext cx="70567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Экономьте  воду, ведь ее запасы на нашей планете не безграничны. Выключайте воду, пока чистите зубы, намыливаете голову.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позволит экономить более 500 л воды в месяц.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60597" y="4367229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Большинство людей, проводят огромное количество своего времени, в закрытых помещениях даже не догадываясь, что внутри помещения воздух более чем в 25 раз грязнее воздуха снаружи, поэтому чаще проветривайте помещение!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314197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6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9" y="-116953"/>
            <a:ext cx="9144000" cy="697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WordArt 2"/>
          <p:cNvSpPr>
            <a:spLocks noChangeArrowheads="1" noChangeShapeType="1" noTextEdit="1"/>
          </p:cNvSpPr>
          <p:nvPr/>
        </p:nvSpPr>
        <p:spPr bwMode="auto">
          <a:xfrm>
            <a:off x="2051720" y="652341"/>
            <a:ext cx="5904830" cy="9764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Знаете ли вы?</a:t>
            </a:r>
            <a:endParaRPr lang="ru-RU" sz="3600" b="1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64756" y="1847364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Если в лесу горит костёр, то в радиусе 150 м покидают гнёзда совы и другие птицы, а насиживаемые яйца успевают остыть, значит кладка погибает.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3754" y="5013176"/>
            <a:ext cx="7056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Для образования в природе слоя почвы толщиной 5 см требуется, по под­счетам ученых, 2 000 лет.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39204" y="4437112"/>
            <a:ext cx="7056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Розовый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скворец съедает 200 г саранчи в день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39204" y="2770694"/>
            <a:ext cx="69298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Сова, например,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съедает за ночь 7- 8 мышей. Одна совиная семья уничтожает за год до 10 тысяч мышей-полевок, спасая этим до 20 т зерна, которое могли бы уничтожить мыши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64756" y="3704841"/>
            <a:ext cx="6929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Семья больших синиц за 3 летних месяца обслуживает 40 яблонь, поедая опасных для сада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насекомых.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8804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60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60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60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урока :</a:t>
            </a:r>
            <a:br>
              <a:rPr lang="ru-RU" sz="60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spcBef>
                <a:spcPts val="0"/>
              </a:spcBef>
              <a:buClr>
                <a:schemeClr val="dk1"/>
              </a:buClr>
              <a:buSzPts val="4800"/>
              <a:buNone/>
            </a:pPr>
            <a:r>
              <a:rPr lang="ru-RU" sz="4400" b="1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Нумерация чисел от 1 до 1000.</a:t>
            </a:r>
            <a:endParaRPr lang="ru-RU" sz="4400" b="1" dirty="0" smtClean="0">
              <a:solidFill>
                <a:srgbClr val="00B050"/>
              </a:solidFill>
            </a:endParaRPr>
          </a:p>
          <a:p>
            <a:pPr marL="0" lvl="0" indent="0" algn="ctr">
              <a:spcBef>
                <a:spcPts val="0"/>
              </a:spcBef>
              <a:buClr>
                <a:schemeClr val="dk1"/>
              </a:buClr>
              <a:buSzPts val="4800"/>
              <a:buNone/>
            </a:pPr>
            <a:r>
              <a:rPr lang="ru-RU" sz="4400" b="1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Закрепление.</a:t>
            </a:r>
            <a:endParaRPr lang="ru-RU" sz="4400" b="1" dirty="0" smtClean="0">
              <a:solidFill>
                <a:srgbClr val="00B050"/>
              </a:solidFill>
            </a:endParaRPr>
          </a:p>
          <a:p>
            <a:endParaRPr lang="ru-RU" dirty="0"/>
          </a:p>
        </p:txBody>
      </p:sp>
      <p:pic>
        <p:nvPicPr>
          <p:cNvPr id="6" name="Picture 2" descr="https://img2.freepng.ru/20181203/zwf/kisspng-clip-art-openclipart-mathematics-free-content-numb-maths-images-clip-art-ourclipart-5c055a99a43224.92151083154385474567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240" y="3286124"/>
            <a:ext cx="3644126" cy="323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357158" y="1714488"/>
            <a:ext cx="80031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Обучающая: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закрепить знания устной и письменной нумерации.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Совершенствовать вычислительные навыки и умение решать задачи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0"/>
            <a:ext cx="78581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Задачи  урока :</a:t>
            </a:r>
            <a:br>
              <a:rPr lang="ru-RU" sz="44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ru-RU" sz="4400" dirty="0"/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214282" y="3500438"/>
            <a:ext cx="874688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Развивающая: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развивать логическое мышление  и конструктивные навыки;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сознательное восприятие учебного материала, зрительную память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грамотную математическую реч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ь.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3245</TotalTime>
  <Words>2127</Words>
  <Application>Microsoft Office PowerPoint</Application>
  <PresentationFormat>Экран (4:3)</PresentationFormat>
  <Paragraphs>477</Paragraphs>
  <Slides>78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78</vt:i4>
      </vt:variant>
    </vt:vector>
  </HeadingPairs>
  <TitlesOfParts>
    <vt:vector size="80" baseType="lpstr">
      <vt:lpstr>Тема Office</vt:lpstr>
      <vt:lpstr>Документ</vt:lpstr>
      <vt:lpstr>Слайд 1</vt:lpstr>
      <vt:lpstr>       Снова прозвенел звонок Начинается урок! Встали все у парт красиво, Поздоровались учтиво, Тихо сели, спинки прямо. Все легонечко вздохнём. Математику начнём.   </vt:lpstr>
      <vt:lpstr>        ПРАВИЛА ПОВЕДЕНИЯ НА УРОКЕ На уроке будь старательным, Будь спокойным и внимательным. Всё пиши, не отставая, Слушай, не перебивая. Говори всё чётко, внятно,  Чтобы было всем понятно. Если хочешь отвечать, Надо руку поднимать.  </vt:lpstr>
      <vt:lpstr>Слайд 4</vt:lpstr>
      <vt:lpstr>Слайд 5</vt:lpstr>
      <vt:lpstr>Слайд 6</vt:lpstr>
      <vt:lpstr>Слайд 7</vt:lpstr>
      <vt:lpstr> Тема урока : </vt:lpstr>
      <vt:lpstr>Слайд 9</vt:lpstr>
      <vt:lpstr>   “Рыбе – вода, птице – воздух,  зверю – лес, степи, горы.  А человеку нужна Родина.  И охранять природу –  значит охранять Родину”.                                       М.М. Пришвин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Мусор – враг природы!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№ 4 Найди периметр прямоугольника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  </vt:lpstr>
      <vt:lpstr>Длина тела у пеликана 180 см, а размах крыльев – 380 см. на сколько см больше размах крыльев, чем длина тела.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Молодцы! Вы очень хорошо работали на уроке!</vt:lpstr>
      <vt:lpstr>Слайд 72</vt:lpstr>
      <vt:lpstr>Устно</vt:lpstr>
      <vt:lpstr>Устно</vt:lpstr>
      <vt:lpstr>Слайд 75</vt:lpstr>
      <vt:lpstr>Слайд 76</vt:lpstr>
      <vt:lpstr>Слайд 77</vt:lpstr>
      <vt:lpstr>Слайд 78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Doom</cp:lastModifiedBy>
  <cp:revision>298</cp:revision>
  <dcterms:created xsi:type="dcterms:W3CDTF">2012-02-01T17:19:56Z</dcterms:created>
  <dcterms:modified xsi:type="dcterms:W3CDTF">2023-03-23T05:40:20Z</dcterms:modified>
</cp:coreProperties>
</file>