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6" r:id="rId3"/>
    <p:sldId id="257" r:id="rId4"/>
    <p:sldId id="274" r:id="rId5"/>
    <p:sldId id="258" r:id="rId6"/>
    <p:sldId id="259" r:id="rId7"/>
    <p:sldId id="261" r:id="rId8"/>
    <p:sldId id="272" r:id="rId9"/>
    <p:sldId id="273" r:id="rId10"/>
    <p:sldId id="260" r:id="rId11"/>
    <p:sldId id="262" r:id="rId12"/>
    <p:sldId id="264" r:id="rId13"/>
    <p:sldId id="265" r:id="rId14"/>
    <p:sldId id="266" r:id="rId15"/>
    <p:sldId id="277" r:id="rId16"/>
    <p:sldId id="281" r:id="rId17"/>
    <p:sldId id="268" r:id="rId18"/>
    <p:sldId id="279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48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151962"/>
              </p:ext>
            </p:extLst>
          </p:nvPr>
        </p:nvGraphicFramePr>
        <p:xfrm>
          <a:off x="755576" y="1052736"/>
          <a:ext cx="7632851" cy="2802450"/>
        </p:xfrm>
        <a:graphic>
          <a:graphicData uri="http://schemas.openxmlformats.org/drawingml/2006/table">
            <a:tbl>
              <a:tblPr/>
              <a:tblGrid>
                <a:gridCol w="358284"/>
                <a:gridCol w="339226"/>
                <a:gridCol w="339226"/>
                <a:gridCol w="303107"/>
                <a:gridCol w="303107"/>
                <a:gridCol w="339226"/>
                <a:gridCol w="358284"/>
                <a:gridCol w="339226"/>
                <a:gridCol w="339226"/>
                <a:gridCol w="303107"/>
                <a:gridCol w="303107"/>
                <a:gridCol w="514461"/>
                <a:gridCol w="358284"/>
                <a:gridCol w="339226"/>
                <a:gridCol w="339226"/>
                <a:gridCol w="269665"/>
                <a:gridCol w="270618"/>
                <a:gridCol w="339226"/>
                <a:gridCol w="358284"/>
                <a:gridCol w="339226"/>
                <a:gridCol w="339226"/>
                <a:gridCol w="270618"/>
                <a:gridCol w="269665"/>
              </a:tblGrid>
              <a:tr h="467075">
                <a:tc gridSpan="11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075">
                <a:tc rowSpan="2">
                  <a:txBody>
                    <a:bodyPr/>
                    <a:lstStyle/>
                    <a:p>
                      <a:pPr algn="just"/>
                      <a:r>
                        <a:rPr lang="ru-RU" sz="44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4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4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/>
                      <a:r>
                        <a:rPr lang="ru-RU" sz="44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0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7075"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28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075"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7075"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00506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3-4 плюса  «+»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1-2 плюса «-»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 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7704856" cy="568863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апомнить и отработать алгоритм решения примеров столбиком на вычитание с переходом через десяток </a:t>
            </a: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умение решения примеров на сложение и вычитание с переходом через десяток.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611560" y="4005064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-6 плюсов «+»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1-4 плюса «-»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930831"/>
              </p:ext>
            </p:extLst>
          </p:nvPr>
        </p:nvGraphicFramePr>
        <p:xfrm>
          <a:off x="755577" y="1412776"/>
          <a:ext cx="7704859" cy="2160240"/>
        </p:xfrm>
        <a:graphic>
          <a:graphicData uri="http://schemas.openxmlformats.org/drawingml/2006/table">
            <a:tbl>
              <a:tblPr/>
              <a:tblGrid>
                <a:gridCol w="528029"/>
                <a:gridCol w="528029"/>
                <a:gridCol w="528029"/>
                <a:gridCol w="482007"/>
                <a:gridCol w="529240"/>
                <a:gridCol w="506229"/>
                <a:gridCol w="529240"/>
                <a:gridCol w="529240"/>
                <a:gridCol w="483219"/>
                <a:gridCol w="529240"/>
                <a:gridCol w="507439"/>
                <a:gridCol w="529240"/>
                <a:gridCol w="529240"/>
                <a:gridCol w="483219"/>
                <a:gridCol w="483219"/>
              </a:tblGrid>
              <a:tr h="540060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00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060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 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836712"/>
            <a:ext cx="6264696" cy="33123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9600" u="sng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52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9600" u="sng" dirty="0" smtClean="0">
                <a:latin typeface="Times New Roman" pitchFamily="18" charset="0"/>
                <a:cs typeface="Times New Roman" pitchFamily="18" charset="0"/>
              </a:rPr>
              <a:t>24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endParaRPr lang="ru-RU" sz="1400" dirty="0"/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4283968" y="-531440"/>
            <a:ext cx="540060" cy="6203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4716016" y="4005064"/>
            <a:ext cx="756084" cy="112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4121883" y="3991577"/>
            <a:ext cx="756084" cy="1124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2150013"/>
              </p:ext>
            </p:extLst>
          </p:nvPr>
        </p:nvGraphicFramePr>
        <p:xfrm>
          <a:off x="765919" y="1143000"/>
          <a:ext cx="7632849" cy="2160240"/>
        </p:xfrm>
        <a:graphic>
          <a:graphicData uri="http://schemas.openxmlformats.org/drawingml/2006/table">
            <a:tbl>
              <a:tblPr/>
              <a:tblGrid>
                <a:gridCol w="363785"/>
                <a:gridCol w="364616"/>
                <a:gridCol w="364616"/>
                <a:gridCol w="338703"/>
                <a:gridCol w="787442"/>
                <a:gridCol w="434791"/>
                <a:gridCol w="360040"/>
                <a:gridCol w="306576"/>
                <a:gridCol w="232568"/>
                <a:gridCol w="364616"/>
                <a:gridCol w="348836"/>
                <a:gridCol w="364616"/>
                <a:gridCol w="364616"/>
                <a:gridCol w="229940"/>
                <a:gridCol w="859028"/>
                <a:gridCol w="313580"/>
                <a:gridCol w="360040"/>
                <a:gridCol w="360040"/>
                <a:gridCol w="178854"/>
                <a:gridCol w="335546"/>
              </a:tblGrid>
              <a:tr h="432049"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5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67543" y="5877271"/>
            <a:ext cx="8229600" cy="956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-4 плюса «+»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1-2 плюса «-»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Карточка № 3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876374"/>
              </p:ext>
            </p:extLst>
          </p:nvPr>
        </p:nvGraphicFramePr>
        <p:xfrm>
          <a:off x="765919" y="3717031"/>
          <a:ext cx="7632849" cy="2160240"/>
        </p:xfrm>
        <a:graphic>
          <a:graphicData uri="http://schemas.openxmlformats.org/drawingml/2006/table">
            <a:tbl>
              <a:tblPr/>
              <a:tblGrid>
                <a:gridCol w="363785"/>
                <a:gridCol w="364616"/>
                <a:gridCol w="364616"/>
                <a:gridCol w="338703"/>
                <a:gridCol w="787442"/>
                <a:gridCol w="434791"/>
                <a:gridCol w="360040"/>
                <a:gridCol w="306576"/>
                <a:gridCol w="232568"/>
                <a:gridCol w="364616"/>
                <a:gridCol w="348836"/>
                <a:gridCol w="364616"/>
                <a:gridCol w="364616"/>
                <a:gridCol w="229940"/>
                <a:gridCol w="859028"/>
                <a:gridCol w="313580"/>
                <a:gridCol w="360040"/>
                <a:gridCol w="360040"/>
                <a:gridCol w="178854"/>
                <a:gridCol w="335546"/>
              </a:tblGrid>
              <a:tr h="432049"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</a:t>
                      </a:r>
                      <a:endParaRPr lang="ru-RU" sz="36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156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3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467543" y="28757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или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 № 4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5561856"/>
            <a:ext cx="82296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809901"/>
              </p:ext>
            </p:extLst>
          </p:nvPr>
        </p:nvGraphicFramePr>
        <p:xfrm>
          <a:off x="693905" y="764704"/>
          <a:ext cx="7632861" cy="4526280"/>
        </p:xfrm>
        <a:graphic>
          <a:graphicData uri="http://schemas.openxmlformats.org/drawingml/2006/table">
            <a:tbl>
              <a:tblPr/>
              <a:tblGrid>
                <a:gridCol w="305077"/>
                <a:gridCol w="305077"/>
                <a:gridCol w="305077"/>
                <a:gridCol w="305077"/>
                <a:gridCol w="305819"/>
                <a:gridCol w="305077"/>
                <a:gridCol w="305819"/>
                <a:gridCol w="305077"/>
                <a:gridCol w="305077"/>
                <a:gridCol w="305077"/>
                <a:gridCol w="305077"/>
                <a:gridCol w="305819"/>
                <a:gridCol w="305819"/>
                <a:gridCol w="305077"/>
                <a:gridCol w="305077"/>
                <a:gridCol w="305077"/>
                <a:gridCol w="305077"/>
                <a:gridCol w="305819"/>
                <a:gridCol w="305819"/>
                <a:gridCol w="305077"/>
                <a:gridCol w="305077"/>
                <a:gridCol w="305077"/>
                <a:gridCol w="305077"/>
                <a:gridCol w="305819"/>
                <a:gridCol w="305819"/>
              </a:tblGrid>
              <a:tr h="288187">
                <a:tc gridSpan="2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Найдите значение выражений   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83-k</a:t>
                      </a:r>
                      <a:r>
                        <a:rPr lang="ru-RU" sz="18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   k=36,  k=15</a:t>
                      </a:r>
                      <a:endParaRPr lang="ru-RU" sz="1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374"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29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424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208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374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3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829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  <a:endParaRPr lang="ru-RU" sz="32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899592" y="5373216"/>
            <a:ext cx="7416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плюса – «+»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noProof="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1 плюс – «-»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63284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5 выражений на применение изучаемого алгоритма ( вида 52-24 )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7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плюсов – «5»</a:t>
            </a:r>
          </a:p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3 плюса – «4»</a:t>
            </a:r>
          </a:p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плюса – «3»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урока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7704856" cy="5688632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Запомнить и отработать алгоритм решения примеров столбиком на вычитание с переходом через десяток </a:t>
            </a:r>
          </a:p>
          <a:p>
            <a:pPr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умение решения примеров на сложение и вычитание с переходом через десяток.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20880" cy="6552728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затем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надо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приводит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Васильевич Ломоносов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1" r="25588"/>
          <a:stretch/>
        </p:blipFill>
        <p:spPr>
          <a:xfrm>
            <a:off x="2599886" y="2060848"/>
            <a:ext cx="3810610" cy="4320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920880" cy="6552728"/>
          </a:xfrm>
        </p:spPr>
        <p:txBody>
          <a:bodyPr>
            <a:noAutofit/>
          </a:bodyPr>
          <a:lstStyle/>
          <a:p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Математику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уже затем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знать надо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приводит</a:t>
            </a:r>
            <a:r>
              <a:rPr lang="ru-RU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 Васильевич Ломоносов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1" r="25588"/>
          <a:stretch/>
        </p:blipFill>
        <p:spPr>
          <a:xfrm>
            <a:off x="2599886" y="2060848"/>
            <a:ext cx="3700306" cy="41954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548680"/>
            <a:ext cx="7560840" cy="4320480"/>
          </a:xfrm>
        </p:spPr>
        <p:txBody>
          <a:bodyPr>
            <a:no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Нахождение площади квадрата.</a:t>
            </a:r>
          </a:p>
          <a:p>
            <a:pPr marL="514350" indent="-514350" algn="ctr">
              <a:buFont typeface="+mj-lt"/>
              <a:buAutoNum type="arabicPeriod"/>
            </a:pP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 приёмы сложения и вычитания/решение примеров столбиком.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Маршрут урока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плюсов – «5»</a:t>
            </a:r>
          </a:p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3 плюса – «4»</a:t>
            </a:r>
          </a:p>
          <a:p>
            <a:pPr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плюса – «3»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27584" y="548680"/>
            <a:ext cx="8229600" cy="6309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– 8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«4»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«6»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+ 3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«13»          2 – «12»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– 9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«6»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«14»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+ 5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«16»          2 – «13»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16 -  7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«9»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– «13»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+ 4 =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«11»          2 – «10»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– 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 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«9»  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«8»</a:t>
            </a:r>
          </a:p>
          <a:p>
            <a:endParaRPr lang="ru-RU" dirty="0"/>
          </a:p>
        </p:txBody>
      </p:sp>
      <p:sp>
        <p:nvSpPr>
          <p:cNvPr id="5" name="Объект 3"/>
          <p:cNvSpPr txBox="1">
            <a:spLocks/>
          </p:cNvSpPr>
          <p:nvPr/>
        </p:nvSpPr>
        <p:spPr>
          <a:xfrm>
            <a:off x="2303748" y="576404"/>
            <a:ext cx="540060" cy="620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2125410" y="1196751"/>
            <a:ext cx="540060" cy="6203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2303748" y="1700808"/>
            <a:ext cx="540060" cy="620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9" name="Объект 3"/>
          <p:cNvSpPr txBox="1">
            <a:spLocks/>
          </p:cNvSpPr>
          <p:nvPr/>
        </p:nvSpPr>
        <p:spPr>
          <a:xfrm>
            <a:off x="2087724" y="2288391"/>
            <a:ext cx="648072" cy="585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2303748" y="2874370"/>
            <a:ext cx="540060" cy="620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3"/>
          <p:cNvSpPr txBox="1">
            <a:spLocks/>
          </p:cNvSpPr>
          <p:nvPr/>
        </p:nvSpPr>
        <p:spPr>
          <a:xfrm>
            <a:off x="2174684" y="3501685"/>
            <a:ext cx="615118" cy="620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3"/>
          <p:cNvSpPr txBox="1">
            <a:spLocks/>
          </p:cNvSpPr>
          <p:nvPr/>
        </p:nvSpPr>
        <p:spPr>
          <a:xfrm>
            <a:off x="2268113" y="4122032"/>
            <a:ext cx="540060" cy="620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55113"/>
              </p:ext>
            </p:extLst>
          </p:nvPr>
        </p:nvGraphicFramePr>
        <p:xfrm>
          <a:off x="827584" y="404664"/>
          <a:ext cx="7632848" cy="6431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/>
                <a:gridCol w="3816424"/>
              </a:tblGrid>
              <a:tr h="5904656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Пишу </a:t>
                      </a:r>
                      <a:r>
                        <a:rPr lang="ru-RU" sz="32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32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endParaRPr lang="ru-RU" sz="3200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    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Вычитаю единицы. Ответ пишу под единицами.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Вычитаю десятки. Ответ пишу под десятками.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Читаю ответ.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Пишу </a:t>
                      </a:r>
                      <a:r>
                        <a:rPr lang="ru-RU" sz="32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</a:p>
                    <a:p>
                      <a:pPr>
                        <a:buNone/>
                      </a:pPr>
                      <a:r>
                        <a:rPr lang="ru-RU" sz="3200" u="non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32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endParaRPr lang="ru-RU" sz="3200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    </a:t>
                      </a: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endParaRPr lang="ru-RU" sz="3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Вычитаю десятки. Ответ пишу под единицами.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Вычитаю единицы. Ответ пишу под десятками.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Читаю ответ.</a:t>
                      </a:r>
                    </a:p>
                    <a:p>
                      <a:endParaRPr lang="ru-RU" sz="3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3235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 Пишу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       ДЕ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Вычитаю единицы. 2&lt;4. Беру 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Из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(Чтобы не забыть, ставлю точку над цифрой 5)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10 – 4 = 6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единицами 6.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Вычитаю десятки.  Было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взяли. Стало 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–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=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десятками 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Читаю ответ.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u="non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100" u="none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26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 Пишу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       ДЕ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Вычитаю единицы. 2&lt;4. Беру 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Из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(Чтобы не забыть, ставлю точку над цифрой 5)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 2 ед. – это 12 ед.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– 4 = 8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единицами 8.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Вычитаю десятки.  Было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взяли. Стало 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–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=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десятками 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Читаю ответ.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28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4354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0"/>
                <a:gridCol w="4572000"/>
              </a:tblGrid>
              <a:tr h="6858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Пишу </a:t>
                      </a:r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 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</a:t>
                      </a:r>
                      <a:r>
                        <a:rPr lang="ru-RU" sz="240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endParaRPr lang="ru-RU" sz="2400" u="sng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                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Вычитаю единицы. Ответ пишу под единицами.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Вычитаю десятки. Ответ пишу под десятками.</a:t>
                      </a:r>
                    </a:p>
                    <a:p>
                      <a:pPr>
                        <a:buNone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Читаю ответ.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 Пишу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       ДЕ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Вычитаю единицы. 2&lt;4. Беру 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Из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(Чтобы не забыть, ставлю точку над цифрой 5)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 2 ед. – это 12 ед.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– 4 = 8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единицами 8.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Вычитаю десятки.  Было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взяли. Стало 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–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=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десятками 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Читаю ответ.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28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3235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0"/>
              </a:tblGrid>
              <a:tr h="6858000">
                <a:tc>
                  <a:txBody>
                    <a:bodyPr/>
                    <a:lstStyle/>
                    <a:p>
                      <a:pPr algn="ctr"/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1.  Пишу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ДЕ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       ДЕ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2. Вычитаю единицы. 2&lt;4. Беру 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Из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(Чтобы не забыть, ставлю точку над цифрой 5)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и 2 ед. – это 12 ед.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12 – 4 = 8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единицами 8.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3. Вычитаю десятки.  Было 5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1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взяли. Стало 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–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= 2 </a:t>
                      </a:r>
                      <a:r>
                        <a:rPr lang="ru-RU" sz="2100" kern="1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дес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Пишу под десятками 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4. Читаю ответ.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</a:t>
                      </a:r>
                      <a:r>
                        <a:rPr lang="ru-RU" sz="2100" u="sng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</a:p>
                    <a:p>
                      <a:r>
                        <a:rPr lang="ru-RU" sz="21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           28</a:t>
                      </a:r>
                      <a:endParaRPr lang="ru-RU" sz="2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484</Words>
  <Application>Microsoft Office PowerPoint</Application>
  <PresentationFormat>Экран (4:3)</PresentationFormat>
  <Paragraphs>298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«Математику уже затем знать надо, что она ум  в порядок приводит».                                                                  Михаил Васильевич Ломоносов</vt:lpstr>
      <vt:lpstr>Презентация PowerPoint</vt:lpstr>
      <vt:lpstr>Маршрут урока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Карточка № 1</vt:lpstr>
      <vt:lpstr>Цель урока</vt:lpstr>
      <vt:lpstr>Карточка № 2</vt:lpstr>
      <vt:lpstr>Презентация PowerPoint</vt:lpstr>
      <vt:lpstr>Презентация PowerPoint</vt:lpstr>
      <vt:lpstr>Карточка № 4</vt:lpstr>
      <vt:lpstr>Домашнее задание</vt:lpstr>
      <vt:lpstr> Итог урока </vt:lpstr>
      <vt:lpstr>Цель урока</vt:lpstr>
      <vt:lpstr>«Математику уже затем знать надо, что она ум  в порядок приводит».                                                                  Михаил Васильевич Ломоносов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Без пароля</dc:creator>
  <cp:lastModifiedBy>C</cp:lastModifiedBy>
  <cp:revision>20</cp:revision>
  <dcterms:created xsi:type="dcterms:W3CDTF">2023-02-06T12:52:57Z</dcterms:created>
  <dcterms:modified xsi:type="dcterms:W3CDTF">2023-02-09T05:35:42Z</dcterms:modified>
</cp:coreProperties>
</file>