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322" r:id="rId3"/>
    <p:sldId id="321" r:id="rId4"/>
    <p:sldId id="350" r:id="rId5"/>
    <p:sldId id="270" r:id="rId6"/>
    <p:sldId id="273" r:id="rId7"/>
    <p:sldId id="351" r:id="rId8"/>
    <p:sldId id="281" r:id="rId9"/>
    <p:sldId id="329" r:id="rId10"/>
    <p:sldId id="300" r:id="rId11"/>
    <p:sldId id="289" r:id="rId12"/>
    <p:sldId id="336" r:id="rId13"/>
    <p:sldId id="262" r:id="rId14"/>
    <p:sldId id="335" r:id="rId15"/>
    <p:sldId id="303" r:id="rId16"/>
    <p:sldId id="331" r:id="rId17"/>
    <p:sldId id="305" r:id="rId18"/>
    <p:sldId id="344" r:id="rId19"/>
    <p:sldId id="301" r:id="rId20"/>
    <p:sldId id="339" r:id="rId21"/>
    <p:sldId id="357" r:id="rId22"/>
    <p:sldId id="361" r:id="rId23"/>
    <p:sldId id="364" r:id="rId24"/>
    <p:sldId id="363" r:id="rId25"/>
    <p:sldId id="35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0048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120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CF3EE5-DA66-497D-877E-2D1AD11B65F9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89D377-6269-4288-B67E-05F364FC10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123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TextBox 2"/>
          <p:cNvSpPr txBox="1"/>
          <p:nvPr/>
        </p:nvSpPr>
        <p:spPr>
          <a:xfrm>
            <a:off x="395536" y="332656"/>
            <a:ext cx="8208912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endParaRPr lang="ru-RU" sz="3200" b="1" dirty="0">
              <a:solidFill>
                <a:schemeClr val="bg1"/>
              </a:solidFill>
              <a:latin typeface="Miroslav" panose="02000500060000020004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620688"/>
            <a:ext cx="8463314" cy="2362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Проложен морской путь в страны Южной  Азии, </a:t>
            </a:r>
          </a:p>
          <a:p>
            <a:pPr marL="285750" indent="-285750">
              <a:buFontTx/>
              <a:buChar char="-"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Стала развиваться торговля Европы с Индией</a:t>
            </a:r>
          </a:p>
          <a:p>
            <a:pPr marL="285750" indent="-285750">
              <a:buFontTx/>
              <a:buChar char="-"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Португалия стала сильнейшей морской державой </a:t>
            </a:r>
          </a:p>
          <a:p>
            <a:pPr marL="285750" indent="-285750">
              <a:buFontTx/>
              <a:buChar char="-"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 Васко да Гамы подтвердило, что Индийский океан - не внутреннее море Атлантического океана, а самостоятельный океан.</a:t>
            </a:r>
          </a:p>
          <a:p>
            <a:b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b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endParaRPr lang="ru-RU" sz="195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79669" y="170783"/>
            <a:ext cx="49696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u="sng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Великие географические открытия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060848"/>
            <a:ext cx="2447071" cy="4698377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" t="1898" r="3098"/>
          <a:stretch/>
        </p:blipFill>
        <p:spPr>
          <a:xfrm>
            <a:off x="0" y="2177479"/>
            <a:ext cx="5848301" cy="4680521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317277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694003"/>
            <a:ext cx="8358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itchFamily="34" charset="0"/>
              </a:rPr>
              <a:t>                                                                   </a:t>
            </a:r>
            <a:endParaRPr lang="ru-RU" sz="2400" b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79669" y="170783"/>
            <a:ext cx="49696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u="sng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Великие географические открытия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7F9F34-3099-439A-925A-D74A5E151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94003"/>
            <a:ext cx="9131149" cy="681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424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7689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85700"/>
            <a:ext cx="8435280" cy="635025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Христофор Колумб</a:t>
            </a:r>
          </a:p>
        </p:txBody>
      </p:sp>
      <p:sp>
        <p:nvSpPr>
          <p:cNvPr id="44034" name="AutoShape 2" descr="Картинки по запросу колумб портрет"/>
          <p:cNvSpPr>
            <a:spLocks noChangeAspect="1" noChangeArrowheads="1"/>
          </p:cNvSpPr>
          <p:nvPr/>
        </p:nvSpPr>
        <p:spPr bwMode="auto">
          <a:xfrm>
            <a:off x="155575" y="7207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6" name="AutoShape 4" descr="Картинки по запросу колумб портрет"/>
          <p:cNvSpPr>
            <a:spLocks noChangeAspect="1" noChangeArrowheads="1"/>
          </p:cNvSpPr>
          <p:nvPr/>
        </p:nvSpPr>
        <p:spPr bwMode="auto">
          <a:xfrm>
            <a:off x="155575" y="7207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8" name="AutoShape 6" descr="Картинки по запросу колумб портрет"/>
          <p:cNvSpPr>
            <a:spLocks noChangeAspect="1" noChangeArrowheads="1"/>
          </p:cNvSpPr>
          <p:nvPr/>
        </p:nvSpPr>
        <p:spPr bwMode="auto">
          <a:xfrm>
            <a:off x="155575" y="7207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040" name="Picture 8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23" y="1019175"/>
            <a:ext cx="4308461" cy="575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584018" y="720725"/>
            <a:ext cx="455998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Мореплаватели Средневековья были весьма осторожны и предпочитали держаться вблизи берегов. Первым человеком, который бросил вызов открытому океану, стал знаменитый Христофор Колумб.</a:t>
            </a:r>
          </a:p>
          <a:p>
            <a:pPr algn="just"/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1492г.  3 корабля 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его командованием отправились через Атлантику на запад на поиски кратчайшего пути в Индию.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1EB5BE-83C2-4ACD-A208-96B3A0018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936" y="4120908"/>
            <a:ext cx="3816424" cy="269253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130708"/>
            <a:ext cx="87503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Великие географические открытия</a:t>
            </a:r>
          </a:p>
        </p:txBody>
      </p:sp>
      <p:pic>
        <p:nvPicPr>
          <p:cNvPr id="4" name="Picture 2" descr="http://mir-znaniy.com/wp-content/uploads/2017/10/Marshrut-e%60kspeditsii-X.-Kolumba-v-1492---1493.png">
            <a:extLst>
              <a:ext uri="{FF2B5EF4-FFF2-40B4-BE49-F238E27FC236}">
                <a16:creationId xmlns:a16="http://schemas.microsoft.com/office/drawing/2014/main" id="{442A8179-80BA-43A6-AFCE-5FBA197A1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92278"/>
            <a:ext cx="9144000" cy="613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056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529" y="694003"/>
            <a:ext cx="89749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 Narrow" pitchFamily="34" charset="0"/>
              </a:rPr>
              <a:t>Именно после плаваний Колумба началось заселение американских земель европейцами. Испанцы не нашли островов пряностей, но зато познакомили мир с картофелем, кукурузой, томатами, табаком, каучуком, хлопком, какао.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79669" y="170783"/>
            <a:ext cx="49696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u="sng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Великие географические открытия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9" y="2132856"/>
            <a:ext cx="2770004" cy="2077503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9" y="4609714"/>
            <a:ext cx="2770004" cy="2077503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559" y="4609714"/>
            <a:ext cx="2750965" cy="2063224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578" y="2183547"/>
            <a:ext cx="2702416" cy="2026812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966" y="2216421"/>
            <a:ext cx="3122505" cy="2026812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003" y="4629153"/>
            <a:ext cx="3045468" cy="2026812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3358287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3938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694003"/>
            <a:ext cx="8463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 Narrow" pitchFamily="34" charset="0"/>
              </a:rPr>
              <a:t>Вновь открытая суша в честь Америго Веспуччи получила имя Америка. Тогда же Америку стали называть Новым Светом, а когда это название закрепилось, Европа, Азия и Африка стали восприниматься как Старый Свет.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79669" y="170783"/>
            <a:ext cx="49696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u="sng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Великие географические открытия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7" r="5569"/>
          <a:stretch/>
        </p:blipFill>
        <p:spPr>
          <a:xfrm>
            <a:off x="179512" y="1737704"/>
            <a:ext cx="3456384" cy="4948913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40509"/>
            <a:ext cx="4464496" cy="496055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03373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699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688323"/>
            <a:ext cx="846331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  <a:latin typeface="Arial Narrow" pitchFamily="34" charset="0"/>
              </a:rPr>
              <a:t> Кто первым обогнул земной шар?</a:t>
            </a:r>
          </a:p>
          <a:p>
            <a:r>
              <a:rPr lang="ru-RU" b="1" dirty="0">
                <a:solidFill>
                  <a:schemeClr val="bg1"/>
                </a:solidFill>
                <a:latin typeface="Arial Narrow" pitchFamily="34" charset="0"/>
              </a:rPr>
              <a:t>В начале XVI в. европейские географы продолжали считать, что большая часть западного морского пути к Индии пройдена. Многие экспедиции исследовали восточное побережье Америки, но так и не обнаружили пролив, за которым открывалась бы прямая дорога в Азию. В 1519 г. на поиски этого пролива (потом его назвали Магеллановым) Фернан Магеллан (1470—1521) потратил почти год.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79669" y="170783"/>
            <a:ext cx="49696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u="sng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Великие географические открытия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200" r="1573" b="888"/>
          <a:stretch/>
        </p:blipFill>
        <p:spPr>
          <a:xfrm>
            <a:off x="286301" y="2924944"/>
            <a:ext cx="5832648" cy="3619396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1212" y="2564904"/>
            <a:ext cx="2847638" cy="3526726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72942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04664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80975" algn="l"/>
                <a:tab pos="271463" algn="l"/>
              </a:tabLst>
            </a:pPr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Маршрут какого путешествия изображён на карте?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1097078"/>
            <a:ext cx="9144793" cy="466384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5166061"/>
            <a:ext cx="5004048" cy="864096"/>
          </a:xfrm>
          <a:prstGeom prst="rect">
            <a:avLst/>
          </a:prstGeom>
          <a:solidFill>
            <a:srgbClr val="0000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37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361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52" y="694003"/>
            <a:ext cx="8358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itchFamily="34" charset="0"/>
              </a:rPr>
              <a:t> Он дал величайшему океану земного шара общепринятое теперь название «Тихий океан».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79669" y="170783"/>
            <a:ext cx="49696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u="sng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Великие географические открытия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148064" y="1084274"/>
            <a:ext cx="24224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  <a:latin typeface="Arial Narrow" pitchFamily="34" charset="0"/>
              </a:rPr>
              <a:t>Фернан Магеллан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493" y="1587307"/>
            <a:ext cx="8358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itchFamily="34" charset="0"/>
              </a:rPr>
              <a:t> Он первым обогнул Африку с юга.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595910" y="1587306"/>
            <a:ext cx="19944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  <a:latin typeface="Arial Narrow" pitchFamily="34" charset="0"/>
              </a:rPr>
              <a:t>Васко да Гама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1EE081B-BC7C-42DC-83E9-9F61AC0C4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833" y="2111278"/>
            <a:ext cx="4644516" cy="464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3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694003"/>
            <a:ext cx="83582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Arial Narrow" pitchFamily="34" charset="0"/>
              </a:rPr>
              <a:t> Биография его жизни во многом загадочна и трагична.</a:t>
            </a:r>
          </a:p>
          <a:p>
            <a:r>
              <a:rPr lang="ru-RU" sz="3200" b="1" dirty="0">
                <a:solidFill>
                  <a:schemeClr val="bg1"/>
                </a:solidFill>
                <a:latin typeface="Arial Narrow" pitchFamily="34" charset="0"/>
              </a:rPr>
              <a:t>До конца своих дней он не знал о значении своего подвига и был убеждён, что открыл морской путь в Азию. Он умер страдая от одиночества, несчастья и нищеты.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79669" y="170783"/>
            <a:ext cx="49696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u="sng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Великие географические открытия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64088" y="2632995"/>
            <a:ext cx="32403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>
              <a:solidFill>
                <a:srgbClr val="FFFF00"/>
              </a:solidFill>
              <a:latin typeface="Arial Narrow" pitchFamily="34" charset="0"/>
            </a:endParaRPr>
          </a:p>
          <a:p>
            <a:endParaRPr lang="ru-RU" sz="2400" b="1" dirty="0">
              <a:solidFill>
                <a:srgbClr val="FFFF00"/>
              </a:solidFill>
              <a:latin typeface="Arial Narrow" pitchFamily="34" charset="0"/>
            </a:endParaRPr>
          </a:p>
          <a:p>
            <a:endParaRPr lang="ru-RU" sz="2400" b="1" dirty="0">
              <a:solidFill>
                <a:srgbClr val="FFFF00"/>
              </a:solidFill>
              <a:latin typeface="Arial Narrow" pitchFamily="34" charset="0"/>
            </a:endParaRPr>
          </a:p>
          <a:p>
            <a:endParaRPr lang="ru-RU" sz="2400" b="1" dirty="0">
              <a:solidFill>
                <a:srgbClr val="FFFF00"/>
              </a:solidFill>
              <a:latin typeface="Arial Narrow" pitchFamily="34" charset="0"/>
            </a:endParaRPr>
          </a:p>
          <a:p>
            <a:endParaRPr lang="ru-RU" sz="2400" b="1" dirty="0">
              <a:solidFill>
                <a:srgbClr val="FFFF00"/>
              </a:solidFill>
              <a:latin typeface="Arial Narrow" pitchFamily="34" charset="0"/>
            </a:endParaRPr>
          </a:p>
          <a:p>
            <a:endParaRPr lang="ru-RU" sz="2400" b="1" dirty="0">
              <a:solidFill>
                <a:srgbClr val="FFFF00"/>
              </a:solidFill>
              <a:latin typeface="Arial Narrow" pitchFamily="34" charset="0"/>
            </a:endParaRPr>
          </a:p>
          <a:p>
            <a:r>
              <a:rPr lang="ru-RU" sz="3600" b="1" dirty="0">
                <a:solidFill>
                  <a:srgbClr val="FFFF00"/>
                </a:solidFill>
                <a:latin typeface="Arial Narrow" pitchFamily="34" charset="0"/>
              </a:rPr>
              <a:t>Христофор Колумб</a:t>
            </a:r>
            <a:endParaRPr lang="ru-RU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31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77444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79669" y="170783"/>
            <a:ext cx="49696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u="sng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Великие географические открытия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3528" y="1052736"/>
            <a:ext cx="84792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Arial Narrow" pitchFamily="34" charset="0"/>
              </a:rPr>
              <a:t>А знаете ли вы, что конгресс США </a:t>
            </a:r>
          </a:p>
          <a:p>
            <a:r>
              <a:rPr lang="ru-RU" sz="3200" b="1" dirty="0">
                <a:solidFill>
                  <a:schemeClr val="bg1"/>
                </a:solidFill>
                <a:latin typeface="Arial Narrow" pitchFamily="34" charset="0"/>
              </a:rPr>
              <a:t>(1964 г.) признал открытие Америки Колумбом вторым и расценивал его, как начало ее экономического освоения?</a:t>
            </a:r>
          </a:p>
          <a:p>
            <a:r>
              <a:rPr lang="ru-RU" sz="3200" b="1" dirty="0">
                <a:solidFill>
                  <a:schemeClr val="bg1"/>
                </a:solidFill>
                <a:latin typeface="Arial Narrow" pitchFamily="34" charset="0"/>
              </a:rPr>
              <a:t>Кто же был первооткрывателем Нового Света?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084167" y="4633542"/>
            <a:ext cx="27084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FF00"/>
                </a:solidFill>
                <a:latin typeface="Arial Narrow" pitchFamily="34" charset="0"/>
              </a:rPr>
              <a:t>викинги</a:t>
            </a:r>
            <a:endParaRPr lang="ru-RU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69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919" y="76907"/>
            <a:ext cx="8605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 Narrow" pitchFamily="34" charset="0"/>
              </a:rPr>
              <a:t>Однако настоящими первооткрывателями Америки являются отважные воины-мореходы из Скандинавии - викинги. Они ещё за 500 лет до Колумба, сами того не подозревая, проложили путь к берегам Северной Америки. На острове Ньюфаундленд археологами обнаружены остатки их жилищ.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7" y="4086073"/>
            <a:ext cx="1761908" cy="2492896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1" y="1412776"/>
            <a:ext cx="3079123" cy="2309342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2050" name="Picture 2" descr="https://exoticluxurycat.ru/wp-content/uploads/9/6/c/96cada02a072ed99d6945b9146116ac3.jpeg">
            <a:extLst>
              <a:ext uri="{FF2B5EF4-FFF2-40B4-BE49-F238E27FC236}">
                <a16:creationId xmlns:a16="http://schemas.microsoft.com/office/drawing/2014/main" id="{74C6A42E-E102-4C98-9F48-7C808B9B0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908" y="1465701"/>
            <a:ext cx="6804248" cy="510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820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980728"/>
            <a:ext cx="4748619" cy="55228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3528" y="404664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80975" algn="l"/>
                <a:tab pos="271463" algn="l"/>
              </a:tabLst>
            </a:pPr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Маршрут какого путешествия изображён на карте?</a:t>
            </a:r>
          </a:p>
        </p:txBody>
      </p:sp>
    </p:spTree>
    <p:extLst>
      <p:ext uri="{BB962C8B-B14F-4D97-AF65-F5344CB8AC3E}">
        <p14:creationId xmlns:p14="http://schemas.microsoft.com/office/powerpoint/2010/main" val="4417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4862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88640"/>
            <a:ext cx="8280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80975" algn="l"/>
                <a:tab pos="271463" algn="l"/>
              </a:tabLst>
            </a:pPr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Несомненно, географы Средневековья значительно расширили знания людей о Земле, но на карте мира оставалось ещё очень много «белых пятен», большую часть которых предстояло заполнить путешественникам периода «Великих географических открытий».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28800"/>
            <a:ext cx="6625270" cy="5074957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537898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08520" y="1"/>
            <a:ext cx="950505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roslav" pitchFamily="2" charset="0"/>
              </a:rPr>
              <a:t>Великие географические открытия</a:t>
            </a:r>
            <a:endParaRPr lang="ru-RU" sz="4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iroslav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5736" y="795660"/>
            <a:ext cx="4427051" cy="5902735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999827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429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764704"/>
            <a:ext cx="84633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 Narrow" pitchFamily="34" charset="0"/>
              </a:rPr>
              <a:t>Время с середины XV до середины XVII в. называют эпохой </a:t>
            </a:r>
            <a:r>
              <a:rPr lang="ru-RU" sz="2000" b="1" dirty="0">
                <a:solidFill>
                  <a:srgbClr val="FFFF00"/>
                </a:solidFill>
                <a:latin typeface="Arial Narrow" pitchFamily="34" charset="0"/>
              </a:rPr>
              <a:t>Великих географических открытий.</a:t>
            </a:r>
            <a:r>
              <a:rPr lang="ru-RU" sz="2000" b="1" dirty="0">
                <a:solidFill>
                  <a:schemeClr val="bg1"/>
                </a:solidFill>
                <a:latin typeface="Arial Narrow" pitchFamily="34" charset="0"/>
              </a:rPr>
              <a:t> Именно тогда европейцы узнали очертания всей обитаемой суши, доказали шарообразность Земли и единство Мирового океана. Открытые земли были включены в мировую политику и торговлю.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79669" y="170783"/>
            <a:ext cx="49696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u="sng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Великие географические открытия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204864"/>
            <a:ext cx="5970271" cy="4482353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618945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91051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1416</TotalTime>
  <Words>471</Words>
  <Application>Microsoft Office PowerPoint</Application>
  <PresentationFormat>Экран (4:3)</PresentationFormat>
  <Paragraphs>49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Arial Narrow</vt:lpstr>
      <vt:lpstr>Calibri</vt:lpstr>
      <vt:lpstr>Miroslav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Христофор Колумб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Великие географические открытия</dc:title>
  <dc:subject>исторические открытия и освоение земли</dc:subject>
  <dc:creator>Раменская Т.И.</dc:creator>
  <cp:keywords>география 5 класс</cp:keywords>
  <dc:description>учебник климановой</dc:description>
  <cp:lastModifiedBy>User</cp:lastModifiedBy>
  <cp:revision>121</cp:revision>
  <dcterms:created xsi:type="dcterms:W3CDTF">2014-10-27T17:20:31Z</dcterms:created>
  <dcterms:modified xsi:type="dcterms:W3CDTF">2022-12-01T16:41:02Z</dcterms:modified>
  <cp:category>презентация к уроку</cp:category>
</cp:coreProperties>
</file>