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7" r:id="rId2"/>
    <p:sldId id="324" r:id="rId3"/>
    <p:sldId id="326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7" r:id="rId13"/>
    <p:sldId id="338" r:id="rId14"/>
    <p:sldId id="336" r:id="rId15"/>
  </p:sldIdLst>
  <p:sldSz cx="9144000" cy="6858000" type="screen4x3"/>
  <p:notesSz cx="6858000" cy="9144000"/>
  <p:embeddedFontLst>
    <p:embeddedFont>
      <p:font typeface="TT Firs Neue Black" panose="02000503030000020004" charset="-52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T Firs Neue DemiBold" panose="02000503030000020004" charset="-52"/>
      <p:bold r:id="rId22"/>
    </p:embeddedFont>
    <p:embeddedFont>
      <p:font typeface="TT Firs Neue" panose="02000503030000020004" charset="-52"/>
      <p:regular r:id="rId2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T Firs Neue" pitchFamily="2" charset="-52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T Firs Neue" pitchFamily="2" charset="-52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T Firs Neue" pitchFamily="2" charset="-52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T Firs Neue" pitchFamily="2" charset="-52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T Firs Neue" pitchFamily="2" charset="-52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T Firs Neue" pitchFamily="2" charset="-52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T Firs Neue" pitchFamily="2" charset="-52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T Firs Neue" pitchFamily="2" charset="-52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T Firs Neue" pitchFamily="2" charset="-52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58BFF"/>
    <a:srgbClr val="F5EEDB"/>
    <a:srgbClr val="00067E"/>
    <a:srgbClr val="CDCDCD"/>
    <a:srgbClr val="DA2F00"/>
    <a:srgbClr val="27B36A"/>
    <a:srgbClr val="3F9B7F"/>
    <a:srgbClr val="EB7C4F"/>
    <a:srgbClr val="EEB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EB30E5-02BA-473F-AF6A-B32AA144B7C2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682B8E-C050-48E5-B9D9-50290DE4D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21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59793-C2CA-4A66-9390-6D203A236608}" type="slidenum">
              <a:rPr lang="ru-R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59793-C2CA-4A66-9390-6D203A236608}" type="slidenum">
              <a:rPr lang="ru-R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59793-C2CA-4A66-9390-6D203A236608}" type="slidenum">
              <a:rPr lang="ru-R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59793-C2CA-4A66-9390-6D203A236608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59793-C2CA-4A66-9390-6D203A236608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59793-C2CA-4A66-9390-6D203A236608}" type="slidenum">
              <a:rPr lang="ru-R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59793-C2CA-4A66-9390-6D203A236608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59793-C2CA-4A66-9390-6D203A236608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59793-C2CA-4A66-9390-6D203A236608}" type="slidenum">
              <a:rPr 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59793-C2CA-4A66-9390-6D203A236608}" type="slidenum">
              <a:rPr lang="ru-R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59793-C2CA-4A66-9390-6D203A236608}" type="slidenum">
              <a:rPr lang="ru-R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59793-C2CA-4A66-9390-6D203A236608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8F17F-96A8-49D0-B14A-F59E313030BB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CA55-32FB-4DF3-BD60-C585C4822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030E0-700F-4275-9E98-60D382120C28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76E3C-3EB8-49E2-AFB3-CC3461C9F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13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36610-7828-47B9-93FB-B672C6E2E096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71CA5-AB43-497A-B723-4E61D7766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8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7139B-F2FB-4B4F-95DF-6BEB11631B96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5FE4D-7A3C-4B97-BC80-3DC8992E2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8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35656-3692-4C4E-ADB6-DAFC2845B4CF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3E8E-F5FB-49CA-AD25-5CCB786C6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1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E1C5-60E6-4607-95F0-8C020D6DB517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14520-D4F5-44C2-AB03-035E70527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8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89601-8402-4242-8BCE-9002F52A2137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7BB39-03A6-4616-ABD0-70281D9CB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0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AF637-2596-4D4D-BDF4-69A3B820B6A8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02BAE-5B4E-4092-95C9-D6FE80B9D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54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AD6A-FD0D-4E5A-8B2D-D6F8ABC73803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A575-6D16-4F40-91F0-98BEE2182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29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E8D8E-5E0C-4CF1-9933-8EDE94BB9144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72F32-BB92-4634-9F62-245C0389B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9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EAF5-AAD1-4037-9508-22ADAD994FB7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C7C8F-FF65-4542-B7B1-1F08B8099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1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EFFCF2-A20F-4BB3-AB91-8EBACC477579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FD7FAB-A72E-4C5D-BB62-C7E4762BA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Firs Neue Black" pitchFamily="2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Firs Neue Black" pitchFamily="2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Firs Neue Black" pitchFamily="2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Firs Neue Black" pitchFamily="2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Firs Neue Black" pitchFamily="2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Firs Neue Black" pitchFamily="2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Firs Neue Black" pitchFamily="2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Firs Neue Black" pitchFamily="2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007E"/>
              </a:solidFill>
            </a:endParaRPr>
          </a:p>
        </p:txBody>
      </p:sp>
      <p:grpSp>
        <p:nvGrpSpPr>
          <p:cNvPr id="2051" name="Группа 3"/>
          <p:cNvGrpSpPr>
            <a:grpSpLocks/>
          </p:cNvGrpSpPr>
          <p:nvPr/>
        </p:nvGrpSpPr>
        <p:grpSpPr bwMode="auto">
          <a:xfrm>
            <a:off x="809625" y="2312987"/>
            <a:ext cx="7524750" cy="1985426"/>
            <a:chOff x="809625" y="3068960"/>
            <a:chExt cx="7524750" cy="1985088"/>
          </a:xfrm>
        </p:grpSpPr>
        <p:sp>
          <p:nvSpPr>
            <p:cNvPr id="3" name="TextBox 2"/>
            <p:cNvSpPr txBox="1"/>
            <p:nvPr/>
          </p:nvSpPr>
          <p:spPr>
            <a:xfrm>
              <a:off x="809625" y="3730834"/>
              <a:ext cx="7524750" cy="13232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spc="300" dirty="0" smtClean="0">
                  <a:solidFill>
                    <a:srgbClr val="000000"/>
                  </a:solidFill>
                  <a:latin typeface="+mj-lt"/>
                  <a:cs typeface="+mn-cs"/>
                </a:rPr>
                <a:t>Многообразие путей познания мира</a:t>
              </a:r>
              <a:endParaRPr lang="ru-RU" sz="4000" spc="300" dirty="0">
                <a:solidFill>
                  <a:srgbClr val="000000"/>
                </a:solidFill>
                <a:latin typeface="+mj-lt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16175" y="3068960"/>
              <a:ext cx="4311650" cy="5841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spc="300" dirty="0">
                  <a:solidFill>
                    <a:srgbClr val="000000"/>
                  </a:solidFill>
                  <a:latin typeface="+mj-lt"/>
                  <a:cs typeface="+mn-cs"/>
                </a:rPr>
                <a:t>ТЕМА УРОКА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007E"/>
              </a:solidFill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67544" y="1124744"/>
            <a:ext cx="813690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3600" dirty="0" smtClean="0">
                <a:solidFill>
                  <a:srgbClr val="000000"/>
                </a:solidFill>
                <a:latin typeface="TT Firs Neue Black" charset="-52"/>
              </a:rPr>
              <a:t>Искусство </a:t>
            </a:r>
            <a:r>
              <a:rPr lang="ru-RU" altLang="ru-RU" sz="3600" dirty="0">
                <a:solidFill>
                  <a:srgbClr val="000000"/>
                </a:solidFill>
                <a:latin typeface="TT Firs Neue DemiBold" pitchFamily="2" charset="-52"/>
              </a:rPr>
              <a:t>– область культуры, которая представляет собой отражение окружающей действительности в художественных образах.</a:t>
            </a:r>
            <a:endParaRPr lang="ru-RU" altLang="ru-RU" sz="3600" dirty="0" smtClean="0">
              <a:solidFill>
                <a:srgbClr val="000000"/>
              </a:solidFill>
              <a:latin typeface="TT Firs Neue D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755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007E"/>
              </a:solidFill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67544" y="1124744"/>
            <a:ext cx="813690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3600" dirty="0" err="1" smtClean="0">
                <a:solidFill>
                  <a:srgbClr val="000000"/>
                </a:solidFill>
                <a:latin typeface="TT Firs Neue Black" charset="-52"/>
              </a:rPr>
              <a:t>Паранаука</a:t>
            </a:r>
            <a:r>
              <a:rPr lang="ru-RU" altLang="ru-RU" sz="3600" dirty="0" smtClean="0">
                <a:solidFill>
                  <a:srgbClr val="000000"/>
                </a:solidFill>
                <a:latin typeface="TT Firs Neue Black" charset="-52"/>
              </a:rPr>
              <a:t> </a:t>
            </a:r>
            <a:r>
              <a:rPr lang="ru-RU" altLang="ru-RU" sz="3600" dirty="0">
                <a:solidFill>
                  <a:srgbClr val="000000"/>
                </a:solidFill>
                <a:latin typeface="TT Firs Neue DemiBold" pitchFamily="2" charset="-52"/>
              </a:rPr>
              <a:t>– знание, содержащее некоторые атрибуты научного знания, объект которого не признается реально существующим.</a:t>
            </a:r>
            <a:endParaRPr lang="ru-RU" altLang="ru-RU" sz="3600" dirty="0" smtClean="0">
              <a:solidFill>
                <a:srgbClr val="000000"/>
              </a:solidFill>
              <a:latin typeface="TT Firs Neue D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183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007E"/>
              </a:solidFill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23529" y="188640"/>
            <a:ext cx="7751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T Firs Neue Black" pitchFamily="2" charset="-52"/>
              </a:rPr>
              <a:t>Характеристика</a:t>
            </a:r>
            <a:endParaRPr lang="ru-RU" altLang="ru-RU" sz="2400" dirty="0">
              <a:solidFill>
                <a:srgbClr val="000000"/>
              </a:solidFill>
              <a:latin typeface="TT Firs Neue DemiBold" pitchFamily="2" charset="-52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3528" y="692696"/>
            <a:ext cx="882047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400" dirty="0">
                <a:solidFill>
                  <a:srgbClr val="000000"/>
                </a:solidFill>
                <a:latin typeface="TT Firs Neue DemiBold" pitchFamily="2" charset="-52"/>
              </a:rPr>
              <a:t>А) отражение мира как прекрасного или </a:t>
            </a:r>
            <a:r>
              <a:rPr lang="ru-RU" altLang="ru-RU" sz="2400" dirty="0" smtClean="0">
                <a:solidFill>
                  <a:srgbClr val="000000"/>
                </a:solidFill>
                <a:latin typeface="TT Firs Neue DemiBold" pitchFamily="2" charset="-52"/>
              </a:rPr>
              <a:t>безобразного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T Firs Neue DemiBold" pitchFamily="2" charset="-52"/>
              </a:rPr>
              <a:t>Б</a:t>
            </a:r>
            <a:r>
              <a:rPr lang="ru-RU" altLang="ru-RU" sz="2400" dirty="0">
                <a:solidFill>
                  <a:srgbClr val="000000"/>
                </a:solidFill>
                <a:latin typeface="TT Firs Neue DemiBold" pitchFamily="2" charset="-52"/>
              </a:rPr>
              <a:t>) ориентация на здравый смысл и опыт, накопленный предшествующими поколениями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T Firs Neue DemiBold" pitchFamily="2" charset="-52"/>
              </a:rPr>
              <a:t>В</a:t>
            </a:r>
            <a:r>
              <a:rPr lang="ru-RU" altLang="ru-RU" sz="2400" dirty="0">
                <a:solidFill>
                  <a:srgbClr val="000000"/>
                </a:solidFill>
                <a:latin typeface="TT Firs Neue DemiBold" pitchFamily="2" charset="-52"/>
              </a:rPr>
              <a:t>) сбор информации о функционировании объекта в специально созданных условиях и проверка полученных </a:t>
            </a:r>
            <a:r>
              <a:rPr lang="ru-RU" altLang="ru-RU" sz="2400" dirty="0" smtClean="0">
                <a:solidFill>
                  <a:srgbClr val="000000"/>
                </a:solidFill>
                <a:latin typeface="TT Firs Neue DemiBold" pitchFamily="2" charset="-52"/>
              </a:rPr>
              <a:t>фактов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T Firs Neue DemiBold" pitchFamily="2" charset="-52"/>
              </a:rPr>
              <a:t>Г</a:t>
            </a:r>
            <a:r>
              <a:rPr lang="ru-RU" altLang="ru-RU" sz="2400" dirty="0">
                <a:solidFill>
                  <a:srgbClr val="000000"/>
                </a:solidFill>
                <a:latin typeface="TT Firs Neue DemiBold" pitchFamily="2" charset="-52"/>
              </a:rPr>
              <a:t>) создание теории на основе анализа и обобщения опытных </a:t>
            </a:r>
            <a:r>
              <a:rPr lang="ru-RU" altLang="ru-RU" sz="2400" dirty="0" smtClean="0">
                <a:solidFill>
                  <a:srgbClr val="000000"/>
                </a:solidFill>
                <a:latin typeface="TT Firs Neue DemiBold" pitchFamily="2" charset="-52"/>
              </a:rPr>
              <a:t>данных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T Firs Neue DemiBold" pitchFamily="2" charset="-52"/>
              </a:rPr>
              <a:t>Д</a:t>
            </a:r>
            <a:r>
              <a:rPr lang="ru-RU" altLang="ru-RU" sz="2400" dirty="0">
                <a:solidFill>
                  <a:srgbClr val="000000"/>
                </a:solidFill>
                <a:latin typeface="TT Firs Neue DemiBold" pitchFamily="2" charset="-52"/>
              </a:rPr>
              <a:t>) получение знаний о свойствах объектов вследствие их регулярного практического использования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23528" y="5387151"/>
            <a:ext cx="775176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400" dirty="0">
                <a:solidFill>
                  <a:srgbClr val="000000"/>
                </a:solidFill>
                <a:latin typeface="TT Firs Neue DemiBold" pitchFamily="2" charset="-52"/>
              </a:rPr>
              <a:t>1) научное </a:t>
            </a:r>
            <a:r>
              <a:rPr lang="ru-RU" altLang="ru-RU" sz="2400" dirty="0" smtClean="0">
                <a:solidFill>
                  <a:srgbClr val="000000"/>
                </a:solidFill>
                <a:latin typeface="TT Firs Neue DemiBold" pitchFamily="2" charset="-52"/>
              </a:rPr>
              <a:t>познание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T Firs Neue DemiBold" pitchFamily="2" charset="-52"/>
              </a:rPr>
              <a:t>2</a:t>
            </a:r>
            <a:r>
              <a:rPr lang="ru-RU" altLang="ru-RU" sz="2400" dirty="0">
                <a:solidFill>
                  <a:srgbClr val="000000"/>
                </a:solidFill>
                <a:latin typeface="TT Firs Neue DemiBold" pitchFamily="2" charset="-52"/>
              </a:rPr>
              <a:t>) художественное познание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400" dirty="0">
                <a:solidFill>
                  <a:srgbClr val="000000"/>
                </a:solidFill>
                <a:latin typeface="TT Firs Neue DemiBold" pitchFamily="2" charset="-52"/>
              </a:rPr>
              <a:t>3) житейское познание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23527" y="4869160"/>
            <a:ext cx="7751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T Firs Neue Black" pitchFamily="2" charset="-52"/>
              </a:rPr>
              <a:t>Способ познания</a:t>
            </a:r>
            <a:endParaRPr lang="ru-RU" altLang="ru-RU" sz="2400" dirty="0">
              <a:solidFill>
                <a:srgbClr val="000000"/>
              </a:solidFill>
              <a:latin typeface="TT Firs Neue D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402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007E"/>
              </a:solidFill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67544" y="1124744"/>
            <a:ext cx="67687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3600" dirty="0" smtClean="0">
                <a:solidFill>
                  <a:srgbClr val="000000"/>
                </a:solidFill>
                <a:latin typeface="TT Firs Neue Black" charset="-52"/>
              </a:rPr>
              <a:t>Приведите примеры способов познания:</a:t>
            </a:r>
            <a:endParaRPr lang="ru-RU" altLang="ru-RU" sz="3600" dirty="0" smtClean="0">
              <a:solidFill>
                <a:srgbClr val="000000"/>
              </a:solidFill>
              <a:latin typeface="TT Firs Neue DemiBold" pitchFamily="2" charset="-52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67544" y="2566645"/>
            <a:ext cx="8136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marL="571500" indent="-571500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3600" dirty="0" smtClean="0">
                <a:solidFill>
                  <a:srgbClr val="000000"/>
                </a:solidFill>
                <a:latin typeface="TT Firs Neue DemiBold" pitchFamily="2" charset="-52"/>
              </a:rPr>
              <a:t>художественное познание</a:t>
            </a:r>
            <a:endParaRPr lang="ru-RU" altLang="ru-RU" sz="3600" dirty="0" smtClean="0">
              <a:solidFill>
                <a:srgbClr val="000000"/>
              </a:solidFill>
              <a:latin typeface="TT Firs Neue DemiBold" pitchFamily="2" charset="-5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544" y="3312422"/>
            <a:ext cx="8136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marL="571500" indent="-571500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3600" dirty="0" smtClean="0">
                <a:solidFill>
                  <a:srgbClr val="000000"/>
                </a:solidFill>
                <a:latin typeface="TT Firs Neue DemiBold" pitchFamily="2" charset="-52"/>
              </a:rPr>
              <a:t>житейское познание</a:t>
            </a:r>
            <a:endParaRPr lang="ru-RU" altLang="ru-RU" sz="3600" dirty="0" smtClean="0">
              <a:solidFill>
                <a:srgbClr val="000000"/>
              </a:solidFill>
              <a:latin typeface="TT Firs Neue DemiBold" pitchFamily="2" charset="-52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67544" y="4078813"/>
            <a:ext cx="8136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marL="571500" indent="-571500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3600" dirty="0" smtClean="0">
                <a:solidFill>
                  <a:srgbClr val="000000"/>
                </a:solidFill>
                <a:latin typeface="TT Firs Neue DemiBold" pitchFamily="2" charset="-52"/>
              </a:rPr>
              <a:t>мифологическое познание</a:t>
            </a:r>
            <a:endParaRPr lang="ru-RU" altLang="ru-RU" sz="3600" dirty="0" smtClean="0">
              <a:solidFill>
                <a:srgbClr val="000000"/>
              </a:solidFill>
              <a:latin typeface="TT Firs Neue D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646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007E"/>
              </a:solidFill>
            </a:endParaRPr>
          </a:p>
        </p:txBody>
      </p:sp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1547665" y="2858814"/>
            <a:ext cx="6192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marL="571500" indent="-571500" eaLnBrk="1" hangingPunct="1">
              <a:spcBef>
                <a:spcPct val="0"/>
              </a:spcBef>
            </a:pPr>
            <a:r>
              <a:rPr lang="ru-RU" altLang="ru-RU" sz="3600" b="1" dirty="0" smtClean="0">
                <a:solidFill>
                  <a:srgbClr val="000000"/>
                </a:solidFill>
                <a:latin typeface="TT Firs Neue Black" panose="02000503030000020004" pitchFamily="2" charset="-52"/>
              </a:rPr>
              <a:t>§ </a:t>
            </a:r>
            <a:r>
              <a:rPr lang="ru-RU" altLang="ru-RU" sz="3600" b="1" dirty="0" smtClean="0">
                <a:solidFill>
                  <a:srgbClr val="000000"/>
                </a:solidFill>
                <a:latin typeface="TT Firs Neue Black" panose="02000503030000020004" pitchFamily="2" charset="-52"/>
              </a:rPr>
              <a:t>23</a:t>
            </a:r>
            <a:endParaRPr lang="ru-RU" altLang="ru-RU" sz="3600" b="1" dirty="0">
              <a:solidFill>
                <a:srgbClr val="000000"/>
              </a:solidFill>
              <a:latin typeface="TT Firs Neue Black" panose="02000503030000020004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1980" y="1125538"/>
            <a:ext cx="4940300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pc="300" dirty="0" smtClean="0">
                <a:solidFill>
                  <a:srgbClr val="000000"/>
                </a:solidFill>
                <a:latin typeface="TT Firs Neue Black"/>
              </a:rPr>
              <a:t>ДОМАШНЕЕ ЗАДАНИЕ</a:t>
            </a:r>
            <a:endParaRPr lang="ru-RU" sz="4000" spc="300" dirty="0">
              <a:solidFill>
                <a:srgbClr val="000000"/>
              </a:solidFill>
              <a:latin typeface="TT Firs Neue Black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736600" y="1189038"/>
            <a:ext cx="1116013" cy="11144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2050" name="Picture 2" descr="D:\Documents\Downloads\writin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5124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547664" y="3933056"/>
            <a:ext cx="63047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marL="571500" indent="-571500" eaLnBrk="1" hangingPunct="1">
              <a:spcBef>
                <a:spcPct val="0"/>
              </a:spcBef>
            </a:pPr>
            <a:r>
              <a:rPr lang="ru-RU" altLang="ru-RU" sz="3600" b="1" dirty="0" smtClean="0">
                <a:solidFill>
                  <a:srgbClr val="000000"/>
                </a:solidFill>
                <a:latin typeface="TT Firs Neue DemiBold" pitchFamily="2" charset="-52"/>
              </a:rPr>
              <a:t>Подготовиться к тесту по конспекту в тетради</a:t>
            </a:r>
            <a:endParaRPr lang="ru-RU" altLang="ru-RU" sz="3600" b="1" dirty="0">
              <a:solidFill>
                <a:srgbClr val="000000"/>
              </a:solidFill>
              <a:latin typeface="TT Firs Neue DemiBold" panose="020005030300000200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919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007E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871700" y="2602162"/>
            <a:ext cx="540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TT Firs Neue Black" charset="-52"/>
              </a:rPr>
              <a:t>Пути (способы) познания мира</a:t>
            </a:r>
            <a:endParaRPr lang="ru-RU" altLang="ru-RU" dirty="0">
              <a:solidFill>
                <a:srgbClr val="000000"/>
              </a:solidFill>
              <a:latin typeface="TT Firs Neue Black" charset="-52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249007" y="1266610"/>
            <a:ext cx="2592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TT Firs Neue DemiBold" pitchFamily="2" charset="-52"/>
              </a:rPr>
              <a:t>Искусство</a:t>
            </a:r>
            <a:endParaRPr lang="ru-RU" altLang="ru-RU" dirty="0" smtClean="0">
              <a:solidFill>
                <a:srgbClr val="000000"/>
              </a:solidFill>
              <a:latin typeface="TT Firs Neue DemiBold" pitchFamily="2" charset="-5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301008" y="4380750"/>
            <a:ext cx="2592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TT Firs Neue DemiBold" pitchFamily="2" charset="-52"/>
              </a:rPr>
              <a:t>Наука</a:t>
            </a:r>
            <a:endParaRPr lang="ru-RU" altLang="ru-RU" dirty="0" smtClean="0">
              <a:solidFill>
                <a:srgbClr val="000000"/>
              </a:solidFill>
              <a:latin typeface="TT Firs Neue DemiBold" pitchFamily="2" charset="-5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249007" y="4380750"/>
            <a:ext cx="2592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dirty="0" err="1" smtClean="0">
                <a:solidFill>
                  <a:srgbClr val="000000"/>
                </a:solidFill>
                <a:latin typeface="TT Firs Neue DemiBold" pitchFamily="2" charset="-52"/>
              </a:rPr>
              <a:t>Паранаука</a:t>
            </a:r>
            <a:endParaRPr lang="ru-RU" altLang="ru-RU" dirty="0" smtClean="0">
              <a:solidFill>
                <a:srgbClr val="000000"/>
              </a:solidFill>
              <a:latin typeface="TT Firs Neue DemiBold" pitchFamily="2" charset="-52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280549" y="1266610"/>
            <a:ext cx="2592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TT Firs Neue DemiBold" pitchFamily="2" charset="-52"/>
              </a:rPr>
              <a:t>Религия</a:t>
            </a:r>
            <a:endParaRPr lang="ru-RU" altLang="ru-RU" dirty="0" smtClean="0">
              <a:solidFill>
                <a:srgbClr val="000000"/>
              </a:solidFill>
              <a:latin typeface="TT Firs Neue DemiBold" pitchFamily="2" charset="-52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59661" y="1266610"/>
            <a:ext cx="2592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TT Firs Neue DemiBold" pitchFamily="2" charset="-52"/>
              </a:rPr>
              <a:t>Мифология</a:t>
            </a:r>
            <a:endParaRPr lang="ru-RU" altLang="ru-RU" dirty="0" smtClean="0">
              <a:solidFill>
                <a:srgbClr val="000000"/>
              </a:solidFill>
              <a:latin typeface="TT Firs Neue DemiBold" pitchFamily="2" charset="-52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59661" y="4368006"/>
            <a:ext cx="25922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TT Firs Neue DemiBold" pitchFamily="2" charset="-52"/>
              </a:rPr>
              <a:t>Житейское знание</a:t>
            </a:r>
            <a:endParaRPr lang="ru-RU" altLang="ru-RU" dirty="0" smtClean="0">
              <a:solidFill>
                <a:srgbClr val="000000"/>
              </a:solidFill>
              <a:latin typeface="TT Firs Neue DemiBold" pitchFamily="2" charset="-52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2101172" y="1851385"/>
            <a:ext cx="750777" cy="7507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268684" y="1851385"/>
            <a:ext cx="750777" cy="7507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101171" y="3629973"/>
            <a:ext cx="750777" cy="7507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6268683" y="3602276"/>
            <a:ext cx="750777" cy="7507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2" idx="2"/>
          </p:cNvCxnSpPr>
          <p:nvPr/>
        </p:nvCxnSpPr>
        <p:spPr>
          <a:xfrm flipH="1" flipV="1">
            <a:off x="4576693" y="1851385"/>
            <a:ext cx="1" cy="7507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565621" y="3653165"/>
            <a:ext cx="1" cy="7507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5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007E"/>
              </a:solidFill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67544" y="1124744"/>
            <a:ext cx="813690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3600" dirty="0" smtClean="0">
                <a:solidFill>
                  <a:srgbClr val="000000"/>
                </a:solidFill>
                <a:latin typeface="TT Firs Neue Black" charset="-52"/>
              </a:rPr>
              <a:t>Миф</a:t>
            </a:r>
            <a:r>
              <a:rPr lang="ru-RU" altLang="ru-RU" sz="3600" dirty="0" smtClean="0">
                <a:solidFill>
                  <a:srgbClr val="000000"/>
                </a:solidFill>
                <a:latin typeface="TT Firs Neue DemiBold" pitchFamily="2" charset="-52"/>
              </a:rPr>
              <a:t> </a:t>
            </a:r>
            <a:r>
              <a:rPr lang="ru-RU" altLang="ru-RU" sz="3600" dirty="0">
                <a:solidFill>
                  <a:srgbClr val="000000"/>
                </a:solidFill>
                <a:latin typeface="TT Firs Neue DemiBold" pitchFamily="2" charset="-52"/>
              </a:rPr>
              <a:t>в образной форме содержит представления о мире, человеке, сверхъестественном. В мифе нет логичных объяснений.</a:t>
            </a:r>
            <a:endParaRPr lang="ru-RU" altLang="ru-RU" sz="3600" dirty="0" smtClean="0">
              <a:solidFill>
                <a:srgbClr val="000000"/>
              </a:solidFill>
              <a:latin typeface="TT Firs Neue D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375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007E"/>
              </a:solidFill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67544" y="1690930"/>
            <a:ext cx="813690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3600" dirty="0">
                <a:solidFill>
                  <a:srgbClr val="000000"/>
                </a:solidFill>
                <a:latin typeface="TT Firs Neue DemiBold" pitchFamily="2" charset="-52"/>
              </a:rPr>
              <a:t>Большое Магелланово облако – ягуар, который держит в когтях олененка; в начале мира ягуар погнался за олененком, который побежал по дороге жизни, схватил; это была первая победа смерти над жизнью.</a:t>
            </a:r>
            <a:endParaRPr lang="ru-RU" altLang="ru-RU" sz="3600" dirty="0" smtClean="0">
              <a:solidFill>
                <a:srgbClr val="000000"/>
              </a:solidFill>
              <a:latin typeface="TT Firs Neue DemiBold" pitchFamily="2" charset="-5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6989" y="694437"/>
            <a:ext cx="8136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3600" dirty="0" err="1" smtClean="0">
                <a:solidFill>
                  <a:srgbClr val="000000"/>
                </a:solidFill>
                <a:latin typeface="TT Firs Neue Black" charset="-52"/>
              </a:rPr>
              <a:t>Конибо</a:t>
            </a:r>
            <a:r>
              <a:rPr lang="ru-RU" altLang="ru-RU" sz="3600" dirty="0" smtClean="0">
                <a:solidFill>
                  <a:srgbClr val="000000"/>
                </a:solidFill>
                <a:latin typeface="TT Firs Neue Black" charset="-52"/>
              </a:rPr>
              <a:t> (Перу)</a:t>
            </a:r>
            <a:endParaRPr lang="ru-RU" altLang="ru-RU" sz="3600" dirty="0" smtClean="0">
              <a:solidFill>
                <a:srgbClr val="000000"/>
              </a:solidFill>
              <a:latin typeface="TT Firs Neue D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52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007E"/>
              </a:solidFill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67544" y="1124744"/>
            <a:ext cx="813690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3600" dirty="0" smtClean="0">
                <a:solidFill>
                  <a:srgbClr val="000000"/>
                </a:solidFill>
                <a:latin typeface="TT Firs Neue Black" charset="-52"/>
              </a:rPr>
              <a:t>Религиозное познание:</a:t>
            </a:r>
            <a:r>
              <a:rPr lang="ru-RU" altLang="ru-RU" sz="3600" dirty="0" smtClean="0">
                <a:solidFill>
                  <a:srgbClr val="000000"/>
                </a:solidFill>
                <a:latin typeface="TT Firs Neue DemiBold" pitchFamily="2" charset="-52"/>
              </a:rPr>
              <a:t> </a:t>
            </a:r>
            <a:r>
              <a:rPr lang="ru-RU" altLang="ru-RU" sz="3600" dirty="0">
                <a:solidFill>
                  <a:srgbClr val="000000"/>
                </a:solidFill>
                <a:latin typeface="TT Firs Neue DemiBold" pitchFamily="2" charset="-52"/>
              </a:rPr>
              <a:t>основным элементом является вера в сверхъестественное</a:t>
            </a:r>
            <a:r>
              <a:rPr lang="ru-RU" altLang="ru-RU" sz="3600" dirty="0" smtClean="0">
                <a:solidFill>
                  <a:srgbClr val="000000"/>
                </a:solidFill>
                <a:latin typeface="TT Firs Neue DemiBold" pitchFamily="2" charset="-52"/>
              </a:rPr>
              <a:t>.</a:t>
            </a:r>
            <a:endParaRPr lang="ru-RU" altLang="ru-RU" sz="3600" dirty="0" smtClean="0">
              <a:solidFill>
                <a:srgbClr val="000000"/>
              </a:solidFill>
              <a:latin typeface="TT Firs Neue D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56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007E"/>
              </a:solidFill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67544" y="1124744"/>
            <a:ext cx="81369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3600" dirty="0" smtClean="0">
                <a:solidFill>
                  <a:srgbClr val="000000"/>
                </a:solidFill>
                <a:latin typeface="TT Firs Neue Black" charset="-52"/>
              </a:rPr>
              <a:t>Житейское знание</a:t>
            </a:r>
            <a:r>
              <a:rPr lang="ru-RU" altLang="ru-RU" sz="3600" dirty="0" smtClean="0">
                <a:solidFill>
                  <a:srgbClr val="000000"/>
                </a:solidFill>
                <a:latin typeface="TT Firs Neue DemiBold" pitchFamily="2" charset="-52"/>
              </a:rPr>
              <a:t> </a:t>
            </a:r>
            <a:r>
              <a:rPr lang="ru-RU" altLang="ru-RU" sz="3600" dirty="0">
                <a:solidFill>
                  <a:srgbClr val="000000"/>
                </a:solidFill>
                <a:latin typeface="TT Firs Neue DemiBold" pitchFamily="2" charset="-52"/>
              </a:rPr>
              <a:t>человек получает в повседневной жизни.</a:t>
            </a:r>
            <a:endParaRPr lang="ru-RU" altLang="ru-RU" sz="3600" dirty="0" smtClean="0">
              <a:solidFill>
                <a:srgbClr val="000000"/>
              </a:solidFill>
              <a:latin typeface="TT Firs Neue D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213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007E"/>
              </a:solidFill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67544" y="908720"/>
            <a:ext cx="813690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3600" dirty="0">
                <a:solidFill>
                  <a:srgbClr val="000000"/>
                </a:solidFill>
                <a:latin typeface="TT Firs Neue DemiBold" pitchFamily="2" charset="-52"/>
              </a:rPr>
              <a:t>«Остановились мы у домика, построен на берегу реки </a:t>
            </a:r>
            <a:r>
              <a:rPr lang="ru-RU" altLang="ru-RU" sz="3600" dirty="0" err="1">
                <a:solidFill>
                  <a:srgbClr val="000000"/>
                </a:solidFill>
                <a:latin typeface="TT Firs Neue DemiBold" pitchFamily="2" charset="-52"/>
              </a:rPr>
              <a:t>Чумыш</a:t>
            </a:r>
            <a:r>
              <a:rPr lang="ru-RU" altLang="ru-RU" sz="3600" dirty="0">
                <a:solidFill>
                  <a:srgbClr val="000000"/>
                </a:solidFill>
                <a:latin typeface="TT Firs Neue DemiBold" pitchFamily="2" charset="-52"/>
              </a:rPr>
              <a:t>, домик мне сразу понравился, просто дворцом, две комнаты, </a:t>
            </a:r>
            <a:r>
              <a:rPr lang="ru-RU" altLang="ru-RU" sz="3600" dirty="0" err="1">
                <a:solidFill>
                  <a:srgbClr val="000000"/>
                </a:solidFill>
                <a:latin typeface="TT Firs Neue DemiBold" pitchFamily="2" charset="-52"/>
              </a:rPr>
              <a:t>сенки</a:t>
            </a:r>
            <a:r>
              <a:rPr lang="ru-RU" altLang="ru-RU" sz="3600" dirty="0">
                <a:solidFill>
                  <a:srgbClr val="000000"/>
                </a:solidFill>
                <a:latin typeface="TT Firs Neue DemiBold" pitchFamily="2" charset="-52"/>
              </a:rPr>
              <a:t>, кладовка, хороший сарай, баня, – рядом река, кругом лес, тут я сразу подумал, когда мы ехали, присмотрел хорошие места, пойду на охоту, ловить зайчиков».</a:t>
            </a:r>
            <a:endParaRPr lang="ru-RU" altLang="ru-RU" sz="3600" dirty="0" smtClean="0">
              <a:solidFill>
                <a:srgbClr val="000000"/>
              </a:solidFill>
              <a:latin typeface="TT Firs Neue DemiBold" pitchFamily="2" charset="-5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6989" y="188640"/>
            <a:ext cx="8136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3600" dirty="0" smtClean="0">
                <a:solidFill>
                  <a:srgbClr val="000000"/>
                </a:solidFill>
                <a:latin typeface="TT Firs Neue Black" charset="-52"/>
              </a:rPr>
              <a:t>Петр </a:t>
            </a:r>
            <a:r>
              <a:rPr lang="ru-RU" altLang="ru-RU" sz="3600" dirty="0" err="1" smtClean="0">
                <a:solidFill>
                  <a:srgbClr val="000000"/>
                </a:solidFill>
                <a:latin typeface="TT Firs Neue Black" charset="-52"/>
              </a:rPr>
              <a:t>Чешуин</a:t>
            </a:r>
            <a:r>
              <a:rPr lang="ru-RU" altLang="ru-RU" sz="3600" dirty="0">
                <a:solidFill>
                  <a:srgbClr val="000000"/>
                </a:solidFill>
                <a:latin typeface="TT Firs Neue Black" charset="-52"/>
              </a:rPr>
              <a:t> (1925–2002)</a:t>
            </a:r>
            <a:endParaRPr lang="ru-RU" altLang="ru-RU" sz="3600" dirty="0" smtClean="0">
              <a:solidFill>
                <a:srgbClr val="000000"/>
              </a:solidFill>
              <a:latin typeface="TT Firs Neue D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6070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007E"/>
              </a:solidFill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67544" y="1124744"/>
            <a:ext cx="813690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3600" dirty="0" smtClean="0">
                <a:solidFill>
                  <a:srgbClr val="000000"/>
                </a:solidFill>
                <a:latin typeface="TT Firs Neue Black" charset="-52"/>
              </a:rPr>
              <a:t>Здравый смысл </a:t>
            </a:r>
            <a:r>
              <a:rPr lang="ru-RU" altLang="ru-RU" sz="3600" dirty="0" smtClean="0">
                <a:solidFill>
                  <a:srgbClr val="000000"/>
                </a:solidFill>
                <a:latin typeface="TT Firs Neue DemiBold" pitchFamily="2" charset="-52"/>
              </a:rPr>
              <a:t>– </a:t>
            </a:r>
            <a:r>
              <a:rPr lang="ru-RU" altLang="ru-RU" sz="3600" dirty="0">
                <a:solidFill>
                  <a:srgbClr val="000000"/>
                </a:solidFill>
                <a:latin typeface="TT Firs Neue DemiBold" pitchFamily="2" charset="-52"/>
              </a:rPr>
              <a:t>совокупность общепринятых, часто неосознанных способов объяснения и оценки наблюдаемых явлений окружающей действительности</a:t>
            </a:r>
            <a:r>
              <a:rPr lang="ru-RU" altLang="ru-RU" sz="3600" dirty="0" smtClean="0">
                <a:solidFill>
                  <a:srgbClr val="000000"/>
                </a:solidFill>
                <a:latin typeface="TT Firs Neue DemiBold" pitchFamily="2" charset="-52"/>
              </a:rPr>
              <a:t>.</a:t>
            </a:r>
            <a:endParaRPr lang="ru-RU" altLang="ru-RU" sz="3600" dirty="0" smtClean="0">
              <a:solidFill>
                <a:srgbClr val="000000"/>
              </a:solidFill>
              <a:latin typeface="TT Firs Neue D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440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007E"/>
              </a:solidFill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67544" y="1124744"/>
            <a:ext cx="813690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T Firs Neue" pitchFamily="2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T Firs Neue" pitchFamily="2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T Firs Neue" pitchFamily="2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T Firs Neue" pitchFamily="2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T Firs Neue" pitchFamily="2" charset="-5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3600" dirty="0" smtClean="0">
                <a:solidFill>
                  <a:srgbClr val="000000"/>
                </a:solidFill>
                <a:latin typeface="TT Firs Neue Black" charset="-52"/>
              </a:rPr>
              <a:t>Народная мудрость </a:t>
            </a:r>
            <a:r>
              <a:rPr lang="ru-RU" altLang="ru-RU" sz="3600" dirty="0">
                <a:solidFill>
                  <a:srgbClr val="000000"/>
                </a:solidFill>
                <a:latin typeface="TT Firs Neue DemiBold" pitchFamily="2" charset="-52"/>
              </a:rPr>
              <a:t>– коллективный опыт, который получает выражение в пословицах и поговорках</a:t>
            </a:r>
            <a:r>
              <a:rPr lang="ru-RU" altLang="ru-RU" sz="3600" dirty="0" smtClean="0">
                <a:solidFill>
                  <a:srgbClr val="000000"/>
                </a:solidFill>
                <a:latin typeface="TT Firs Neue DemiBold" pitchFamily="2" charset="-52"/>
              </a:rPr>
              <a:t>.</a:t>
            </a:r>
            <a:endParaRPr lang="ru-RU" altLang="ru-RU" sz="3600" dirty="0" smtClean="0">
              <a:solidFill>
                <a:srgbClr val="000000"/>
              </a:solidFill>
              <a:latin typeface="TT Firs Neue D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899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000000"/>
      </a:dk1>
      <a:lt1>
        <a:sysClr val="window" lastClr="FFFFFF"/>
      </a:lt1>
      <a:dk2>
        <a:srgbClr val="1F497D"/>
      </a:dk2>
      <a:lt2>
        <a:srgbClr val="B7C5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T Firs Neue Black"/>
        <a:ea typeface=""/>
        <a:cs typeface=""/>
      </a:majorFont>
      <a:minorFont>
        <a:latin typeface="TT Firs Neu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264</Words>
  <Application>Microsoft Office PowerPoint</Application>
  <PresentationFormat>Экран (4:3)</PresentationFormat>
  <Paragraphs>49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TT Firs Neue Black</vt:lpstr>
      <vt:lpstr>Calibri</vt:lpstr>
      <vt:lpstr>TT Firs Neue DemiBold</vt:lpstr>
      <vt:lpstr>TT Firs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111</cp:revision>
  <dcterms:created xsi:type="dcterms:W3CDTF">2022-02-14T20:26:20Z</dcterms:created>
  <dcterms:modified xsi:type="dcterms:W3CDTF">2022-11-21T21:11:08Z</dcterms:modified>
</cp:coreProperties>
</file>