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578" r:id="rId2"/>
    <p:sldId id="628" r:id="rId3"/>
    <p:sldId id="634" r:id="rId4"/>
    <p:sldId id="635" r:id="rId5"/>
    <p:sldId id="618" r:id="rId6"/>
    <p:sldId id="624" r:id="rId7"/>
    <p:sldId id="631" r:id="rId8"/>
    <p:sldId id="630" r:id="rId9"/>
    <p:sldId id="625" r:id="rId10"/>
    <p:sldId id="629" r:id="rId11"/>
    <p:sldId id="627" r:id="rId12"/>
    <p:sldId id="623" r:id="rId13"/>
    <p:sldId id="632" r:id="rId14"/>
    <p:sldId id="633" r:id="rId15"/>
    <p:sldId id="626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F7EAE9"/>
    <a:srgbClr val="E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5" autoAdjust="0"/>
    <p:restoredTop sz="94086" autoAdjust="0"/>
  </p:normalViewPr>
  <p:slideViewPr>
    <p:cSldViewPr>
      <p:cViewPr varScale="1">
        <p:scale>
          <a:sx n="65" d="100"/>
          <a:sy n="65" d="100"/>
        </p:scale>
        <p:origin x="13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A59FFB17-4669-4954-84E3-62BD928A41F4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B060F924-A188-4DAF-8B32-BC355900A4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4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720E2325-4EE5-4601-B8D2-6C06C0C96EA6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3" rIns="96605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05" tIns="48303" rIns="96605" bIns="4830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A3D9BDAA-D7E5-4F92-9BBE-BF9F0FCAD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9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помощь на всех этапах нам приходят цифровые технологии. В школьной платформе «Школа в облаках» создается проектная площадка с режимом общего редактирования. Там может происходить поиск идей, названия проекта, распределение ролей. Если это большой социальный проект или проект масштабом всей школы, стартуем в проект одновременно, проводя проектные дни. Разбиваем его на мини-проекты для классов или групп, встраиваем их в событийный календарь. Чаще всего проектный день проходит в субботу, когда более свободны родители и партнеры.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5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24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Над созданием</a:t>
            </a:r>
            <a:r>
              <a:rPr lang="ru-RU" baseline="0" dirty="0"/>
              <a:t> и развитием сетевой образовательной среды мы работаем уже не первый год. В последнее время в наш школьный лексикон ввели понятие сообщество, состоящее из учеников, учителей, родителей, выпускников и партнеров. В системе деятельности школы можно выделить развитие проектного мышления и мягких навыков. С 2016 года мы часто используем алгоритм работы над социальными проектами. Работа над проектами начинается со сбора рабочей группы, которая озвучивает проблему, разбирает ее причины и </a:t>
            </a:r>
            <a:r>
              <a:rPr lang="ru-RU" baseline="0" dirty="0" err="1"/>
              <a:t>и</a:t>
            </a:r>
            <a:r>
              <a:rPr lang="ru-RU" baseline="0" dirty="0"/>
              <a:t> последствия, ставит цель, размещает на доске объявлений, в чатах, группах информацию, объявляет о наборе в проектную группу. Условие: все целевые группы сообщества должны иметь возможность войти в проект. Проектная группа ищет решение, используя предыдущий опыт и ресурсы сети. В сети через разные каналы </a:t>
            </a:r>
            <a:r>
              <a:rPr lang="ru-RU" baseline="0" dirty="0" err="1"/>
              <a:t>коммникации</a:t>
            </a:r>
            <a:r>
              <a:rPr lang="ru-RU" baseline="0" dirty="0"/>
              <a:t> сообщество знакомится с проектной идеей, заявляют свое участие и партнерство. </a:t>
            </a:r>
            <a:r>
              <a:rPr lang="ru-RU" baseline="0" dirty="0" err="1"/>
              <a:t>Здеси</a:t>
            </a:r>
            <a:r>
              <a:rPr lang="ru-RU" baseline="0" dirty="0"/>
              <a:t> и появляются письма поддержки как вариант договоренности.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2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9BDAA-D7E5-4F92-9BBE-BF9F0FCAD9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7248-E215-4D2F-95D6-87ECFFF7F1EB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8F95-B339-4E42-8191-D2FC7544EF17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605A-1CAC-41B4-80E0-54AD099FA3B4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6FB0-966C-496B-87BF-BF48D22307D7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A539-D10F-436A-A728-8568ED042D55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EE7-AF46-4304-8878-D9946CF5501B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6FB3-304F-4220-AEFF-799EDEFA2B51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B7-63F9-41D4-99D4-5E24DDD6D915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6F-9E93-4E48-AF91-252AEF00EA58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AAE5-D768-4702-94B0-8C13BAC6C648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FF18B-CEFD-4296-B1AF-168CBDFAB0A8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0000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B522-9D6A-4A82-ACE6-2B533F39C30E}" type="datetime1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МОБУ "Новосергиевская СОШ № 3" Новосергиевского района Оренбургской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712968" cy="6264696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403648" y="1700808"/>
            <a:ext cx="665995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000" b="1" kern="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067944" y="5301208"/>
            <a:ext cx="46085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ШКОЛА ДЛЯ КАЖДОГО</a:t>
            </a:r>
          </a:p>
        </p:txBody>
      </p:sp>
      <p:pic>
        <p:nvPicPr>
          <p:cNvPr id="2050" name="Picture 2" descr="orderlomonosov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88640"/>
            <a:ext cx="1057151" cy="10571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95536" y="2204864"/>
            <a:ext cx="84249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400" b="1" kern="0" dirty="0">
              <a:solidFill>
                <a:srgbClr val="800000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85720" y="1134036"/>
            <a:ext cx="7643866" cy="26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800" b="1" dirty="0">
              <a:solidFill>
                <a:srgbClr val="800000"/>
              </a:solidFill>
            </a:endParaRPr>
          </a:p>
          <a:p>
            <a:pPr algn="ctr"/>
            <a:endParaRPr lang="ru-RU" sz="900" b="1" dirty="0">
              <a:solidFill>
                <a:srgbClr val="800000"/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</a:rPr>
              <a:t> Методическая разработка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</a:rPr>
              <a:t>ВОРКШОП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</a:rPr>
              <a:t>«Формирование цифровой культуры обучающихся - тенденция развития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</a:rPr>
              <a:t>школьной информатики»</a:t>
            </a:r>
            <a:endParaRPr lang="ru-RU" sz="3200" b="1" dirty="0">
              <a:solidFill>
                <a:srgbClr val="800000"/>
              </a:solidFill>
            </a:endParaRPr>
          </a:p>
          <a:p>
            <a:pPr algn="ctr"/>
            <a:r>
              <a:rPr lang="ru-RU" sz="2800" b="1" dirty="0">
                <a:solidFill>
                  <a:srgbClr val="800000"/>
                </a:solidFill>
              </a:rPr>
              <a:t>  </a:t>
            </a:r>
            <a:endParaRPr lang="ru-RU" sz="1200" i="1" dirty="0">
              <a:solidFill>
                <a:srgbClr val="800000"/>
              </a:solidFill>
            </a:endParaRPr>
          </a:p>
          <a:p>
            <a:r>
              <a:rPr lang="ru-RU" sz="4400" dirty="0"/>
              <a:t> </a:t>
            </a:r>
          </a:p>
        </p:txBody>
      </p:sp>
      <p:pic>
        <p:nvPicPr>
          <p:cNvPr id="12" name="Picture 4" descr="C:\Users\admin\Downloads\шк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528393" cy="242316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59504" y="404664"/>
            <a:ext cx="745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«Современная школа. Эффективные практики»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4071942"/>
            <a:ext cx="48245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Учитель информатики</a:t>
            </a:r>
          </a:p>
          <a:p>
            <a:pPr algn="ctr">
              <a:lnSpc>
                <a:spcPct val="80000"/>
              </a:lnSpc>
            </a:pPr>
            <a:r>
              <a:rPr lang="ru-RU" dirty="0"/>
              <a:t> МОБУ «Новосергиевская СОШ № 3 </a:t>
            </a:r>
          </a:p>
          <a:p>
            <a:pPr algn="ctr">
              <a:lnSpc>
                <a:spcPct val="80000"/>
              </a:lnSpc>
            </a:pPr>
            <a:r>
              <a:rPr lang="ru-RU" dirty="0"/>
              <a:t>им. генерала А.И. Елагина» </a:t>
            </a:r>
          </a:p>
          <a:p>
            <a:pPr algn="ctr">
              <a:lnSpc>
                <a:spcPct val="80000"/>
              </a:lnSpc>
            </a:pPr>
            <a:r>
              <a:rPr lang="ru-RU" dirty="0"/>
              <a:t>Новосергиевского района  </a:t>
            </a:r>
          </a:p>
          <a:p>
            <a:pPr algn="ctr">
              <a:lnSpc>
                <a:spcPct val="80000"/>
              </a:lnSpc>
            </a:pPr>
            <a:r>
              <a:rPr lang="ru-RU" dirty="0"/>
              <a:t>Оренбургской области</a:t>
            </a:r>
          </a:p>
          <a:p>
            <a:pPr algn="ctr">
              <a:lnSpc>
                <a:spcPct val="80000"/>
              </a:lnSpc>
            </a:pPr>
            <a:r>
              <a:rPr lang="ru-RU" b="1" dirty="0" err="1"/>
              <a:t>Глобенко</a:t>
            </a:r>
            <a:r>
              <a:rPr lang="ru-RU" b="1" dirty="0"/>
              <a:t> Александр Михайлович</a:t>
            </a:r>
          </a:p>
          <a:p>
            <a:pPr algn="ctr">
              <a:lnSpc>
                <a:spcPct val="80000"/>
              </a:lnSpc>
            </a:pPr>
            <a:endParaRPr lang="ru-RU" dirty="0"/>
          </a:p>
        </p:txBody>
      </p:sp>
      <p:pic>
        <p:nvPicPr>
          <p:cNvPr id="17" name="Рисунок 16" descr="C:\Users\User\Desktop\Рисунок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1000132" cy="93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675119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7" y="1285861"/>
            <a:ext cx="954084" cy="125704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4348" y="-24"/>
            <a:ext cx="7715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Цифровые инструменты</a:t>
            </a:r>
          </a:p>
        </p:txBody>
      </p:sp>
      <p:pic>
        <p:nvPicPr>
          <p:cNvPr id="8" name="Picture 4" descr="https://sun9-46.userapi.com/impg/0o5Sd-my0afZZg18--dE9RRrhZjgWAeE9dmpKg/7ygbtcjemjg.jpg?size=1280x960&amp;quality=96&amp;sign=59929dbbefc63ab8844bdaf9be8f6f10&amp;type=album"/>
          <p:cNvPicPr>
            <a:picLocks noChangeAspect="1" noChangeArrowheads="1"/>
          </p:cNvPicPr>
          <p:nvPr/>
        </p:nvPicPr>
        <p:blipFill>
          <a:blip r:embed="rId4"/>
          <a:srcRect b="7674"/>
          <a:stretch>
            <a:fillRect/>
          </a:stretch>
        </p:blipFill>
        <p:spPr bwMode="auto">
          <a:xfrm>
            <a:off x="285750" y="1214438"/>
            <a:ext cx="27860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sun9-43.userapi.com/impg/dYjkh4XEA9JxhDd6CRxSghcu7MWQ7dPJKGq8ZQ/SwWQtdwLmwY.jpg?size=1280x960&amp;quality=96&amp;sign=d71e0045c07f9e10c119e0b0dcb4d045&amp;type=album"/>
          <p:cNvPicPr>
            <a:picLocks noChangeAspect="1" noChangeArrowheads="1"/>
          </p:cNvPicPr>
          <p:nvPr/>
        </p:nvPicPr>
        <p:blipFill>
          <a:blip r:embed="rId5"/>
          <a:srcRect b="6667"/>
          <a:stretch>
            <a:fillRect/>
          </a:stretch>
        </p:blipFill>
        <p:spPr bwMode="auto">
          <a:xfrm>
            <a:off x="2214563" y="2714625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nsosh3elagina.ucoz.site/_nw/5/38879560.jpg"/>
          <p:cNvPicPr>
            <a:picLocks noChangeAspect="1" noChangeArrowheads="1"/>
          </p:cNvPicPr>
          <p:nvPr/>
        </p:nvPicPr>
        <p:blipFill>
          <a:blip r:embed="rId6"/>
          <a:srcRect r="14951"/>
          <a:stretch>
            <a:fillRect/>
          </a:stretch>
        </p:blipFill>
        <p:spPr bwMode="auto">
          <a:xfrm>
            <a:off x="6000750" y="1285871"/>
            <a:ext cx="28749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nsosh3elagina.ucoz.site/_nw/5/377937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88" y="4143375"/>
            <a:ext cx="3302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s://sun9-25.userapi.com/impg/c854520/v854520640/2233a4/KDPCbDWuE2o.jpg?size=801x1080&amp;quality=96&amp;sign=b7935fee720118bdd69837b17576f53e&amp;type=albu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3786188"/>
            <a:ext cx="171926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88" y="2500313"/>
            <a:ext cx="13716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nsosh3elagina.ucoz.site/_nw/5/s3255743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4071938"/>
            <a:ext cx="164306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nsosh3elagina.ucoz.site/_nw/0/95367824.jpg"/>
          <p:cNvPicPr>
            <a:picLocks noChangeAspect="1" noChangeArrowheads="1"/>
          </p:cNvPicPr>
          <p:nvPr/>
        </p:nvPicPr>
        <p:blipFill>
          <a:blip r:embed="rId11"/>
          <a:srcRect t="7407"/>
          <a:stretch>
            <a:fillRect/>
          </a:stretch>
        </p:blipFill>
        <p:spPr bwMode="auto">
          <a:xfrm>
            <a:off x="3286125" y="1071563"/>
            <a:ext cx="2571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IBC\Desktop\2019\Урок цифры\Попова Т.Н., Григорьева Н.В., Глобенко А.М. 30.12.19\фото\DSC_033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00250" y="4786313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280DC8-C384-4210-8788-47F130695DD6}"/>
              </a:ext>
            </a:extLst>
          </p:cNvPr>
          <p:cNvCxnSpPr/>
          <p:nvPr/>
        </p:nvCxnSpPr>
        <p:spPr>
          <a:xfrm>
            <a:off x="428625" y="928688"/>
            <a:ext cx="8429625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A77F4B02-A2A7-49FD-A298-9CE30998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429125"/>
            <a:ext cx="3667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7150F26-5FED-43E0-B8A7-B40FAFD0D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357563"/>
            <a:ext cx="3640138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nsosh3elagina.ucoz.site/_nw/0/35177124.jpg">
            <a:extLst>
              <a:ext uri="{FF2B5EF4-FFF2-40B4-BE49-F238E27FC236}">
                <a16:creationId xmlns:a16="http://schemas.microsoft.com/office/drawing/2014/main" id="{4ECA9469-251E-4B20-B1F0-DA2C4034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 r="13698"/>
          <a:stretch>
            <a:fillRect/>
          </a:stretch>
        </p:blipFill>
        <p:spPr bwMode="auto">
          <a:xfrm>
            <a:off x="3492351" y="1071563"/>
            <a:ext cx="2663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IBC\Desktop\2019\Урок цифры\Попова Т.Н., Григорьева Н.В., Глобенко А.М. 30.12.19\фото\DSC_0330.JPG">
            <a:extLst>
              <a:ext uri="{FF2B5EF4-FFF2-40B4-BE49-F238E27FC236}">
                <a16:creationId xmlns:a16="http://schemas.microsoft.com/office/drawing/2014/main" id="{92528FB5-4C5F-43CB-8130-F5E1A4EB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08" y="2660846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https://pp.userapi.com/c858124/v858124601/42711/5YTr7N2DJLE.jpg">
            <a:extLst>
              <a:ext uri="{FF2B5EF4-FFF2-40B4-BE49-F238E27FC236}">
                <a16:creationId xmlns:a16="http://schemas.microsoft.com/office/drawing/2014/main" id="{BADC9EA4-A0FB-4170-9AC8-8F6F7366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r="20891"/>
          <a:stretch>
            <a:fillRect/>
          </a:stretch>
        </p:blipFill>
        <p:spPr bwMode="auto">
          <a:xfrm>
            <a:off x="6275388" y="1285875"/>
            <a:ext cx="25288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nsosh3elagina.ucoz.site/_nw/5/67952918.jpg">
            <a:extLst>
              <a:ext uri="{FF2B5EF4-FFF2-40B4-BE49-F238E27FC236}">
                <a16:creationId xmlns:a16="http://schemas.microsoft.com/office/drawing/2014/main" id="{2FAE3054-B500-4111-B685-E1FBEBDF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7"/>
          <a:stretch>
            <a:fillRect/>
          </a:stretch>
        </p:blipFill>
        <p:spPr bwMode="auto">
          <a:xfrm>
            <a:off x="3357563" y="4357688"/>
            <a:ext cx="28654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sun9-40.userapi.com/impg/R4WAyjFpfDTO0r_uWNqCpUodFVCBYug66KzfOA/M1EbMYh79k8.jpg?size=763x1080&amp;quality=96&amp;sign=1b6568f87c5441cc5b5e827e4e697b4c&amp;type=album">
            <a:extLst>
              <a:ext uri="{FF2B5EF4-FFF2-40B4-BE49-F238E27FC236}">
                <a16:creationId xmlns:a16="http://schemas.microsoft.com/office/drawing/2014/main" id="{44CC9D2B-942D-42C8-B5DF-E692CB69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14625"/>
            <a:ext cx="1262063" cy="1785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5B11BCA0-1234-4557-AB09-BA112F0D9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48" y="-24"/>
            <a:ext cx="7715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Цифровые элементы внеурочной деятельности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E2A37F-A4CE-4F2C-A54A-4BB8D7B55F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520" y="1052736"/>
            <a:ext cx="3144829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658225" cy="642938"/>
          </a:xfrm>
        </p:spPr>
        <p:txBody>
          <a:bodyPr>
            <a:normAutofit/>
          </a:bodyPr>
          <a:lstStyle/>
          <a:p>
            <a:r>
              <a:rPr lang="ru-RU" sz="2800" b="1" kern="0" dirty="0">
                <a:solidFill>
                  <a:srgbClr val="800000"/>
                </a:solidFill>
              </a:rPr>
              <a:t>Цифровая культура педагога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922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1925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2667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09120"/>
            <a:ext cx="250031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941168"/>
            <a:ext cx="23114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Box 14"/>
          <p:cNvSpPr txBox="1">
            <a:spLocks noChangeArrowheads="1"/>
          </p:cNvSpPr>
          <p:nvPr/>
        </p:nvSpPr>
        <p:spPr bwMode="auto">
          <a:xfrm>
            <a:off x="1160141" y="814401"/>
            <a:ext cx="22860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Школа в облаках</a:t>
            </a:r>
          </a:p>
        </p:txBody>
      </p:sp>
      <p:pic>
        <p:nvPicPr>
          <p:cNvPr id="9229" name="Picture 3"/>
          <p:cNvPicPr>
            <a:picLocks noChangeAspect="1" noChangeArrowheads="1"/>
          </p:cNvPicPr>
          <p:nvPr/>
        </p:nvPicPr>
        <p:blipFill>
          <a:blip r:embed="rId7" cstate="print"/>
          <a:srcRect l="72511" t="12891" b="15820"/>
          <a:stretch>
            <a:fillRect/>
          </a:stretch>
        </p:blipFill>
        <p:spPr bwMode="auto">
          <a:xfrm>
            <a:off x="7380312" y="1484784"/>
            <a:ext cx="1568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356992"/>
            <a:ext cx="24050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7"/>
          <p:cNvPicPr>
            <a:picLocks noChangeAspect="1" noChangeArrowheads="1"/>
          </p:cNvPicPr>
          <p:nvPr/>
        </p:nvPicPr>
        <p:blipFill>
          <a:blip r:embed="rId9" cstate="print"/>
          <a:srcRect l="18555" t="25385" r="7230" b="6075"/>
          <a:stretch>
            <a:fillRect/>
          </a:stretch>
        </p:blipFill>
        <p:spPr bwMode="auto">
          <a:xfrm>
            <a:off x="3143250" y="4857750"/>
            <a:ext cx="3000375" cy="15573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6228184" y="2564904"/>
            <a:ext cx="121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Сервисы</a:t>
            </a:r>
          </a:p>
          <a:p>
            <a:r>
              <a:rPr lang="ru-RU" sz="1600" dirty="0"/>
              <a:t> </a:t>
            </a:r>
            <a:r>
              <a:rPr lang="en-US" sz="1600" dirty="0"/>
              <a:t>Google</a:t>
            </a:r>
            <a:endParaRPr lang="ru-RU" sz="1600" dirty="0"/>
          </a:p>
        </p:txBody>
      </p:sp>
      <p:pic>
        <p:nvPicPr>
          <p:cNvPr id="9233" name="Picture 19" descr="https://www.iphones.ru/wp-content/plugins/wonderm00ns-simple-facebook-open-graph-tags/fbimg.php?img=https%3A%2F%2Fwww.iphones.ru%2Fwp-content%2Fuploads%2F2015%2F02%2FCloudsMain2.jpg"/>
          <p:cNvPicPr>
            <a:picLocks noChangeAspect="1" noChangeArrowheads="1"/>
          </p:cNvPicPr>
          <p:nvPr/>
        </p:nvPicPr>
        <p:blipFill>
          <a:blip r:embed="rId10" cstate="print"/>
          <a:srcRect l="19383" t="8269" r="16647" b="16042"/>
          <a:stretch>
            <a:fillRect/>
          </a:stretch>
        </p:blipFill>
        <p:spPr bwMode="auto">
          <a:xfrm>
            <a:off x="5072063" y="4143375"/>
            <a:ext cx="19288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Box 19"/>
          <p:cNvSpPr txBox="1">
            <a:spLocks noChangeArrowheads="1"/>
          </p:cNvSpPr>
          <p:nvPr/>
        </p:nvSpPr>
        <p:spPr bwMode="auto">
          <a:xfrm>
            <a:off x="251520" y="3284984"/>
            <a:ext cx="2357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Проектные площадки</a:t>
            </a:r>
          </a:p>
        </p:txBody>
      </p:sp>
      <p:sp>
        <p:nvSpPr>
          <p:cNvPr id="9236" name="TextBox 19"/>
          <p:cNvSpPr txBox="1">
            <a:spLocks noChangeArrowheads="1"/>
          </p:cNvSpPr>
          <p:nvPr/>
        </p:nvSpPr>
        <p:spPr bwMode="auto">
          <a:xfrm>
            <a:off x="6286500" y="6021288"/>
            <a:ext cx="285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Облачные хранилища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" name="Picture 2" descr="C:\Users\Директор\Downloads\2021-09-29_22-58-49.png"/>
          <p:cNvPicPr>
            <a:picLocks noChangeAspect="1" noChangeArrowheads="1"/>
          </p:cNvPicPr>
          <p:nvPr/>
        </p:nvPicPr>
        <p:blipFill>
          <a:blip r:embed="rId12" cstate="print"/>
          <a:srcRect l="4961" t="28885" r="10550" b="16233"/>
          <a:stretch>
            <a:fillRect/>
          </a:stretch>
        </p:blipFill>
        <p:spPr bwMode="auto">
          <a:xfrm>
            <a:off x="323528" y="3789040"/>
            <a:ext cx="2895480" cy="1057964"/>
          </a:xfrm>
          <a:prstGeom prst="rect">
            <a:avLst/>
          </a:prstGeom>
          <a:noFill/>
        </p:spPr>
      </p:pic>
      <p:sp>
        <p:nvSpPr>
          <p:cNvPr id="9234" name="TextBox 19"/>
          <p:cNvSpPr txBox="1">
            <a:spLocks noChangeArrowheads="1"/>
          </p:cNvSpPr>
          <p:nvPr/>
        </p:nvSpPr>
        <p:spPr bwMode="auto">
          <a:xfrm>
            <a:off x="3000364" y="4286256"/>
            <a:ext cx="2214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Цифровые технологии в помощь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4500562" y="1357298"/>
            <a:ext cx="12858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Проектный офис</a:t>
            </a:r>
          </a:p>
        </p:txBody>
      </p:sp>
      <p:pic>
        <p:nvPicPr>
          <p:cNvPr id="2050" name="Picture 2" descr="https://sun9-18.userapi.com/impg/JyXrGIsExpY5MBDU9vThxUgS7Vje5EpkDMGzjw/4xKLPbJz5Cs.jpg?size=673x277&amp;quality=95&amp;sign=e9c400fb18bf90d263fcfd7be33d0fe1&amp;type=album">
            <a:extLst>
              <a:ext uri="{FF2B5EF4-FFF2-40B4-BE49-F238E27FC236}">
                <a16:creationId xmlns:a16="http://schemas.microsoft.com/office/drawing/2014/main" id="{49E887B8-9B98-4D4C-8542-3265539A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89" y="2635131"/>
            <a:ext cx="3205164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7" y="189061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29104" y="152847"/>
            <a:ext cx="7715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Портрет «культурного в цифре» </a:t>
            </a:r>
          </a:p>
          <a:p>
            <a:pPr algn="ctr"/>
            <a:r>
              <a:rPr lang="ru-RU" sz="28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выпускника школы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7DB93E-21D1-419A-A19B-A21C526E0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19551"/>
          <a:stretch/>
        </p:blipFill>
        <p:spPr>
          <a:xfrm>
            <a:off x="323528" y="1124744"/>
            <a:ext cx="7992888" cy="4887548"/>
          </a:xfrm>
          <a:prstGeom prst="rect">
            <a:avLst/>
          </a:prstGeom>
        </p:spPr>
      </p:pic>
      <p:pic>
        <p:nvPicPr>
          <p:cNvPr id="1026" name="Picture 2" descr="https://sun9-70.userapi.com/impg/AlRH7o7jLwmZZKzqyryBRrTMcHLkUH2EcGC6rA/2BC_V67BCSg.jpg?size=720x1080&amp;quality=95&amp;sign=a3b0e748c30cfc0afae9d5bb21e47dd1&amp;type=album">
            <a:extLst>
              <a:ext uri="{FF2B5EF4-FFF2-40B4-BE49-F238E27FC236}">
                <a16:creationId xmlns:a16="http://schemas.microsoft.com/office/drawing/2014/main" id="{FF0D829F-47BE-40B5-B605-81AD23F6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13" y="3284984"/>
            <a:ext cx="2107575" cy="31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7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7" y="189061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64064" y="236231"/>
            <a:ext cx="7715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Цифровая культура или </a:t>
            </a:r>
          </a:p>
          <a:p>
            <a:pPr algn="ctr"/>
            <a:r>
              <a:rPr lang="ru-RU" sz="28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культура в цифровую эпоху</a:t>
            </a:r>
          </a:p>
        </p:txBody>
      </p:sp>
      <p:pic>
        <p:nvPicPr>
          <p:cNvPr id="9" name="Picture 7" descr="Фото: открытый источник Яндекс-картинки">
            <a:extLst>
              <a:ext uri="{FF2B5EF4-FFF2-40B4-BE49-F238E27FC236}">
                <a16:creationId xmlns:a16="http://schemas.microsoft.com/office/drawing/2014/main" id="{8A752771-EE9F-4E5F-857A-77E0D5C4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5" y="3097217"/>
            <a:ext cx="4647431" cy="328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sun9-35.userapi.com/impg/AcB0AdAzd9Kf34nqoctDExy7K2CzBGO7xvRzTA/O6TS0Qvsxc0.jpg?size=1280x960&amp;quality=96&amp;sign=4bf076ae27d294acaacda40bb19f514d&amp;type=album">
            <a:extLst>
              <a:ext uri="{FF2B5EF4-FFF2-40B4-BE49-F238E27FC236}">
                <a16:creationId xmlns:a16="http://schemas.microsoft.com/office/drawing/2014/main" id="{7A76B785-8AAE-4A7A-BD9E-EB1BF7B7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5882" r="6618" b="17647"/>
          <a:stretch>
            <a:fillRect/>
          </a:stretch>
        </p:blipFill>
        <p:spPr bwMode="auto">
          <a:xfrm>
            <a:off x="1213295" y="1239841"/>
            <a:ext cx="2548948" cy="179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53D826-2EEB-494B-9EA2-2D0B5DEEA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765" y="1239841"/>
            <a:ext cx="3867500" cy="2900625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73C5C85-C0C1-4E96-8418-FA1CBD79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59" y="3919396"/>
            <a:ext cx="3328919" cy="233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80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4348" y="500042"/>
            <a:ext cx="7715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i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«Будущее современного человека – это мир информационного общества </a:t>
            </a:r>
          </a:p>
          <a:p>
            <a:pPr algn="ctr"/>
            <a:r>
              <a:rPr lang="ru-RU" sz="2400" b="1" i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и общества знаний»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1D50B4-FE38-46B7-86F1-29A83124D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4" t="5903"/>
          <a:stretch/>
        </p:blipFill>
        <p:spPr>
          <a:xfrm>
            <a:off x="1781088" y="1891291"/>
            <a:ext cx="5581824" cy="40337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71472" y="-24"/>
            <a:ext cx="77153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438150" algn="just"/>
            <a:r>
              <a:rPr lang="ru-RU" sz="2400" b="1" dirty="0" err="1"/>
              <a:t>Воркшоп</a:t>
            </a:r>
            <a:r>
              <a:rPr lang="ru-RU" sz="2400" dirty="0"/>
              <a:t> — это обучающее мероприятие, в котором упор делается на практическую работу. </a:t>
            </a:r>
          </a:p>
          <a:p>
            <a:pPr indent="438150" algn="just"/>
            <a:r>
              <a:rPr lang="ru-RU" sz="2400" dirty="0"/>
              <a:t>Слово </a:t>
            </a:r>
            <a:r>
              <a:rPr lang="ru-RU" sz="2400" b="1" dirty="0"/>
              <a:t>workshop</a:t>
            </a:r>
            <a:r>
              <a:rPr lang="ru-RU" sz="2400" dirty="0"/>
              <a:t>  можно перевести как мастерская или цех. Если объяснять простыми словами, участники </a:t>
            </a:r>
            <a:r>
              <a:rPr lang="ru-RU" sz="2400" dirty="0" err="1"/>
              <a:t>воркшопа</a:t>
            </a:r>
            <a:r>
              <a:rPr lang="ru-RU" sz="2400" dirty="0"/>
              <a:t> получают знания прямо «на производстве» под руководством наставника.</a:t>
            </a:r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214818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8150" algn="just"/>
            <a:r>
              <a:rPr lang="ru-RU" sz="2400" b="1" dirty="0"/>
              <a:t>Дискуссионный клуб. </a:t>
            </a:r>
            <a:r>
              <a:rPr lang="ru-RU" sz="2400" dirty="0"/>
              <a:t>Эта форма </a:t>
            </a:r>
            <a:r>
              <a:rPr lang="ru-RU" sz="2400" dirty="0" err="1"/>
              <a:t>воркшопа</a:t>
            </a:r>
            <a:r>
              <a:rPr lang="ru-RU" sz="2400" dirty="0"/>
              <a:t> подразумевает постоянный обмен информацией в группе. Большая часть обучения проходит через коммуникацию между людьми, которые пришли учиться. Главная составляющая дискуссионного клуба – обмен имеющимся опытом и идеями, а также взаимный поиск предложений.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634DF-58AE-45C9-A850-737B9775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44" y="2415186"/>
            <a:ext cx="6334711" cy="1819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18DCBC-F081-41C7-95F1-AA9B5209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42875"/>
            <a:ext cx="8515350" cy="642938"/>
          </a:xfrm>
        </p:spPr>
        <p:txBody>
          <a:bodyPr>
            <a:normAutofit fontScale="90000"/>
          </a:bodyPr>
          <a:lstStyle/>
          <a:p>
            <a:r>
              <a:rPr lang="ru-RU" sz="2800" b="1" kern="0" dirty="0">
                <a:solidFill>
                  <a:srgbClr val="800000"/>
                </a:solidFill>
              </a:rPr>
              <a:t>Движущие процессы воркшопа и формы их реализации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73A7062-942B-4474-AE33-0879C1492A9C}"/>
              </a:ext>
            </a:extLst>
          </p:cNvPr>
          <p:cNvGrpSpPr/>
          <p:nvPr/>
        </p:nvGrpSpPr>
        <p:grpSpPr>
          <a:xfrm>
            <a:off x="774461" y="908720"/>
            <a:ext cx="7595078" cy="5271741"/>
            <a:chOff x="1128712" y="980728"/>
            <a:chExt cx="7595078" cy="5271741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52A2A848-B258-4882-A449-C2F94D416052}"/>
                </a:ext>
              </a:extLst>
            </p:cNvPr>
            <p:cNvSpPr/>
            <p:nvPr/>
          </p:nvSpPr>
          <p:spPr>
            <a:xfrm>
              <a:off x="6516215" y="980728"/>
              <a:ext cx="2142009" cy="1416645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429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Фестиваль</a:t>
              </a:r>
            </a:p>
            <a:p>
              <a:pPr marL="4429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Конкурс</a:t>
              </a:r>
            </a:p>
            <a:p>
              <a:pPr marL="442913" indent="-265113">
                <a:buFont typeface="Wingdings" panose="05000000000000000000" pitchFamily="2" charset="2"/>
                <a:buChar char="ü"/>
              </a:pPr>
              <a:r>
                <a:rPr lang="en-US" b="1" dirty="0"/>
                <a:t>Co-working</a:t>
              </a:r>
            </a:p>
            <a:p>
              <a:pPr marL="4429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Перформанс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32474F6C-B4F2-4B6D-A0EF-CAA7E180675F}"/>
                </a:ext>
              </a:extLst>
            </p:cNvPr>
            <p:cNvSpPr/>
            <p:nvPr/>
          </p:nvSpPr>
          <p:spPr>
            <a:xfrm>
              <a:off x="6581781" y="4835824"/>
              <a:ext cx="2142009" cy="1416645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429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Форум</a:t>
              </a:r>
            </a:p>
            <a:p>
              <a:pPr marL="4429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Конференция</a:t>
              </a:r>
            </a:p>
            <a:p>
              <a:pPr marL="4429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Презентация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6E1FC5D3-C013-42B2-ADED-F9F6E1FF2F76}"/>
                </a:ext>
              </a:extLst>
            </p:cNvPr>
            <p:cNvSpPr/>
            <p:nvPr/>
          </p:nvSpPr>
          <p:spPr>
            <a:xfrm>
              <a:off x="1128714" y="1001837"/>
              <a:ext cx="2219150" cy="1416645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51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Мастер-класс</a:t>
              </a:r>
            </a:p>
            <a:p>
              <a:pPr marL="2651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Семинар</a:t>
              </a:r>
            </a:p>
            <a:p>
              <a:pPr marL="2651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Тренинг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D9CAF929-26ED-45FA-AF27-2CEB3F51CB91}"/>
                </a:ext>
              </a:extLst>
            </p:cNvPr>
            <p:cNvSpPr/>
            <p:nvPr/>
          </p:nvSpPr>
          <p:spPr>
            <a:xfrm>
              <a:off x="1128712" y="4834756"/>
              <a:ext cx="2291159" cy="1416645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51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Дискуссия</a:t>
              </a:r>
            </a:p>
            <a:p>
              <a:pPr marL="2651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Круглый стол</a:t>
              </a:r>
            </a:p>
            <a:p>
              <a:pPr marL="265113" indent="-265113">
                <a:buFont typeface="Wingdings" panose="05000000000000000000" pitchFamily="2" charset="2"/>
                <a:buChar char="ü"/>
              </a:pPr>
              <a:r>
                <a:rPr lang="ru-RU" b="1" dirty="0"/>
                <a:t>Мозговой штурм</a:t>
              </a:r>
            </a:p>
          </p:txBody>
        </p:sp>
        <p:sp>
          <p:nvSpPr>
            <p:cNvPr id="6" name="Блок-схема: ИЛИ 5">
              <a:extLst>
                <a:ext uri="{FF2B5EF4-FFF2-40B4-BE49-F238E27FC236}">
                  <a16:creationId xmlns:a16="http://schemas.microsoft.com/office/drawing/2014/main" id="{D0264532-4B9B-4F05-9A0C-D509BEB02D6E}"/>
                </a:ext>
              </a:extLst>
            </p:cNvPr>
            <p:cNvSpPr/>
            <p:nvPr/>
          </p:nvSpPr>
          <p:spPr>
            <a:xfrm>
              <a:off x="2482687" y="1484784"/>
              <a:ext cx="4821564" cy="4566966"/>
            </a:xfrm>
            <a:prstGeom prst="flowChartOr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C0DF981-A786-4E0F-BCA5-5E47BBA11FB8}"/>
              </a:ext>
            </a:extLst>
          </p:cNvPr>
          <p:cNvSpPr txBox="1"/>
          <p:nvPr/>
        </p:nvSpPr>
        <p:spPr>
          <a:xfrm>
            <a:off x="2429991" y="2228671"/>
            <a:ext cx="214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Передача технологий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и мастерства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EDD74-006E-42B0-8F1E-7138FFE482B1}"/>
              </a:ext>
            </a:extLst>
          </p:cNvPr>
          <p:cNvSpPr txBox="1"/>
          <p:nvPr/>
        </p:nvSpPr>
        <p:spPr>
          <a:xfrm>
            <a:off x="4518223" y="2636912"/>
            <a:ext cx="214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Творчество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37FB6-FB6A-4C0E-8B16-85DC8B251439}"/>
              </a:ext>
            </a:extLst>
          </p:cNvPr>
          <p:cNvSpPr txBox="1"/>
          <p:nvPr/>
        </p:nvSpPr>
        <p:spPr>
          <a:xfrm>
            <a:off x="2501999" y="4326195"/>
            <a:ext cx="214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Генерация идей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2BFFDA-9A62-4554-ACCF-03FD52944D35}"/>
              </a:ext>
            </a:extLst>
          </p:cNvPr>
          <p:cNvSpPr txBox="1"/>
          <p:nvPr/>
        </p:nvSpPr>
        <p:spPr>
          <a:xfrm>
            <a:off x="4518223" y="4149080"/>
            <a:ext cx="214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Инфообмен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обмен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опытом</a:t>
            </a:r>
          </a:p>
        </p:txBody>
      </p:sp>
      <p:sp>
        <p:nvSpPr>
          <p:cNvPr id="13" name="Стрелка: изогнутая вниз 12">
            <a:extLst>
              <a:ext uri="{FF2B5EF4-FFF2-40B4-BE49-F238E27FC236}">
                <a16:creationId xmlns:a16="http://schemas.microsoft.com/office/drawing/2014/main" id="{157BCEFB-0E83-405B-ADEE-557D59CBA770}"/>
              </a:ext>
            </a:extLst>
          </p:cNvPr>
          <p:cNvSpPr/>
          <p:nvPr/>
        </p:nvSpPr>
        <p:spPr>
          <a:xfrm rot="16200000">
            <a:off x="806412" y="3176972"/>
            <a:ext cx="1713359" cy="633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EEF325A6-A710-474B-A4E3-1DB4D7935665}"/>
              </a:ext>
            </a:extLst>
          </p:cNvPr>
          <p:cNvSpPr/>
          <p:nvPr/>
        </p:nvSpPr>
        <p:spPr>
          <a:xfrm>
            <a:off x="3726897" y="826174"/>
            <a:ext cx="1713359" cy="633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D56CB15D-CFC9-43E3-8968-4024B006B095}"/>
              </a:ext>
            </a:extLst>
          </p:cNvPr>
          <p:cNvSpPr/>
          <p:nvPr/>
        </p:nvSpPr>
        <p:spPr>
          <a:xfrm rot="5400000">
            <a:off x="6552545" y="3302881"/>
            <a:ext cx="1713359" cy="633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изогнутая вниз 25">
            <a:extLst>
              <a:ext uri="{FF2B5EF4-FFF2-40B4-BE49-F238E27FC236}">
                <a16:creationId xmlns:a16="http://schemas.microsoft.com/office/drawing/2014/main" id="{56D35098-269D-46FE-BA53-57C80D0648AF}"/>
              </a:ext>
            </a:extLst>
          </p:cNvPr>
          <p:cNvSpPr/>
          <p:nvPr/>
        </p:nvSpPr>
        <p:spPr>
          <a:xfrm rot="10800000">
            <a:off x="3707905" y="5874474"/>
            <a:ext cx="1713359" cy="5788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18DCBC-F081-41C7-95F1-AA9B5209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93774"/>
            <a:ext cx="8515350" cy="642938"/>
          </a:xfrm>
        </p:spPr>
        <p:txBody>
          <a:bodyPr>
            <a:normAutofit/>
          </a:bodyPr>
          <a:lstStyle/>
          <a:p>
            <a:r>
              <a:rPr lang="ru-RU" sz="2800" b="1" kern="0" dirty="0">
                <a:solidFill>
                  <a:srgbClr val="800000"/>
                </a:solidFill>
              </a:rPr>
              <a:t>Учебный процесс по принципу workshop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DF981-A786-4E0F-BCA5-5E47BBA11FB8}"/>
              </a:ext>
            </a:extLst>
          </p:cNvPr>
          <p:cNvSpPr txBox="1"/>
          <p:nvPr/>
        </p:nvSpPr>
        <p:spPr>
          <a:xfrm>
            <a:off x="2429991" y="2228671"/>
            <a:ext cx="214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Передача технологий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и мастерства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EDD74-006E-42B0-8F1E-7138FFE482B1}"/>
              </a:ext>
            </a:extLst>
          </p:cNvPr>
          <p:cNvSpPr txBox="1"/>
          <p:nvPr/>
        </p:nvSpPr>
        <p:spPr>
          <a:xfrm>
            <a:off x="4518223" y="2636912"/>
            <a:ext cx="214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Творчество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37FB6-FB6A-4C0E-8B16-85DC8B251439}"/>
              </a:ext>
            </a:extLst>
          </p:cNvPr>
          <p:cNvSpPr txBox="1"/>
          <p:nvPr/>
        </p:nvSpPr>
        <p:spPr>
          <a:xfrm>
            <a:off x="2501999" y="4326195"/>
            <a:ext cx="214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Генерация идей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2BFFDA-9A62-4554-ACCF-03FD52944D35}"/>
              </a:ext>
            </a:extLst>
          </p:cNvPr>
          <p:cNvSpPr txBox="1"/>
          <p:nvPr/>
        </p:nvSpPr>
        <p:spPr>
          <a:xfrm>
            <a:off x="4518223" y="4149080"/>
            <a:ext cx="214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Инфообмен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обмен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опытом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9A4152-6ADA-43CB-AAFB-9A95013BA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9" y="994729"/>
            <a:ext cx="8436128" cy="49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515350" cy="642938"/>
          </a:xfrm>
        </p:spPr>
        <p:txBody>
          <a:bodyPr>
            <a:normAutofit/>
          </a:bodyPr>
          <a:lstStyle/>
          <a:p>
            <a:r>
              <a:rPr lang="ru-RU" sz="2800" b="1" kern="0" dirty="0">
                <a:solidFill>
                  <a:srgbClr val="800000"/>
                </a:solidFill>
              </a:rPr>
              <a:t>Цифровая культура как особая среда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12295" name="Picture 6" descr="C:\Users\zam-i\Desktop\Стажировочная площадка Рыбаков Фонда\127785137_3497881660279682_750398023344325239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1606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7" descr="C:\Users\zam-i\Desktop\Фото\Screenshot_20210213-210932.png"/>
          <p:cNvPicPr>
            <a:picLocks noChangeAspect="1" noChangeArrowheads="1"/>
          </p:cNvPicPr>
          <p:nvPr/>
        </p:nvPicPr>
        <p:blipFill>
          <a:blip r:embed="rId4" cstate="print"/>
          <a:srcRect b="3696"/>
          <a:stretch>
            <a:fillRect/>
          </a:stretch>
        </p:blipFill>
        <p:spPr bwMode="auto">
          <a:xfrm>
            <a:off x="2195736" y="1700808"/>
            <a:ext cx="14017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17"/>
          <p:cNvSpPr txBox="1">
            <a:spLocks noChangeArrowheads="1"/>
          </p:cNvSpPr>
          <p:nvPr/>
        </p:nvSpPr>
        <p:spPr bwMode="auto">
          <a:xfrm>
            <a:off x="2051720" y="908720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Коммуникационная площадка</a:t>
            </a:r>
          </a:p>
        </p:txBody>
      </p:sp>
      <p:sp>
        <p:nvSpPr>
          <p:cNvPr id="12303" name="TextBox 18"/>
          <p:cNvSpPr txBox="1">
            <a:spLocks noChangeArrowheads="1"/>
          </p:cNvSpPr>
          <p:nvPr/>
        </p:nvSpPr>
        <p:spPr bwMode="auto">
          <a:xfrm>
            <a:off x="2843808" y="4005064"/>
            <a:ext cx="36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Сетевое сообщество - пространство свободы и ответственности</a:t>
            </a:r>
          </a:p>
        </p:txBody>
      </p:sp>
      <p:pic>
        <p:nvPicPr>
          <p:cNvPr id="12304" name="Picture 20" descr="C:\Users\zam-i\Desktop\Фото\Screenshot_20210213-2113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15001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9122" r="13350"/>
          <a:stretch>
            <a:fillRect/>
          </a:stretch>
        </p:blipFill>
        <p:spPr>
          <a:xfrm>
            <a:off x="827584" y="3717032"/>
            <a:ext cx="1871662" cy="1357313"/>
          </a:xfrm>
          <a:noFill/>
        </p:spPr>
      </p:pic>
      <p:pic>
        <p:nvPicPr>
          <p:cNvPr id="12306" name="Picture 23" descr="C:\Users\zam-i\Desktop\Фото\Screenshot_20210216-195725.png"/>
          <p:cNvPicPr>
            <a:picLocks noChangeAspect="1" noChangeArrowheads="1"/>
          </p:cNvPicPr>
          <p:nvPr/>
        </p:nvPicPr>
        <p:blipFill>
          <a:blip r:embed="rId7" cstate="print"/>
          <a:srcRect t="37476" b="9432"/>
          <a:stretch>
            <a:fillRect/>
          </a:stretch>
        </p:blipFill>
        <p:spPr bwMode="auto">
          <a:xfrm>
            <a:off x="3563888" y="2348880"/>
            <a:ext cx="1656184" cy="14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Users\zam-i\Desktop\Фото\Screenshot_20210216-195940.png"/>
          <p:cNvPicPr>
            <a:picLocks noChangeAspect="1" noChangeArrowheads="1"/>
          </p:cNvPicPr>
          <p:nvPr/>
        </p:nvPicPr>
        <p:blipFill>
          <a:blip r:embed="rId8" cstate="print"/>
          <a:srcRect t="27779" b="11108"/>
          <a:stretch>
            <a:fillRect/>
          </a:stretch>
        </p:blipFill>
        <p:spPr bwMode="auto">
          <a:xfrm>
            <a:off x="4283968" y="836712"/>
            <a:ext cx="1606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Рисунок 20"/>
          <p:cNvPicPr>
            <a:picLocks noChangeAspect="1" noChangeArrowheads="1"/>
          </p:cNvPicPr>
          <p:nvPr/>
        </p:nvPicPr>
        <p:blipFill>
          <a:blip r:embed="rId9" cstate="print"/>
          <a:srcRect l="18733" t="17912" r="19936" b="22191"/>
          <a:stretch>
            <a:fillRect/>
          </a:stretch>
        </p:blipFill>
        <p:spPr bwMode="auto">
          <a:xfrm>
            <a:off x="3347864" y="4804032"/>
            <a:ext cx="2736305" cy="15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5" y="4838838"/>
            <a:ext cx="2736304" cy="15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TextBox 18"/>
          <p:cNvSpPr txBox="1">
            <a:spLocks noChangeArrowheads="1"/>
          </p:cNvSpPr>
          <p:nvPr/>
        </p:nvSpPr>
        <p:spPr bwMode="auto">
          <a:xfrm>
            <a:off x="7092280" y="6021288"/>
            <a:ext cx="1785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Сетевые события</a:t>
            </a:r>
          </a:p>
        </p:txBody>
      </p:sp>
      <p:sp>
        <p:nvSpPr>
          <p:cNvPr id="12312" name="TextBox 18"/>
          <p:cNvSpPr txBox="1">
            <a:spLocks noChangeArrowheads="1"/>
          </p:cNvSpPr>
          <p:nvPr/>
        </p:nvSpPr>
        <p:spPr bwMode="auto">
          <a:xfrm>
            <a:off x="5868144" y="908720"/>
            <a:ext cx="157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err="1"/>
              <a:t>Нетворкинг</a:t>
            </a:r>
            <a:endParaRPr lang="ru-RU" sz="1600" dirty="0"/>
          </a:p>
        </p:txBody>
      </p:sp>
      <p:sp>
        <p:nvSpPr>
          <p:cNvPr id="12313" name="TextBox 18"/>
          <p:cNvSpPr txBox="1">
            <a:spLocks noChangeArrowheads="1"/>
          </p:cNvSpPr>
          <p:nvPr/>
        </p:nvSpPr>
        <p:spPr bwMode="auto">
          <a:xfrm>
            <a:off x="107504" y="2060848"/>
            <a:ext cx="1643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Часы силы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2300" name="Picture 6" descr="C:\Users\zam-i\Desktop\Фото\Screenshot_20210213-20554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1340768"/>
            <a:ext cx="12049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иректор\Downloads\2021-09-29_20-58-2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2348880"/>
            <a:ext cx="1999545" cy="1124744"/>
          </a:xfrm>
          <a:prstGeom prst="rect">
            <a:avLst/>
          </a:prstGeom>
          <a:noFill/>
        </p:spPr>
      </p:pic>
      <p:pic>
        <p:nvPicPr>
          <p:cNvPr id="29" name="Picture 9" descr="C:\Users\zam-i\Downloads\IMG_357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908720"/>
            <a:ext cx="12172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C:\Users\zam-i\Downloads\IMG_357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63688" y="1484784"/>
            <a:ext cx="836687" cy="148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836446-B369-476A-A36B-F966436281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2200" y="3373840"/>
            <a:ext cx="2549229" cy="26608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6" name="Picture 2" descr="C:\Users\Директор\Downloads\2021-10-25_21-14-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816431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6032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800000"/>
                </a:solidFill>
              </a:rPr>
              <a:t>Цифровая культура как особая среда</a:t>
            </a:r>
            <a:endParaRPr lang="ru-RU" sz="2800" b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57158" y="1166924"/>
            <a:ext cx="8175282" cy="579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just">
              <a:buAutoNum type="arabicPeriod"/>
            </a:pPr>
            <a:r>
              <a:rPr lang="ru-RU" sz="2000" b="1" dirty="0">
                <a:latin typeface="+mj-lt"/>
                <a:cs typeface="Times New Roman" panose="02020603050405020304" pitchFamily="18" charset="0"/>
              </a:rPr>
              <a:t>Цифровая культура сегодня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- составная часть общей культуры, направленная на обеспечение информационных потребностей человечества. Это промежуточный итог развития информационной культуры и одновременно наиболее развитый ее этап, качественно новая ступень, предполагающая создание определенной цифровой культурной среды.</a:t>
            </a:r>
          </a:p>
          <a:p>
            <a:pPr algn="just"/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2.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Цифровая культура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— это умение работать с большими данными, умение вести поиск, умение отбирать нужную информацию в потоке данных… Это наиболее общие умения, которые должны формироваться в общеобразовательной школе.</a:t>
            </a:r>
          </a:p>
          <a:p>
            <a:pPr algn="just"/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3. Цифровая культура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— единые идеологические, организационные, технологические ценности, обеспечивающие цифровую интеграцию и развитие человека. ... Цифровая культура — система ценностей, установок, норм и правил поведения, которую принимает, поддерживает и транслирует команда цифровой трансформации.</a:t>
            </a:r>
          </a:p>
          <a:p>
            <a:pPr>
              <a:buFontTx/>
              <a:buChar char="-"/>
            </a:pPr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527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357166"/>
            <a:ext cx="4804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Модели цифровой культуры: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23528" y="1844824"/>
            <a:ext cx="7715304" cy="451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ru-RU" sz="2400" b="1" i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Инфраструктура - </a:t>
            </a:r>
            <a:r>
              <a:rPr lang="ru-RU" sz="2400" dirty="0">
                <a:latin typeface="+mj-lt"/>
              </a:rPr>
              <a:t>подразумевает фокус на создании инфраструктуры и внедрении платформы управления образовательным процессом для повышения прозрачности, управляемости и эффективности, снижения нагрузки и затрат. </a:t>
            </a:r>
          </a:p>
          <a:p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Учитель - </a:t>
            </a:r>
            <a:r>
              <a:rPr lang="ru-RU" sz="2400" dirty="0">
                <a:latin typeface="+mj-lt"/>
              </a:rPr>
              <a:t>в этой модели цифровизация направлена на помощь учителю, например, в применении новых методов, в индивидуализации образования. </a:t>
            </a:r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Учащийся - </a:t>
            </a:r>
            <a:r>
              <a:rPr lang="ru-RU" sz="2400" dirty="0">
                <a:latin typeface="+mj-lt"/>
              </a:rPr>
              <a:t>цифровизация реализуется через создание цифровых платформ и контента для учащихся.</a:t>
            </a:r>
          </a:p>
          <a:p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endParaRPr lang="ru-RU" sz="2400" b="1" i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88913"/>
            <a:ext cx="8785225" cy="626427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7250" y="6492875"/>
            <a:ext cx="8072438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МОБУ "Новосергиевская СОШ № 3 им. генерала А.И. Елагина" Новосергиевского района Оренбургской области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82972" cy="548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0" name="Picture 2" descr="C:\Users\Директор\Downloads\2021-10-25_21-15-47.png"/>
          <p:cNvPicPr>
            <a:picLocks noChangeAspect="1" noChangeArrowheads="1"/>
          </p:cNvPicPr>
          <p:nvPr/>
        </p:nvPicPr>
        <p:blipFill>
          <a:blip r:embed="rId4" cstate="print"/>
          <a:srcRect l="1873"/>
          <a:stretch>
            <a:fillRect/>
          </a:stretch>
        </p:blipFill>
        <p:spPr bwMode="auto">
          <a:xfrm>
            <a:off x="285720" y="785794"/>
            <a:ext cx="8643998" cy="4610132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45128" y="54084"/>
            <a:ext cx="7715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Элементы цифровой культуры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7085</TotalTime>
  <Words>986</Words>
  <Application>Microsoft Office PowerPoint</Application>
  <PresentationFormat>Экран (4:3)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Движущие процессы воркшопа и формы их реализации</vt:lpstr>
      <vt:lpstr>Учебный процесс по принципу workshop</vt:lpstr>
      <vt:lpstr>Цифровая культура как особая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Цифровая культура педагога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Цифровой класс</cp:lastModifiedBy>
  <cp:revision>604</cp:revision>
  <cp:lastPrinted>2019-08-22T11:47:06Z</cp:lastPrinted>
  <dcterms:created xsi:type="dcterms:W3CDTF">2017-03-25T10:00:15Z</dcterms:created>
  <dcterms:modified xsi:type="dcterms:W3CDTF">2023-04-26T02:57:21Z</dcterms:modified>
</cp:coreProperties>
</file>