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49"/>
  </p:notesMasterIdLst>
  <p:sldIdLst>
    <p:sldId id="256" r:id="rId2"/>
    <p:sldId id="316" r:id="rId3"/>
    <p:sldId id="281" r:id="rId4"/>
    <p:sldId id="257" r:id="rId5"/>
    <p:sldId id="259" r:id="rId6"/>
    <p:sldId id="307" r:id="rId7"/>
    <p:sldId id="310" r:id="rId8"/>
    <p:sldId id="311" r:id="rId9"/>
    <p:sldId id="308" r:id="rId10"/>
    <p:sldId id="261" r:id="rId11"/>
    <p:sldId id="262" r:id="rId12"/>
    <p:sldId id="270" r:id="rId13"/>
    <p:sldId id="264" r:id="rId14"/>
    <p:sldId id="286" r:id="rId15"/>
    <p:sldId id="287" r:id="rId16"/>
    <p:sldId id="288" r:id="rId17"/>
    <p:sldId id="265" r:id="rId18"/>
    <p:sldId id="289" r:id="rId19"/>
    <p:sldId id="290" r:id="rId20"/>
    <p:sldId id="291" r:id="rId21"/>
    <p:sldId id="292" r:id="rId22"/>
    <p:sldId id="293" r:id="rId23"/>
    <p:sldId id="266" r:id="rId24"/>
    <p:sldId id="267" r:id="rId25"/>
    <p:sldId id="282" r:id="rId26"/>
    <p:sldId id="283" r:id="rId27"/>
    <p:sldId id="268" r:id="rId28"/>
    <p:sldId id="284" r:id="rId29"/>
    <p:sldId id="294" r:id="rId30"/>
    <p:sldId id="296" r:id="rId31"/>
    <p:sldId id="274" r:id="rId32"/>
    <p:sldId id="300" r:id="rId33"/>
    <p:sldId id="301" r:id="rId34"/>
    <p:sldId id="303" r:id="rId35"/>
    <p:sldId id="276" r:id="rId36"/>
    <p:sldId id="285" r:id="rId37"/>
    <p:sldId id="277" r:id="rId38"/>
    <p:sldId id="304" r:id="rId39"/>
    <p:sldId id="305" r:id="rId40"/>
    <p:sldId id="314" r:id="rId41"/>
    <p:sldId id="315" r:id="rId42"/>
    <p:sldId id="279" r:id="rId43"/>
    <p:sldId id="309" r:id="rId44"/>
    <p:sldId id="280" r:id="rId45"/>
    <p:sldId id="313" r:id="rId46"/>
    <p:sldId id="302" r:id="rId47"/>
    <p:sldId id="306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84" autoAdjust="0"/>
    <p:restoredTop sz="85758" autoAdjust="0"/>
  </p:normalViewPr>
  <p:slideViewPr>
    <p:cSldViewPr>
      <p:cViewPr varScale="1">
        <p:scale>
          <a:sx n="69" d="100"/>
          <a:sy n="69" d="100"/>
        </p:scale>
        <p:origin x="-859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4CDF5C-31E0-4F1E-9DAF-CC582826648A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849A4A-0EFE-42F7-BF7B-8698FAF2D9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1346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49A4A-0EFE-42F7-BF7B-8698FAF2D9B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49A4A-0EFE-42F7-BF7B-8698FAF2D9BD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49A4A-0EFE-42F7-BF7B-8698FAF2D9BD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49A4A-0EFE-42F7-BF7B-8698FAF2D9BD}" type="slidenum">
              <a:rPr lang="ru-RU" smtClean="0"/>
              <a:pPr/>
              <a:t>47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20660-0FBB-4795-AF86-FD391E23A50C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9C7D9-EEF3-4BBC-83C1-D0639B28CB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20660-0FBB-4795-AF86-FD391E23A50C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9C7D9-EEF3-4BBC-83C1-D0639B28CB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20660-0FBB-4795-AF86-FD391E23A50C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9C7D9-EEF3-4BBC-83C1-D0639B28CB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20660-0FBB-4795-AF86-FD391E23A50C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9C7D9-EEF3-4BBC-83C1-D0639B28CB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20660-0FBB-4795-AF86-FD391E23A50C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9C7D9-EEF3-4BBC-83C1-D0639B28CB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20660-0FBB-4795-AF86-FD391E23A50C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9C7D9-EEF3-4BBC-83C1-D0639B28CB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20660-0FBB-4795-AF86-FD391E23A50C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9C7D9-EEF3-4BBC-83C1-D0639B28CB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20660-0FBB-4795-AF86-FD391E23A50C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9C7D9-EEF3-4BBC-83C1-D0639B28CB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20660-0FBB-4795-AF86-FD391E23A50C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9C7D9-EEF3-4BBC-83C1-D0639B28CB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20660-0FBB-4795-AF86-FD391E23A50C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9C7D9-EEF3-4BBC-83C1-D0639B28CB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20660-0FBB-4795-AF86-FD391E23A50C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9C7D9-EEF3-4BBC-83C1-D0639B28CB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20660-0FBB-4795-AF86-FD391E23A50C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9C7D9-EEF3-4BBC-83C1-D0639B28CB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755576" y="764704"/>
            <a:ext cx="7666037" cy="3100388"/>
          </a:xfr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</a:t>
            </a:r>
            <a:endParaRPr lang="ru-RU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211960" y="1268760"/>
            <a:ext cx="4932040" cy="5040560"/>
          </a:xfrm>
        </p:spPr>
        <p:txBody>
          <a:bodyPr>
            <a:prstTxWarp prst="textPlain">
              <a:avLst/>
            </a:prstTxWarp>
            <a:noAutofit/>
          </a:bodyPr>
          <a:lstStyle/>
          <a:p>
            <a:pPr>
              <a:buNone/>
            </a:pPr>
            <a:r>
              <a:rPr lang="ru-RU" sz="6000" b="1" i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Красная книга России</a:t>
            </a:r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r>
              <a:rPr lang="ru-RU" i="1" dirty="0" smtClean="0"/>
              <a:t>Презентация выполнена</a:t>
            </a:r>
          </a:p>
          <a:p>
            <a:pPr>
              <a:buNone/>
            </a:pPr>
            <a:r>
              <a:rPr lang="ru-RU" i="1" dirty="0" smtClean="0"/>
              <a:t> по проектам учащихся</a:t>
            </a:r>
          </a:p>
          <a:p>
            <a:pPr>
              <a:buNone/>
            </a:pPr>
            <a:r>
              <a:rPr lang="ru-RU" i="1" dirty="0" smtClean="0"/>
              <a:t> 2 класса:  </a:t>
            </a:r>
          </a:p>
          <a:p>
            <a:pPr>
              <a:buNone/>
            </a:pPr>
            <a:r>
              <a:rPr lang="ru-RU" i="1" dirty="0" smtClean="0"/>
              <a:t>Учитель: </a:t>
            </a:r>
            <a:r>
              <a:rPr lang="ru-RU" i="1" dirty="0" smtClean="0"/>
              <a:t>Филиппова З.Т.</a:t>
            </a:r>
            <a:endParaRPr lang="ru-RU" i="1" dirty="0" smtClean="0"/>
          </a:p>
          <a:p>
            <a:pPr>
              <a:buNone/>
            </a:pPr>
            <a:r>
              <a:rPr lang="ru-RU" i="1" dirty="0" smtClean="0"/>
              <a:t>2023-2024 </a:t>
            </a:r>
            <a:r>
              <a:rPr lang="ru-RU" i="1" dirty="0" err="1" smtClean="0"/>
              <a:t>уч.год</a:t>
            </a:r>
            <a:r>
              <a:rPr lang="ru-RU" i="1" dirty="0" smtClean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3923928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20834177">
            <a:off x="395536" y="3068960"/>
            <a:ext cx="345638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Каждая страница имеет свой цвет.</a:t>
            </a:r>
            <a:endParaRPr lang="ru-RU" b="1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55976" y="1196752"/>
            <a:ext cx="4040188" cy="639762"/>
          </a:xfrm>
        </p:spPr>
        <p:txBody>
          <a:bodyPr/>
          <a:lstStyle/>
          <a:p>
            <a:r>
              <a:rPr lang="ru-RU" i="1" dirty="0" smtClean="0"/>
              <a:t>Что это значит?   </a:t>
            </a:r>
            <a:endParaRPr lang="ru-RU" i="1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4008" y="2060848"/>
            <a:ext cx="4041775" cy="3951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i="1" dirty="0" smtClean="0"/>
              <a:t>Красная – исчезающие виды.</a:t>
            </a:r>
          </a:p>
          <a:p>
            <a:pPr>
              <a:buNone/>
            </a:pPr>
            <a:r>
              <a:rPr lang="ru-RU" sz="2800" i="1" dirty="0" smtClean="0"/>
              <a:t>Желтый – редкие виды.</a:t>
            </a:r>
          </a:p>
          <a:p>
            <a:pPr>
              <a:buNone/>
            </a:pPr>
            <a:r>
              <a:rPr lang="ru-RU" sz="2800" i="1" dirty="0" smtClean="0"/>
              <a:t>Зеленая – восстановленные виды.</a:t>
            </a:r>
          </a:p>
          <a:p>
            <a:pPr>
              <a:buNone/>
            </a:pPr>
            <a:r>
              <a:rPr lang="ru-RU" sz="2800" i="1" dirty="0" smtClean="0"/>
              <a:t>Черная – уже вымерли.</a:t>
            </a:r>
            <a:endParaRPr lang="ru-RU" sz="2800" i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288" y="980728"/>
            <a:ext cx="2663825" cy="24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87624" y="1988840"/>
            <a:ext cx="244827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3717032"/>
            <a:ext cx="262778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619672" y="3140968"/>
            <a:ext cx="288032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1992 год – создана комиссия по редким и исчезающим животным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332037"/>
            <a:ext cx="8229600" cy="4525963"/>
          </a:xfrm>
        </p:spPr>
        <p:txBody>
          <a:bodyPr/>
          <a:lstStyle/>
          <a:p>
            <a:r>
              <a:rPr lang="ru-RU" i="1" dirty="0" smtClean="0"/>
              <a:t>Из 240 видов за 15 лет восстановлено – 3</a:t>
            </a:r>
          </a:p>
          <a:p>
            <a:r>
              <a:rPr lang="ru-RU" i="1" dirty="0" smtClean="0"/>
              <a:t>Состояние популяции увеличилось – 11</a:t>
            </a:r>
          </a:p>
          <a:p>
            <a:r>
              <a:rPr lang="ru-RU" i="1" dirty="0" smtClean="0"/>
              <a:t>Осталось стабильным - 126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Берегите землю, берегите!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484784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i="1" dirty="0" smtClean="0"/>
              <a:t>Плакала Саша, как лес вырубали,</a:t>
            </a:r>
          </a:p>
          <a:p>
            <a:pPr>
              <a:buNone/>
            </a:pPr>
            <a:r>
              <a:rPr lang="ru-RU" sz="3600" i="1" dirty="0" smtClean="0"/>
              <a:t>Ей и сейчас его жалко до слез.</a:t>
            </a:r>
          </a:p>
          <a:p>
            <a:pPr>
              <a:buNone/>
            </a:pPr>
            <a:r>
              <a:rPr lang="ru-RU" sz="3600" i="1" dirty="0" smtClean="0"/>
              <a:t>Сколько тут было кудрявых берез!...</a:t>
            </a:r>
          </a:p>
          <a:p>
            <a:pPr>
              <a:buNone/>
            </a:pPr>
            <a:r>
              <a:rPr lang="ru-RU" sz="3600" i="1" dirty="0" smtClean="0"/>
              <a:t>Птицы царили  в вершине лесной.</a:t>
            </a:r>
          </a:p>
          <a:p>
            <a:pPr>
              <a:buNone/>
            </a:pPr>
            <a:r>
              <a:rPr lang="ru-RU" sz="3600" i="1" dirty="0" smtClean="0"/>
              <a:t>Понизу всякие звери водились.</a:t>
            </a:r>
          </a:p>
          <a:p>
            <a:pPr>
              <a:buNone/>
            </a:pPr>
            <a:r>
              <a:rPr lang="ru-RU" sz="3600" i="1" dirty="0" smtClean="0"/>
              <a:t>Вдруг мужики с топорами явились…</a:t>
            </a:r>
          </a:p>
          <a:p>
            <a:pPr>
              <a:buNone/>
            </a:pPr>
            <a:r>
              <a:rPr lang="ru-RU" sz="3600" i="1" dirty="0" smtClean="0"/>
              <a:t>Лес зазвенел, застонал, затрещал.</a:t>
            </a:r>
          </a:p>
          <a:p>
            <a:pPr>
              <a:buNone/>
            </a:pPr>
            <a:r>
              <a:rPr lang="ru-RU" sz="3600" i="1" dirty="0" smtClean="0"/>
              <a:t>Заяц послушал – и убежал.</a:t>
            </a:r>
            <a:endParaRPr lang="ru-RU" sz="3600" i="1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Берегите землю, берегите!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b="1" i="1" dirty="0" smtClean="0"/>
              <a:t>Исчезнувшие животные:</a:t>
            </a:r>
          </a:p>
          <a:p>
            <a:pPr>
              <a:buNone/>
            </a:pPr>
            <a:r>
              <a:rPr lang="ru-RU" sz="4000" i="1" dirty="0" smtClean="0"/>
              <a:t>     Большерогий олень</a:t>
            </a:r>
          </a:p>
          <a:p>
            <a:pPr>
              <a:buNone/>
            </a:pPr>
            <a:r>
              <a:rPr lang="ru-RU" sz="4000" i="1" dirty="0" smtClean="0"/>
              <a:t>      Бескрылая гагарка</a:t>
            </a:r>
          </a:p>
          <a:p>
            <a:pPr>
              <a:buNone/>
            </a:pPr>
            <a:r>
              <a:rPr lang="ru-RU" sz="4000" i="1" dirty="0" smtClean="0"/>
              <a:t>      Странствующий голубь</a:t>
            </a:r>
            <a:endParaRPr lang="ru-RU" sz="4000" i="1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692696"/>
            <a:ext cx="8265904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836712"/>
            <a:ext cx="7992888" cy="5485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451858" y="476672"/>
            <a:ext cx="8211936" cy="56886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/>
          <a:lstStyle/>
          <a:p>
            <a:r>
              <a:rPr lang="ru-RU" b="1" i="1" dirty="0" smtClean="0"/>
              <a:t>Берегите землю, берегите!</a:t>
            </a:r>
            <a:endParaRPr lang="ru-RU" b="1" i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 smtClean="0"/>
              <a:t>Исчезающие животные</a:t>
            </a:r>
          </a:p>
          <a:p>
            <a:pPr>
              <a:buNone/>
            </a:pPr>
            <a:r>
              <a:rPr lang="ru-RU" i="1" dirty="0" smtClean="0"/>
              <a:t>Песец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23728" y="2276872"/>
            <a:ext cx="6594252" cy="4177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Малайский медведь.</a:t>
            </a:r>
            <a:endParaRPr lang="ru-RU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1196752"/>
            <a:ext cx="3672408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60032" y="1196752"/>
            <a:ext cx="3672408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Лошадь Пржевальского</a:t>
            </a:r>
            <a:endParaRPr lang="ru-RU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1700808"/>
            <a:ext cx="835292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3744416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latin typeface="+mn-lt"/>
              </a:rPr>
              <a:t>Цель: </a:t>
            </a:r>
            <a:r>
              <a:rPr lang="ru-RU" sz="3200" i="1" dirty="0" smtClean="0">
                <a:latin typeface="+mn-lt"/>
              </a:rPr>
              <a:t>воспитывать патриотизм, </a:t>
            </a:r>
            <a:br>
              <a:rPr lang="ru-RU" sz="3200" i="1" dirty="0" smtClean="0">
                <a:latin typeface="+mn-lt"/>
              </a:rPr>
            </a:br>
            <a:r>
              <a:rPr lang="ru-RU" sz="3200" i="1" dirty="0" smtClean="0">
                <a:latin typeface="+mn-lt"/>
              </a:rPr>
              <a:t>любовь и бережное отношение к природе родного края.</a:t>
            </a:r>
            <a:br>
              <a:rPr lang="ru-RU" sz="3200" i="1" dirty="0" smtClean="0">
                <a:latin typeface="+mn-lt"/>
              </a:rPr>
            </a:br>
            <a:r>
              <a:rPr lang="ru-RU" sz="3200" b="1" i="1" dirty="0" smtClean="0">
                <a:latin typeface="+mn-lt"/>
              </a:rPr>
              <a:t>Задачи: </a:t>
            </a:r>
            <a:r>
              <a:rPr lang="ru-RU" sz="3200" i="1" dirty="0" smtClean="0">
                <a:latin typeface="+mn-lt"/>
              </a:rPr>
              <a:t/>
            </a:r>
            <a:br>
              <a:rPr lang="ru-RU" sz="3200" i="1" dirty="0" smtClean="0">
                <a:latin typeface="+mn-lt"/>
              </a:rPr>
            </a:br>
            <a:r>
              <a:rPr lang="ru-RU" sz="3200" i="1" dirty="0" smtClean="0">
                <a:latin typeface="+mn-lt"/>
              </a:rPr>
              <a:t>1. Познакомить учащихся с некоторыми видами растений и животных, занесенных в Красную книгу;</a:t>
            </a:r>
            <a:br>
              <a:rPr lang="ru-RU" sz="3200" i="1" dirty="0" smtClean="0">
                <a:latin typeface="+mn-lt"/>
              </a:rPr>
            </a:br>
            <a:r>
              <a:rPr lang="ru-RU" sz="3200" i="1" dirty="0" smtClean="0">
                <a:latin typeface="+mn-lt"/>
              </a:rPr>
              <a:t>2.Формировать познавательную активность, умение работать в парах;</a:t>
            </a:r>
            <a:br>
              <a:rPr lang="ru-RU" sz="3200" i="1" dirty="0" smtClean="0">
                <a:latin typeface="+mn-lt"/>
              </a:rPr>
            </a:br>
            <a:r>
              <a:rPr lang="ru-RU" sz="3200" i="1" dirty="0" smtClean="0">
                <a:latin typeface="+mn-lt"/>
              </a:rPr>
              <a:t>3.Развивать устную речь, мышление, внимание, память.</a:t>
            </a:r>
            <a:br>
              <a:rPr lang="ru-RU" sz="3200" i="1" dirty="0" smtClean="0">
                <a:latin typeface="+mn-lt"/>
              </a:rPr>
            </a:br>
            <a:r>
              <a:rPr lang="ru-RU" sz="3200" i="1" dirty="0" smtClean="0">
                <a:latin typeface="+mn-lt"/>
              </a:rPr>
              <a:t>4. Воспитывать любовь к природе и бережное отношение к ней.</a:t>
            </a:r>
            <a:endParaRPr lang="ru-RU" sz="3200" i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96752"/>
          </a:xfrm>
        </p:spPr>
        <p:txBody>
          <a:bodyPr/>
          <a:lstStyle/>
          <a:p>
            <a:r>
              <a:rPr lang="ru-RU" i="1" dirty="0" err="1" smtClean="0"/>
              <a:t>Каравайка</a:t>
            </a:r>
            <a:endParaRPr lang="ru-RU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1124744"/>
            <a:ext cx="511256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9344" y="3861048"/>
            <a:ext cx="590465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Гепард</a:t>
            </a:r>
            <a:endParaRPr lang="ru-RU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1340768"/>
            <a:ext cx="7704856" cy="5182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Синий кит</a:t>
            </a:r>
            <a:endParaRPr lang="ru-RU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992284">
            <a:off x="3378432" y="2589894"/>
            <a:ext cx="5367315" cy="3578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0898432">
            <a:off x="238391" y="1389337"/>
            <a:ext cx="3600400" cy="2721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Внимание! Количество животных уменьшается!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i="1" dirty="0" smtClean="0"/>
              <a:t>Амурский тигр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771800" y="2078850"/>
            <a:ext cx="6372200" cy="477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Животные, которые мало изучены. Будьте к ним внимательны!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i="1" dirty="0" smtClean="0"/>
              <a:t>Слоновая черепаха</a:t>
            </a:r>
          </a:p>
          <a:p>
            <a:pPr>
              <a:buNone/>
            </a:pPr>
            <a:r>
              <a:rPr lang="ru-RU" i="1" dirty="0" smtClean="0"/>
              <a:t>Императорский пингвин</a:t>
            </a:r>
            <a:endParaRPr lang="ru-RU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1208409">
            <a:off x="768357" y="2767883"/>
            <a:ext cx="5233516" cy="3663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966353">
            <a:off x="5137893" y="1963878"/>
            <a:ext cx="3771634" cy="280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67004" y="3293133"/>
            <a:ext cx="5495620" cy="343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662030">
            <a:off x="4559014" y="383023"/>
            <a:ext cx="4315168" cy="3236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21046591">
            <a:off x="467544" y="350659"/>
            <a:ext cx="3672408" cy="275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0" y="2492896"/>
            <a:ext cx="4284476" cy="400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9524" y="404664"/>
            <a:ext cx="4416491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Животные, которых всегда было мало.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i="1" dirty="0" smtClean="0"/>
              <a:t>Снежный барс (ирбис)</a:t>
            </a:r>
          </a:p>
          <a:p>
            <a:pPr>
              <a:buNone/>
            </a:pPr>
            <a:r>
              <a:rPr lang="ru-RU" i="1" dirty="0" smtClean="0"/>
              <a:t>Пятнистый олень</a:t>
            </a:r>
            <a:endParaRPr lang="ru-RU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034962" flipH="1">
            <a:off x="5309427" y="1787958"/>
            <a:ext cx="3024252" cy="4442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1186792">
            <a:off x="467544" y="2996952"/>
            <a:ext cx="460851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1186792">
            <a:off x="715746" y="1598689"/>
            <a:ext cx="4608512" cy="475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64088" y="1052736"/>
            <a:ext cx="345638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19672" y="548680"/>
            <a:ext cx="5688632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075240" cy="4162474"/>
          </a:xfrm>
        </p:spPr>
        <p:txBody>
          <a:bodyPr>
            <a:normAutofit/>
          </a:bodyPr>
          <a:lstStyle/>
          <a:p>
            <a:r>
              <a:rPr lang="ru-RU" sz="4000" i="1" dirty="0" smtClean="0"/>
              <a:t>Дерево, трава и птица</a:t>
            </a:r>
            <a:br>
              <a:rPr lang="ru-RU" sz="4000" i="1" dirty="0" smtClean="0"/>
            </a:br>
            <a:r>
              <a:rPr lang="ru-RU" sz="4000" i="1" dirty="0" smtClean="0"/>
              <a:t>Не всегда умеют защититься.</a:t>
            </a:r>
            <a:br>
              <a:rPr lang="ru-RU" sz="4000" i="1" dirty="0" smtClean="0"/>
            </a:br>
            <a:r>
              <a:rPr lang="ru-RU" sz="4000" i="1" dirty="0" smtClean="0"/>
              <a:t>Если будут уничтожены они</a:t>
            </a:r>
            <a:br>
              <a:rPr lang="ru-RU" sz="4000" i="1" dirty="0" smtClean="0"/>
            </a:br>
            <a:r>
              <a:rPr lang="ru-RU" sz="4000" i="1" dirty="0" smtClean="0"/>
              <a:t>На планете мы останемся     одни.</a:t>
            </a:r>
            <a:br>
              <a:rPr lang="ru-RU" sz="4000" i="1" dirty="0" smtClean="0"/>
            </a:br>
            <a:r>
              <a:rPr lang="ru-RU" sz="4000" i="1" dirty="0" smtClean="0"/>
              <a:t>                                           В. Берестов.</a:t>
            </a:r>
            <a:endParaRPr lang="ru-RU" sz="40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3284984"/>
            <a:ext cx="550810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99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Не исчезайте, растущие дико!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1556792"/>
            <a:ext cx="4038600" cy="4525963"/>
          </a:xfrm>
        </p:spPr>
        <p:txBody>
          <a:bodyPr/>
          <a:lstStyle/>
          <a:p>
            <a:pPr>
              <a:buNone/>
            </a:pPr>
            <a:r>
              <a:rPr lang="ru-RU" b="1" i="1" dirty="0" smtClean="0"/>
              <a:t>Дуб  скальный</a:t>
            </a:r>
          </a:p>
          <a:p>
            <a:pPr>
              <a:buNone/>
            </a:pPr>
            <a:r>
              <a:rPr lang="ru-RU" i="1" dirty="0" smtClean="0"/>
              <a:t>Высота до 30 м.</a:t>
            </a:r>
          </a:p>
          <a:p>
            <a:pPr>
              <a:buNone/>
            </a:pPr>
            <a:r>
              <a:rPr lang="ru-RU" i="1" dirty="0" smtClean="0"/>
              <a:t>Вид – реликтовый</a:t>
            </a:r>
          </a:p>
          <a:p>
            <a:pPr>
              <a:buNone/>
            </a:pPr>
            <a:r>
              <a:rPr lang="ru-RU" i="1" dirty="0" smtClean="0"/>
              <a:t>Распространен – Скандинавия, Атлантическая Европа</a:t>
            </a:r>
            <a:endParaRPr lang="ru-RU" i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 smtClean="0"/>
              <a:t>Береза карликовая</a:t>
            </a:r>
          </a:p>
          <a:p>
            <a:pPr>
              <a:buNone/>
            </a:pPr>
            <a:r>
              <a:rPr lang="ru-RU" i="1" dirty="0" smtClean="0"/>
              <a:t>Высота – 1-1,5 м.</a:t>
            </a:r>
          </a:p>
          <a:p>
            <a:pPr>
              <a:buNone/>
            </a:pPr>
            <a:r>
              <a:rPr lang="ru-RU" i="1" dirty="0" smtClean="0"/>
              <a:t>Вид- очень редкий</a:t>
            </a:r>
          </a:p>
          <a:p>
            <a:pPr>
              <a:buNone/>
            </a:pPr>
            <a:r>
              <a:rPr lang="ru-RU" i="1" dirty="0" smtClean="0"/>
              <a:t>Распространена –Европа, Сибирь, Северная Америка.</a:t>
            </a:r>
            <a:endParaRPr lang="ru-RU" i="1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Дуб скальный</a:t>
            </a:r>
            <a:endParaRPr lang="ru-RU" i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19672" y="1628800"/>
            <a:ext cx="580213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62000" y="876300"/>
            <a:ext cx="7620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Береза карликовая</a:t>
            </a:r>
            <a:endParaRPr lang="ru-RU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1340768"/>
            <a:ext cx="4501008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8024" y="1340768"/>
            <a:ext cx="4032447" cy="5402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Не исчезайте, не исчезайте!</a:t>
            </a:r>
            <a:endParaRPr lang="ru-RU" b="1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rot="10800000" flipV="1">
            <a:off x="323528" y="1484785"/>
            <a:ext cx="4040188" cy="4392487"/>
          </a:xfrm>
        </p:spPr>
        <p:txBody>
          <a:bodyPr>
            <a:normAutofit/>
          </a:bodyPr>
          <a:lstStyle/>
          <a:p>
            <a:r>
              <a:rPr lang="ru-RU" i="1" dirty="0" smtClean="0"/>
              <a:t>Ландыш майский</a:t>
            </a:r>
          </a:p>
          <a:p>
            <a:r>
              <a:rPr lang="ru-RU" b="0" i="1" dirty="0" smtClean="0"/>
              <a:t>Семейство – лилейных</a:t>
            </a:r>
          </a:p>
          <a:p>
            <a:r>
              <a:rPr lang="ru-RU" b="0" i="1" dirty="0" smtClean="0"/>
              <a:t>Название от греческих слов «</a:t>
            </a:r>
            <a:r>
              <a:rPr lang="ru-RU" b="0" i="1" dirty="0" err="1" smtClean="0"/>
              <a:t>конваллис</a:t>
            </a:r>
            <a:r>
              <a:rPr lang="ru-RU" b="0" i="1" dirty="0" smtClean="0"/>
              <a:t>»-долина, «</a:t>
            </a:r>
            <a:r>
              <a:rPr lang="ru-RU" b="0" i="1" dirty="0" err="1" smtClean="0"/>
              <a:t>лирион</a:t>
            </a:r>
            <a:r>
              <a:rPr lang="ru-RU" b="0" i="1" dirty="0" smtClean="0"/>
              <a:t>»-лилия, «</a:t>
            </a:r>
            <a:r>
              <a:rPr lang="ru-RU" b="0" i="1" dirty="0" err="1" smtClean="0"/>
              <a:t>майялис</a:t>
            </a:r>
            <a:r>
              <a:rPr lang="ru-RU" b="0" i="1" dirty="0" smtClean="0"/>
              <a:t>»-майская, т.е.лилия долин, цветущая в мае».</a:t>
            </a:r>
          </a:p>
          <a:p>
            <a:r>
              <a:rPr lang="ru-RU" b="0" i="1" dirty="0" err="1" smtClean="0"/>
              <a:t>Листья-мечевидные</a:t>
            </a:r>
            <a:r>
              <a:rPr lang="ru-RU" b="0" i="1" dirty="0" smtClean="0"/>
              <a:t>.</a:t>
            </a:r>
          </a:p>
          <a:p>
            <a:r>
              <a:rPr lang="ru-RU" b="0" i="1" dirty="0" smtClean="0"/>
              <a:t>Лекарственное растение.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Желтая кувшинка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/>
          <a:p>
            <a:pPr>
              <a:buNone/>
            </a:pPr>
            <a:r>
              <a:rPr lang="ru-RU" i="1" dirty="0" err="1" smtClean="0"/>
              <a:t>Называется-кубышкой</a:t>
            </a:r>
            <a:endParaRPr lang="ru-RU" i="1" dirty="0" smtClean="0"/>
          </a:p>
          <a:p>
            <a:pPr>
              <a:buNone/>
            </a:pPr>
            <a:r>
              <a:rPr lang="ru-RU" i="1" dirty="0" smtClean="0"/>
              <a:t>Растет в воде на мелководье</a:t>
            </a:r>
          </a:p>
          <a:p>
            <a:pPr>
              <a:buNone/>
            </a:pPr>
            <a:r>
              <a:rPr lang="ru-RU" i="1" dirty="0" smtClean="0"/>
              <a:t>Листья находятся в воде и под водой</a:t>
            </a:r>
          </a:p>
          <a:p>
            <a:pPr>
              <a:buNone/>
            </a:pPr>
            <a:r>
              <a:rPr lang="ru-RU" i="1" dirty="0" smtClean="0"/>
              <a:t>Лекарственное растение.</a:t>
            </a:r>
            <a:endParaRPr lang="ru-RU" i="1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21168651">
            <a:off x="181750" y="244109"/>
            <a:ext cx="5535117" cy="41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66400" y="3093447"/>
            <a:ext cx="5189997" cy="345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Их пока много, береги их!</a:t>
            </a:r>
            <a:endParaRPr lang="ru-RU" b="1" i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71600" y="1484784"/>
            <a:ext cx="741682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99992" y="692696"/>
            <a:ext cx="4644008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692696"/>
            <a:ext cx="4572000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91264" cy="5632486"/>
          </a:xfrm>
        </p:spPr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800" dirty="0"/>
              <a:t> </a:t>
            </a:r>
            <a:r>
              <a:rPr lang="ru-RU" sz="2800" dirty="0" smtClean="0"/>
              <a:t>                                  Дерево, трава и птица</a:t>
            </a:r>
            <a:br>
              <a:rPr lang="ru-RU" sz="2800" dirty="0" smtClean="0"/>
            </a:br>
            <a:r>
              <a:rPr lang="ru-RU" sz="2800" dirty="0" smtClean="0"/>
              <a:t>                                   Не всегда умеют защититься.</a:t>
            </a:r>
            <a:br>
              <a:rPr lang="ru-RU" sz="2800" dirty="0" smtClean="0"/>
            </a:br>
            <a:r>
              <a:rPr lang="ru-RU" sz="2800" dirty="0" smtClean="0"/>
              <a:t>                                    Если будут уничтожены они</a:t>
            </a:r>
            <a:br>
              <a:rPr lang="ru-RU" sz="2800" dirty="0" smtClean="0"/>
            </a:br>
            <a:r>
              <a:rPr lang="ru-RU" sz="2800" dirty="0" smtClean="0"/>
              <a:t>                                    На планете мы останемся одни.</a:t>
            </a:r>
            <a:br>
              <a:rPr lang="ru-RU" sz="2800" dirty="0" smtClean="0"/>
            </a:br>
            <a:r>
              <a:rPr lang="ru-RU" sz="2800" dirty="0" smtClean="0"/>
              <a:t>                                                                       В.  Берестов.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2268760" y="-1323528"/>
            <a:ext cx="11412760" cy="8559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620688"/>
            <a:ext cx="8352928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674504">
            <a:off x="2699792" y="548680"/>
            <a:ext cx="6048672" cy="535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0821135">
            <a:off x="349647" y="2255709"/>
            <a:ext cx="4663196" cy="3961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/>
              <a:t>Закончите предложение.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/>
              <a:t>Если бы муравей, на которого вот-вот наступят, умел говорить, он бы сказал…</a:t>
            </a:r>
          </a:p>
          <a:p>
            <a:r>
              <a:rPr lang="ru-RU" i="1" dirty="0" smtClean="0"/>
              <a:t>Рыбка, из грязной речки сказала…</a:t>
            </a:r>
          </a:p>
          <a:p>
            <a:r>
              <a:rPr lang="ru-RU" i="1" dirty="0" smtClean="0"/>
              <a:t>Грибочки, которых вырывают с корнем…</a:t>
            </a:r>
          </a:p>
          <a:p>
            <a:r>
              <a:rPr lang="ru-RU" i="1" dirty="0" smtClean="0"/>
              <a:t>Птицы, которым холодно зимой и нечего есть…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К. Паустовский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i="1" dirty="0" smtClean="0"/>
              <a:t>« Кто дал вам право калечить и безобразить Землю?... Природу нужно беречь, как мы бережем самую человеческую жизнь . Потомки никогда не простят нам опустошения Земли…,что по праву принадлежит не только нам, но и им.»</a:t>
            </a:r>
            <a:endParaRPr lang="ru-RU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«</a:t>
            </a:r>
            <a:r>
              <a:rPr lang="ru-RU" b="1" i="1" dirty="0" smtClean="0"/>
              <a:t>Наша планета».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                                              Я.Ким.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80728"/>
            <a:ext cx="8363272" cy="5145435"/>
          </a:xfrm>
        </p:spPr>
        <p:txBody>
          <a:bodyPr/>
          <a:lstStyle/>
          <a:p>
            <a:pPr>
              <a:buNone/>
            </a:pPr>
            <a:r>
              <a:rPr lang="ru-RU" i="1" dirty="0" smtClean="0"/>
              <a:t>Есть одна планета – сад</a:t>
            </a:r>
          </a:p>
          <a:p>
            <a:pPr>
              <a:buNone/>
            </a:pPr>
            <a:r>
              <a:rPr lang="ru-RU" i="1" dirty="0" smtClean="0"/>
              <a:t>В этом космосе холодном.</a:t>
            </a:r>
          </a:p>
          <a:p>
            <a:pPr>
              <a:buNone/>
            </a:pPr>
            <a:r>
              <a:rPr lang="ru-RU" i="1" dirty="0" smtClean="0"/>
              <a:t>Только здесь леса шумят,</a:t>
            </a:r>
          </a:p>
          <a:p>
            <a:pPr>
              <a:buNone/>
            </a:pPr>
            <a:r>
              <a:rPr lang="ru-RU" i="1" dirty="0" smtClean="0"/>
              <a:t>Птиц скликая перелетных….</a:t>
            </a:r>
          </a:p>
          <a:p>
            <a:pPr>
              <a:buNone/>
            </a:pPr>
            <a:r>
              <a:rPr lang="ru-RU" i="1" dirty="0" smtClean="0"/>
              <a:t>Береги свою планету – </a:t>
            </a:r>
          </a:p>
          <a:p>
            <a:pPr>
              <a:buNone/>
            </a:pPr>
            <a:r>
              <a:rPr lang="ru-RU" i="1" dirty="0" smtClean="0"/>
              <a:t>Ведь другой, похожей, нету!</a:t>
            </a:r>
            <a:endParaRPr lang="ru-RU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20072" y="3501008"/>
            <a:ext cx="3923928" cy="2908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6449789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332656"/>
            <a:ext cx="8352928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584175"/>
          </a:xfrm>
        </p:spPr>
        <p:txBody>
          <a:bodyPr/>
          <a:lstStyle/>
          <a:p>
            <a:r>
              <a:rPr lang="ru-RU" b="1" i="1" dirty="0" smtClean="0"/>
              <a:t>Использовался материал: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916832"/>
            <a:ext cx="6400800" cy="3649960"/>
          </a:xfrm>
        </p:spPr>
        <p:txBody>
          <a:bodyPr>
            <a:normAutofit fontScale="92500" lnSpcReduction="20000"/>
          </a:bodyPr>
          <a:lstStyle/>
          <a:p>
            <a:r>
              <a:rPr lang="ru-RU" i="1" dirty="0" smtClean="0"/>
              <a:t>1.Проекты детей по теме</a:t>
            </a:r>
          </a:p>
          <a:p>
            <a:r>
              <a:rPr lang="ru-RU" i="1" dirty="0" smtClean="0"/>
              <a:t> « Красная книга»</a:t>
            </a:r>
          </a:p>
          <a:p>
            <a:r>
              <a:rPr lang="ru-RU" i="1" dirty="0" smtClean="0"/>
              <a:t>2.Материалы интернета по данной теме.</a:t>
            </a:r>
          </a:p>
          <a:p>
            <a:r>
              <a:rPr lang="ru-RU" i="1" dirty="0" smtClean="0"/>
              <a:t>3.Стихи детских писателей.</a:t>
            </a:r>
          </a:p>
          <a:p>
            <a:r>
              <a:rPr lang="ru-RU" i="1" dirty="0" smtClean="0"/>
              <a:t>4.Картинки – фото животных</a:t>
            </a:r>
          </a:p>
          <a:p>
            <a:r>
              <a:rPr lang="ru-RU" i="1" dirty="0" smtClean="0"/>
              <a:t>5.Красная книга России ( взят материал о животных) 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1978 год Красная  книга  вышла  в России.</a:t>
            </a:r>
            <a:endParaRPr lang="ru-RU" b="1" i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i="1" dirty="0" smtClean="0"/>
              <a:t>1948г. – Создан Международный союз охраны природы.</a:t>
            </a:r>
          </a:p>
          <a:p>
            <a:r>
              <a:rPr lang="ru-RU" i="1" dirty="0" smtClean="0"/>
              <a:t>1966г. – Написана книга о животных и растениях и названа </a:t>
            </a:r>
          </a:p>
          <a:p>
            <a:r>
              <a:rPr lang="ru-RU" i="1" dirty="0" smtClean="0"/>
              <a:t>« Красная книга.»</a:t>
            </a:r>
            <a:endParaRPr lang="ru-RU" i="1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62240" y="1600200"/>
            <a:ext cx="322852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511</TotalTime>
  <Words>522</Words>
  <Application>Microsoft Office PowerPoint</Application>
  <PresentationFormat>Экран (4:3)</PresentationFormat>
  <Paragraphs>103</Paragraphs>
  <Slides>47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Тема Office</vt:lpstr>
      <vt:lpstr>     </vt:lpstr>
      <vt:lpstr>Цель: воспитывать патриотизм,  любовь и бережное отношение к природе родного края. Задачи:  1. Познакомить учащихся с некоторыми видами растений и животных, занесенных в Красную книгу; 2.Формировать познавательную активность, умение работать в парах; 3.Развивать устную речь, мышление, внимание, память. 4. Воспитывать любовь к природе и бережное отношение к ней.</vt:lpstr>
      <vt:lpstr>Дерево, трава и птица Не всегда умеют защититься. Если будут уничтожены они На планете мы останемся     одни.                                            В. Берестов.</vt:lpstr>
      <vt:lpstr>                                     Дерево, трава и птица                                    Не всегда умеют защититься.                                     Если будут уничтожены они                                     На планете мы останемся одни.                                                                        В.  Берестов.    </vt:lpstr>
      <vt:lpstr>1978 год Красная  книга  вышла  в России.</vt:lpstr>
      <vt:lpstr>Слайд 6</vt:lpstr>
      <vt:lpstr>Слайд 7</vt:lpstr>
      <vt:lpstr>Слайд 8</vt:lpstr>
      <vt:lpstr>Слайд 9</vt:lpstr>
      <vt:lpstr>Каждая страница имеет свой цвет.</vt:lpstr>
      <vt:lpstr>1992 год – создана комиссия по редким и исчезающим животным.</vt:lpstr>
      <vt:lpstr>Берегите землю, берегите!</vt:lpstr>
      <vt:lpstr>Берегите землю, берегите!</vt:lpstr>
      <vt:lpstr>Слайд 14</vt:lpstr>
      <vt:lpstr>Слайд 15</vt:lpstr>
      <vt:lpstr>Слайд 16</vt:lpstr>
      <vt:lpstr>Берегите землю, берегите!</vt:lpstr>
      <vt:lpstr>Малайский медведь.</vt:lpstr>
      <vt:lpstr>Лошадь Пржевальского</vt:lpstr>
      <vt:lpstr>Каравайка</vt:lpstr>
      <vt:lpstr>Гепард</vt:lpstr>
      <vt:lpstr>Синий кит</vt:lpstr>
      <vt:lpstr>Внимание! Количество животных уменьшается!</vt:lpstr>
      <vt:lpstr>Животные, которые мало изучены. Будьте к ним внимательны!</vt:lpstr>
      <vt:lpstr>Слайд 25</vt:lpstr>
      <vt:lpstr>Слайд 26</vt:lpstr>
      <vt:lpstr>Животные, которых всегда было мало.</vt:lpstr>
      <vt:lpstr>Слайд 28</vt:lpstr>
      <vt:lpstr>Слайд 29</vt:lpstr>
      <vt:lpstr>Слайд 30</vt:lpstr>
      <vt:lpstr>Не исчезайте, растущие дико!</vt:lpstr>
      <vt:lpstr>Дуб скальный</vt:lpstr>
      <vt:lpstr>Слайд 33</vt:lpstr>
      <vt:lpstr>Береза карликовая</vt:lpstr>
      <vt:lpstr>Не исчезайте, не исчезайте!</vt:lpstr>
      <vt:lpstr>Слайд 36</vt:lpstr>
      <vt:lpstr>Их пока много, береги их!</vt:lpstr>
      <vt:lpstr>Слайд 38</vt:lpstr>
      <vt:lpstr>Слайд 39</vt:lpstr>
      <vt:lpstr>Слайд 40</vt:lpstr>
      <vt:lpstr>Слайд 41</vt:lpstr>
      <vt:lpstr>Закончите предложение.</vt:lpstr>
      <vt:lpstr>Слайд 43</vt:lpstr>
      <vt:lpstr>К. Паустовский</vt:lpstr>
      <vt:lpstr>«Наша планета».                                               Я.Ким.</vt:lpstr>
      <vt:lpstr>Слайд 46</vt:lpstr>
      <vt:lpstr>Использовался материал: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Красная книга России</dc:title>
  <dc:creator>User</dc:creator>
  <cp:lastModifiedBy>Vaysa</cp:lastModifiedBy>
  <cp:revision>98</cp:revision>
  <dcterms:created xsi:type="dcterms:W3CDTF">2012-12-11T16:32:12Z</dcterms:created>
  <dcterms:modified xsi:type="dcterms:W3CDTF">2023-10-03T18:21:43Z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2678717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D5.0.8</vt:lpwstr>
  </property>
</Properties>
</file>