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56" r:id="rId4"/>
    <p:sldId id="257" r:id="rId5"/>
    <p:sldId id="261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>
        <p:scale>
          <a:sx n="66" d="100"/>
          <a:sy n="66" d="100"/>
        </p:scale>
        <p:origin x="-141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4F707-3915-4E41-89C2-D60DB0958081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CEA0C-55CA-4CAA-981E-5CB083098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92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CEA0C-55CA-4CAA-981E-5CB0830981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807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CEA0C-55CA-4CAA-981E-5CB0830981B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00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CEA0C-55CA-4CAA-981E-5CB0830981B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00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UYgQeJvvj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4260" y="1047076"/>
            <a:ext cx="79208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BERNIER Shade" pitchFamily="50" charset="-52"/>
              </a:rPr>
              <a:t>Цифровая </a:t>
            </a:r>
            <a:r>
              <a:rPr lang="ru-RU" sz="4800" dirty="0" smtClean="0">
                <a:latin typeface="BERNIER Shade" pitchFamily="50" charset="-52"/>
              </a:rPr>
              <a:t>грамотность</a:t>
            </a:r>
          </a:p>
          <a:p>
            <a:pPr algn="ctr"/>
            <a:endParaRPr lang="ru-RU" sz="4000" dirty="0" smtClean="0">
              <a:latin typeface="BERNIER Shade" pitchFamily="50" charset="-52"/>
            </a:endParaRPr>
          </a:p>
          <a:p>
            <a:pPr algn="ctr"/>
            <a:r>
              <a:rPr lang="ru-RU" sz="4800" dirty="0" err="1" smtClean="0">
                <a:latin typeface="BERNIER Shade" pitchFamily="50" charset="-52"/>
              </a:rPr>
              <a:t>Видеотехнологии</a:t>
            </a:r>
            <a:r>
              <a:rPr lang="ru-RU" sz="4800" dirty="0" smtClean="0">
                <a:latin typeface="BERNIER Shade" pitchFamily="50" charset="-52"/>
              </a:rPr>
              <a:t> </a:t>
            </a:r>
            <a:r>
              <a:rPr lang="ru-RU" sz="4800" dirty="0">
                <a:latin typeface="BERNIER Shade" pitchFamily="50" charset="-52"/>
              </a:rPr>
              <a:t>в обучении</a:t>
            </a:r>
          </a:p>
        </p:txBody>
      </p:sp>
      <p:pic>
        <p:nvPicPr>
          <p:cNvPr id="8194" name="Picture 2" descr="Видеоуро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5856585" cy="366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7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208" y="2852936"/>
            <a:ext cx="86778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>
                <a:latin typeface="BERNIER Shade" pitchFamily="50" charset="-52"/>
              </a:rPr>
              <a:t>Видеотехнология</a:t>
            </a:r>
            <a:r>
              <a:rPr lang="ru-RU" sz="3600" dirty="0"/>
              <a:t> </a:t>
            </a:r>
            <a:r>
              <a:rPr lang="ru-RU" sz="2400" dirty="0"/>
              <a:t>— </a:t>
            </a:r>
            <a:r>
              <a:rPr lang="ru-RU" sz="2800" dirty="0">
                <a:latin typeface="Century Gothic" panose="020B0502020202020204" pitchFamily="34" charset="0"/>
              </a:rPr>
              <a:t>технология разработки и демонстрации движущихся изображений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363"/>
          <a:stretch/>
        </p:blipFill>
        <p:spPr bwMode="auto">
          <a:xfrm>
            <a:off x="-39308" y="332656"/>
            <a:ext cx="9144000" cy="217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7"/>
          <a:stretch/>
        </p:blipFill>
        <p:spPr bwMode="auto">
          <a:xfrm>
            <a:off x="-39308" y="4293096"/>
            <a:ext cx="9155513" cy="221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4" t="90318" r="9282"/>
          <a:stretch/>
        </p:blipFill>
        <p:spPr bwMode="auto">
          <a:xfrm>
            <a:off x="8647490" y="6011917"/>
            <a:ext cx="457201" cy="49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2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8" y="136866"/>
            <a:ext cx="9143892" cy="1419926"/>
            <a:chOff x="-60" y="-27"/>
            <a:chExt cx="19525" cy="2468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-60" y="-27"/>
              <a:ext cx="19525" cy="2468"/>
              <a:chOff x="-60" y="-27"/>
              <a:chExt cx="19525" cy="2468"/>
            </a:xfrm>
          </p:grpSpPr>
          <p:sp>
            <p:nvSpPr>
              <p:cNvPr id="6" name="Freeform 4"/>
              <p:cNvSpPr>
                <a:spLocks/>
              </p:cNvSpPr>
              <p:nvPr/>
            </p:nvSpPr>
            <p:spPr bwMode="auto">
              <a:xfrm>
                <a:off x="0" y="0"/>
                <a:ext cx="19200" cy="2441"/>
              </a:xfrm>
              <a:custGeom>
                <a:avLst/>
                <a:gdLst>
                  <a:gd name="T0" fmla="*/ 0 w 19200"/>
                  <a:gd name="T1" fmla="*/ 2441 h 2441"/>
                  <a:gd name="T2" fmla="*/ 19200 w 19200"/>
                  <a:gd name="T3" fmla="*/ 2441 h 2441"/>
                  <a:gd name="T4" fmla="*/ 19200 w 19200"/>
                  <a:gd name="T5" fmla="*/ 0 h 2441"/>
                  <a:gd name="T6" fmla="*/ 0 w 19200"/>
                  <a:gd name="T7" fmla="*/ 0 h 2441"/>
                  <a:gd name="T8" fmla="*/ 0 w 19200"/>
                  <a:gd name="T9" fmla="*/ 2441 h 2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00" h="2441">
                    <a:moveTo>
                      <a:pt x="0" y="2441"/>
                    </a:moveTo>
                    <a:lnTo>
                      <a:pt x="19200" y="2441"/>
                    </a:lnTo>
                    <a:lnTo>
                      <a:pt x="19200" y="0"/>
                    </a:lnTo>
                    <a:lnTo>
                      <a:pt x="0" y="0"/>
                    </a:lnTo>
                    <a:lnTo>
                      <a:pt x="0" y="24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-60" y="-27"/>
                <a:ext cx="19525" cy="2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182563" marR="0" lvl="1" algn="ctr" defTabSz="914400" rtl="0" eaLnBrk="1" fontAlgn="base" latinLnBrk="0" hangingPunct="1">
                  <a:lnSpc>
                    <a:spcPct val="100000"/>
                  </a:lnSpc>
                  <a:spcBef>
                    <a:spcPts val="165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4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BERNIER Shade" pitchFamily="50" charset="-52"/>
                    <a:cs typeface="Arial" pitchFamily="34" charset="0"/>
                  </a:rPr>
                  <a:t>Зачем использовать видео в обучении?</a:t>
                </a:r>
              </a:p>
              <a:p>
                <a:pPr marL="182563" marR="0" lvl="1" algn="ctr" defTabSz="914400" rtl="0" eaLnBrk="1" fontAlgn="base" latinLnBrk="0" hangingPunct="1">
                  <a:lnSpc>
                    <a:spcPct val="100000"/>
                  </a:lnSpc>
                  <a:spcBef>
                    <a:spcPts val="90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anose="020B0502020202020204" pitchFamily="34" charset="0"/>
                    <a:cs typeface="Arial" pitchFamily="34" charset="0"/>
                  </a:rPr>
                  <a:t>возможности, которые открывает видео для образовательных целей</a:t>
                </a:r>
              </a:p>
            </p:txBody>
          </p:sp>
        </p:grpSp>
      </p:grpSp>
      <p:graphicFrame>
        <p:nvGraphicFramePr>
          <p:cNvPr id="1028" name="Объект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792848"/>
              </p:ext>
            </p:extLst>
          </p:nvPr>
        </p:nvGraphicFramePr>
        <p:xfrm>
          <a:off x="-540568" y="1635184"/>
          <a:ext cx="10938888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Документ" r:id="rId4" imgW="11626302" imgH="4131757" progId="Word.Document.12">
                  <p:embed/>
                </p:oleObj>
              </mc:Choice>
              <mc:Fallback>
                <p:oleObj name="Документ" r:id="rId4" imgW="11626302" imgH="41317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40568" y="1635184"/>
                        <a:ext cx="10938888" cy="3888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15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634800" rIns="91440" bIns="177744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30" name="Group 149"/>
          <p:cNvGrpSpPr>
            <a:grpSpLocks/>
          </p:cNvGrpSpPr>
          <p:nvPr/>
        </p:nvGrpSpPr>
        <p:grpSpPr bwMode="auto">
          <a:xfrm>
            <a:off x="5934010" y="4653136"/>
            <a:ext cx="3268662" cy="2400300"/>
            <a:chOff x="14083" y="-100"/>
            <a:chExt cx="5147" cy="3779"/>
          </a:xfrm>
        </p:grpSpPr>
        <p:grpSp>
          <p:nvGrpSpPr>
            <p:cNvPr id="1031" name="Group 154"/>
            <p:cNvGrpSpPr>
              <a:grpSpLocks/>
            </p:cNvGrpSpPr>
            <p:nvPr/>
          </p:nvGrpSpPr>
          <p:grpSpPr bwMode="auto">
            <a:xfrm>
              <a:off x="14113" y="-70"/>
              <a:ext cx="5087" cy="3719"/>
              <a:chOff x="14113" y="-70"/>
              <a:chExt cx="5087" cy="3719"/>
            </a:xfrm>
          </p:grpSpPr>
          <p:sp>
            <p:nvSpPr>
              <p:cNvPr id="1036" name="Freeform 155"/>
              <p:cNvSpPr>
                <a:spLocks/>
              </p:cNvSpPr>
              <p:nvPr/>
            </p:nvSpPr>
            <p:spPr bwMode="auto">
              <a:xfrm>
                <a:off x="14113" y="-70"/>
                <a:ext cx="5087" cy="3719"/>
              </a:xfrm>
              <a:custGeom>
                <a:avLst/>
                <a:gdLst>
                  <a:gd name="T0" fmla="+- 0 17017 14113"/>
                  <a:gd name="T1" fmla="*/ T0 w 5087"/>
                  <a:gd name="T2" fmla="+- 0 -70 -70"/>
                  <a:gd name="T3" fmla="*/ -70 h 3719"/>
                  <a:gd name="T4" fmla="+- 0 16779 14113"/>
                  <a:gd name="T5" fmla="*/ T4 w 5087"/>
                  <a:gd name="T6" fmla="+- 0 -60 -70"/>
                  <a:gd name="T7" fmla="*/ -60 h 3719"/>
                  <a:gd name="T8" fmla="+- 0 16546 14113"/>
                  <a:gd name="T9" fmla="*/ T8 w 5087"/>
                  <a:gd name="T10" fmla="+- 0 -32 -70"/>
                  <a:gd name="T11" fmla="*/ -32 h 3719"/>
                  <a:gd name="T12" fmla="+- 0 16319 14113"/>
                  <a:gd name="T13" fmla="*/ T12 w 5087"/>
                  <a:gd name="T14" fmla="+- 0 15 -70"/>
                  <a:gd name="T15" fmla="*/ 15 h 3719"/>
                  <a:gd name="T16" fmla="+- 0 16099 14113"/>
                  <a:gd name="T17" fmla="*/ T16 w 5087"/>
                  <a:gd name="T18" fmla="+- 0 78 -70"/>
                  <a:gd name="T19" fmla="*/ 78 h 3719"/>
                  <a:gd name="T20" fmla="+- 0 15887 14113"/>
                  <a:gd name="T21" fmla="*/ T20 w 5087"/>
                  <a:gd name="T22" fmla="+- 0 159 -70"/>
                  <a:gd name="T23" fmla="*/ 159 h 3719"/>
                  <a:gd name="T24" fmla="+- 0 15683 14113"/>
                  <a:gd name="T25" fmla="*/ T24 w 5087"/>
                  <a:gd name="T26" fmla="+- 0 255 -70"/>
                  <a:gd name="T27" fmla="*/ 255 h 3719"/>
                  <a:gd name="T28" fmla="+- 0 15488 14113"/>
                  <a:gd name="T29" fmla="*/ T28 w 5087"/>
                  <a:gd name="T30" fmla="+- 0 365 -70"/>
                  <a:gd name="T31" fmla="*/ 365 h 3719"/>
                  <a:gd name="T32" fmla="+- 0 15302 14113"/>
                  <a:gd name="T33" fmla="*/ T32 w 5087"/>
                  <a:gd name="T34" fmla="+- 0 491 -70"/>
                  <a:gd name="T35" fmla="*/ 491 h 3719"/>
                  <a:gd name="T36" fmla="+- 0 15127 14113"/>
                  <a:gd name="T37" fmla="*/ T36 w 5087"/>
                  <a:gd name="T38" fmla="+- 0 629 -70"/>
                  <a:gd name="T39" fmla="*/ 629 h 3719"/>
                  <a:gd name="T40" fmla="+- 0 14964 14113"/>
                  <a:gd name="T41" fmla="*/ T40 w 5087"/>
                  <a:gd name="T42" fmla="+- 0 781 -70"/>
                  <a:gd name="T43" fmla="*/ 781 h 3719"/>
                  <a:gd name="T44" fmla="+- 0 14812 14113"/>
                  <a:gd name="T45" fmla="*/ T44 w 5087"/>
                  <a:gd name="T46" fmla="+- 0 944 -70"/>
                  <a:gd name="T47" fmla="*/ 944 h 3719"/>
                  <a:gd name="T48" fmla="+- 0 14674 14113"/>
                  <a:gd name="T49" fmla="*/ T48 w 5087"/>
                  <a:gd name="T50" fmla="+- 0 1119 -70"/>
                  <a:gd name="T51" fmla="*/ 1119 h 3719"/>
                  <a:gd name="T52" fmla="+- 0 14548 14113"/>
                  <a:gd name="T53" fmla="*/ T52 w 5087"/>
                  <a:gd name="T54" fmla="+- 0 1305 -70"/>
                  <a:gd name="T55" fmla="*/ 1305 h 3719"/>
                  <a:gd name="T56" fmla="+- 0 14437 14113"/>
                  <a:gd name="T57" fmla="*/ T56 w 5087"/>
                  <a:gd name="T58" fmla="+- 0 1500 -70"/>
                  <a:gd name="T59" fmla="*/ 1500 h 3719"/>
                  <a:gd name="T60" fmla="+- 0 14341 14113"/>
                  <a:gd name="T61" fmla="*/ T60 w 5087"/>
                  <a:gd name="T62" fmla="+- 0 1704 -70"/>
                  <a:gd name="T63" fmla="*/ 1704 h 3719"/>
                  <a:gd name="T64" fmla="+- 0 14261 14113"/>
                  <a:gd name="T65" fmla="*/ T64 w 5087"/>
                  <a:gd name="T66" fmla="+- 0 1916 -70"/>
                  <a:gd name="T67" fmla="*/ 1916 h 3719"/>
                  <a:gd name="T68" fmla="+- 0 14198 14113"/>
                  <a:gd name="T69" fmla="*/ T68 w 5087"/>
                  <a:gd name="T70" fmla="+- 0 2137 -70"/>
                  <a:gd name="T71" fmla="*/ 2137 h 3719"/>
                  <a:gd name="T72" fmla="+- 0 14151 14113"/>
                  <a:gd name="T73" fmla="*/ T72 w 5087"/>
                  <a:gd name="T74" fmla="+- 0 2363 -70"/>
                  <a:gd name="T75" fmla="*/ 2363 h 3719"/>
                  <a:gd name="T76" fmla="+- 0 14123 14113"/>
                  <a:gd name="T77" fmla="*/ T76 w 5087"/>
                  <a:gd name="T78" fmla="+- 0 2596 -70"/>
                  <a:gd name="T79" fmla="*/ 2596 h 3719"/>
                  <a:gd name="T80" fmla="+- 0 14113 14113"/>
                  <a:gd name="T81" fmla="*/ T80 w 5087"/>
                  <a:gd name="T82" fmla="+- 0 2834 -70"/>
                  <a:gd name="T83" fmla="*/ 2834 h 3719"/>
                  <a:gd name="T84" fmla="+- 0 14123 14113"/>
                  <a:gd name="T85" fmla="*/ T84 w 5087"/>
                  <a:gd name="T86" fmla="+- 0 3073 -70"/>
                  <a:gd name="T87" fmla="*/ 3073 h 3719"/>
                  <a:gd name="T88" fmla="+- 0 14151 14113"/>
                  <a:gd name="T89" fmla="*/ T88 w 5087"/>
                  <a:gd name="T90" fmla="+- 0 3305 -70"/>
                  <a:gd name="T91" fmla="*/ 3305 h 3719"/>
                  <a:gd name="T92" fmla="+- 0 14198 14113"/>
                  <a:gd name="T93" fmla="*/ T92 w 5087"/>
                  <a:gd name="T94" fmla="+- 0 3532 -70"/>
                  <a:gd name="T95" fmla="*/ 3532 h 3719"/>
                  <a:gd name="T96" fmla="+- 0 14231 14113"/>
                  <a:gd name="T97" fmla="*/ T96 w 5087"/>
                  <a:gd name="T98" fmla="+- 0 3649 -70"/>
                  <a:gd name="T99" fmla="*/ 3649 h 3719"/>
                  <a:gd name="T100" fmla="+- 0 19200 14113"/>
                  <a:gd name="T101" fmla="*/ T100 w 5087"/>
                  <a:gd name="T102" fmla="+- 0 3649 -70"/>
                  <a:gd name="T103" fmla="*/ 3649 h 3719"/>
                  <a:gd name="T104" fmla="+- 0 19200 14113"/>
                  <a:gd name="T105" fmla="*/ T104 w 5087"/>
                  <a:gd name="T106" fmla="+- 0 921 -70"/>
                  <a:gd name="T107" fmla="*/ 921 h 3719"/>
                  <a:gd name="T108" fmla="+- 0 19071 14113"/>
                  <a:gd name="T109" fmla="*/ T108 w 5087"/>
                  <a:gd name="T110" fmla="+- 0 781 -70"/>
                  <a:gd name="T111" fmla="*/ 781 h 3719"/>
                  <a:gd name="T112" fmla="+- 0 18907 14113"/>
                  <a:gd name="T113" fmla="*/ T112 w 5087"/>
                  <a:gd name="T114" fmla="+- 0 629 -70"/>
                  <a:gd name="T115" fmla="*/ 629 h 3719"/>
                  <a:gd name="T116" fmla="+- 0 18732 14113"/>
                  <a:gd name="T117" fmla="*/ T116 w 5087"/>
                  <a:gd name="T118" fmla="+- 0 491 -70"/>
                  <a:gd name="T119" fmla="*/ 491 h 3719"/>
                  <a:gd name="T120" fmla="+- 0 18547 14113"/>
                  <a:gd name="T121" fmla="*/ T120 w 5087"/>
                  <a:gd name="T122" fmla="+- 0 365 -70"/>
                  <a:gd name="T123" fmla="*/ 365 h 3719"/>
                  <a:gd name="T124" fmla="+- 0 18352 14113"/>
                  <a:gd name="T125" fmla="*/ T124 w 5087"/>
                  <a:gd name="T126" fmla="+- 0 255 -70"/>
                  <a:gd name="T127" fmla="*/ 255 h 3719"/>
                  <a:gd name="T128" fmla="+- 0 18148 14113"/>
                  <a:gd name="T129" fmla="*/ T128 w 5087"/>
                  <a:gd name="T130" fmla="+- 0 159 -70"/>
                  <a:gd name="T131" fmla="*/ 159 h 3719"/>
                  <a:gd name="T132" fmla="+- 0 17935 14113"/>
                  <a:gd name="T133" fmla="*/ T132 w 5087"/>
                  <a:gd name="T134" fmla="+- 0 78 -70"/>
                  <a:gd name="T135" fmla="*/ 78 h 3719"/>
                  <a:gd name="T136" fmla="+- 0 17715 14113"/>
                  <a:gd name="T137" fmla="*/ T136 w 5087"/>
                  <a:gd name="T138" fmla="+- 0 15 -70"/>
                  <a:gd name="T139" fmla="*/ 15 h 3719"/>
                  <a:gd name="T140" fmla="+- 0 17488 14113"/>
                  <a:gd name="T141" fmla="*/ T140 w 5087"/>
                  <a:gd name="T142" fmla="+- 0 -32 -70"/>
                  <a:gd name="T143" fmla="*/ -32 h 3719"/>
                  <a:gd name="T144" fmla="+- 0 17255 14113"/>
                  <a:gd name="T145" fmla="*/ T144 w 5087"/>
                  <a:gd name="T146" fmla="+- 0 -60 -70"/>
                  <a:gd name="T147" fmla="*/ -60 h 3719"/>
                  <a:gd name="T148" fmla="+- 0 17017 14113"/>
                  <a:gd name="T149" fmla="*/ T148 w 5087"/>
                  <a:gd name="T150" fmla="+- 0 -70 -70"/>
                  <a:gd name="T151" fmla="*/ -70 h 37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</a:cxnLst>
                <a:rect l="0" t="0" r="r" b="b"/>
                <a:pathLst>
                  <a:path w="5087" h="3719">
                    <a:moveTo>
                      <a:pt x="2904" y="0"/>
                    </a:moveTo>
                    <a:lnTo>
                      <a:pt x="2666" y="10"/>
                    </a:lnTo>
                    <a:lnTo>
                      <a:pt x="2433" y="38"/>
                    </a:lnTo>
                    <a:lnTo>
                      <a:pt x="2206" y="85"/>
                    </a:lnTo>
                    <a:lnTo>
                      <a:pt x="1986" y="148"/>
                    </a:lnTo>
                    <a:lnTo>
                      <a:pt x="1774" y="229"/>
                    </a:lnTo>
                    <a:lnTo>
                      <a:pt x="1570" y="325"/>
                    </a:lnTo>
                    <a:lnTo>
                      <a:pt x="1375" y="435"/>
                    </a:lnTo>
                    <a:lnTo>
                      <a:pt x="1189" y="561"/>
                    </a:lnTo>
                    <a:lnTo>
                      <a:pt x="1014" y="699"/>
                    </a:lnTo>
                    <a:lnTo>
                      <a:pt x="851" y="851"/>
                    </a:lnTo>
                    <a:lnTo>
                      <a:pt x="699" y="1014"/>
                    </a:lnTo>
                    <a:lnTo>
                      <a:pt x="561" y="1189"/>
                    </a:lnTo>
                    <a:lnTo>
                      <a:pt x="435" y="1375"/>
                    </a:lnTo>
                    <a:lnTo>
                      <a:pt x="324" y="1570"/>
                    </a:lnTo>
                    <a:lnTo>
                      <a:pt x="228" y="1774"/>
                    </a:lnTo>
                    <a:lnTo>
                      <a:pt x="148" y="1986"/>
                    </a:lnTo>
                    <a:lnTo>
                      <a:pt x="85" y="2207"/>
                    </a:lnTo>
                    <a:lnTo>
                      <a:pt x="38" y="2433"/>
                    </a:lnTo>
                    <a:lnTo>
                      <a:pt x="10" y="2666"/>
                    </a:lnTo>
                    <a:lnTo>
                      <a:pt x="0" y="2904"/>
                    </a:lnTo>
                    <a:lnTo>
                      <a:pt x="10" y="3143"/>
                    </a:lnTo>
                    <a:lnTo>
                      <a:pt x="38" y="3375"/>
                    </a:lnTo>
                    <a:lnTo>
                      <a:pt x="85" y="3602"/>
                    </a:lnTo>
                    <a:lnTo>
                      <a:pt x="118" y="3719"/>
                    </a:lnTo>
                    <a:lnTo>
                      <a:pt x="5087" y="3719"/>
                    </a:lnTo>
                    <a:lnTo>
                      <a:pt x="5087" y="991"/>
                    </a:lnTo>
                    <a:lnTo>
                      <a:pt x="4958" y="851"/>
                    </a:lnTo>
                    <a:lnTo>
                      <a:pt x="4794" y="699"/>
                    </a:lnTo>
                    <a:lnTo>
                      <a:pt x="4619" y="561"/>
                    </a:lnTo>
                    <a:lnTo>
                      <a:pt x="4434" y="435"/>
                    </a:lnTo>
                    <a:lnTo>
                      <a:pt x="4239" y="325"/>
                    </a:lnTo>
                    <a:lnTo>
                      <a:pt x="4035" y="229"/>
                    </a:lnTo>
                    <a:lnTo>
                      <a:pt x="3822" y="148"/>
                    </a:lnTo>
                    <a:lnTo>
                      <a:pt x="3602" y="85"/>
                    </a:lnTo>
                    <a:lnTo>
                      <a:pt x="3375" y="38"/>
                    </a:lnTo>
                    <a:lnTo>
                      <a:pt x="3142" y="10"/>
                    </a:lnTo>
                    <a:lnTo>
                      <a:pt x="2904" y="0"/>
                    </a:lnTo>
                    <a:close/>
                  </a:path>
                </a:pathLst>
              </a:custGeom>
              <a:solidFill>
                <a:srgbClr val="85CC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32" name="Group 152"/>
            <p:cNvGrpSpPr>
              <a:grpSpLocks/>
            </p:cNvGrpSpPr>
            <p:nvPr/>
          </p:nvGrpSpPr>
          <p:grpSpPr bwMode="auto">
            <a:xfrm>
              <a:off x="14113" y="-70"/>
              <a:ext cx="5087" cy="2904"/>
              <a:chOff x="14113" y="-70"/>
              <a:chExt cx="5087" cy="2904"/>
            </a:xfrm>
          </p:grpSpPr>
          <p:sp>
            <p:nvSpPr>
              <p:cNvPr id="1035" name="Freeform 153"/>
              <p:cNvSpPr>
                <a:spLocks/>
              </p:cNvSpPr>
              <p:nvPr/>
            </p:nvSpPr>
            <p:spPr bwMode="auto">
              <a:xfrm>
                <a:off x="14113" y="-70"/>
                <a:ext cx="5087" cy="2904"/>
              </a:xfrm>
              <a:custGeom>
                <a:avLst/>
                <a:gdLst>
                  <a:gd name="T0" fmla="+- 0 14113 14113"/>
                  <a:gd name="T1" fmla="*/ T0 w 5087"/>
                  <a:gd name="T2" fmla="+- 0 2834 -70"/>
                  <a:gd name="T3" fmla="*/ 2834 h 2904"/>
                  <a:gd name="T4" fmla="+- 0 14123 14113"/>
                  <a:gd name="T5" fmla="*/ T4 w 5087"/>
                  <a:gd name="T6" fmla="+- 0 2596 -70"/>
                  <a:gd name="T7" fmla="*/ 2596 h 2904"/>
                  <a:gd name="T8" fmla="+- 0 14151 14113"/>
                  <a:gd name="T9" fmla="*/ T8 w 5087"/>
                  <a:gd name="T10" fmla="+- 0 2363 -70"/>
                  <a:gd name="T11" fmla="*/ 2363 h 2904"/>
                  <a:gd name="T12" fmla="+- 0 14198 14113"/>
                  <a:gd name="T13" fmla="*/ T12 w 5087"/>
                  <a:gd name="T14" fmla="+- 0 2137 -70"/>
                  <a:gd name="T15" fmla="*/ 2137 h 2904"/>
                  <a:gd name="T16" fmla="+- 0 14261 14113"/>
                  <a:gd name="T17" fmla="*/ T16 w 5087"/>
                  <a:gd name="T18" fmla="+- 0 1916 -70"/>
                  <a:gd name="T19" fmla="*/ 1916 h 2904"/>
                  <a:gd name="T20" fmla="+- 0 14341 14113"/>
                  <a:gd name="T21" fmla="*/ T20 w 5087"/>
                  <a:gd name="T22" fmla="+- 0 1704 -70"/>
                  <a:gd name="T23" fmla="*/ 1704 h 2904"/>
                  <a:gd name="T24" fmla="+- 0 14437 14113"/>
                  <a:gd name="T25" fmla="*/ T24 w 5087"/>
                  <a:gd name="T26" fmla="+- 0 1500 -70"/>
                  <a:gd name="T27" fmla="*/ 1500 h 2904"/>
                  <a:gd name="T28" fmla="+- 0 14548 14113"/>
                  <a:gd name="T29" fmla="*/ T28 w 5087"/>
                  <a:gd name="T30" fmla="+- 0 1305 -70"/>
                  <a:gd name="T31" fmla="*/ 1305 h 2904"/>
                  <a:gd name="T32" fmla="+- 0 14674 14113"/>
                  <a:gd name="T33" fmla="*/ T32 w 5087"/>
                  <a:gd name="T34" fmla="+- 0 1119 -70"/>
                  <a:gd name="T35" fmla="*/ 1119 h 2904"/>
                  <a:gd name="T36" fmla="+- 0 14812 14113"/>
                  <a:gd name="T37" fmla="*/ T36 w 5087"/>
                  <a:gd name="T38" fmla="+- 0 944 -70"/>
                  <a:gd name="T39" fmla="*/ 944 h 2904"/>
                  <a:gd name="T40" fmla="+- 0 14964 14113"/>
                  <a:gd name="T41" fmla="*/ T40 w 5087"/>
                  <a:gd name="T42" fmla="+- 0 781 -70"/>
                  <a:gd name="T43" fmla="*/ 781 h 2904"/>
                  <a:gd name="T44" fmla="+- 0 15127 14113"/>
                  <a:gd name="T45" fmla="*/ T44 w 5087"/>
                  <a:gd name="T46" fmla="+- 0 629 -70"/>
                  <a:gd name="T47" fmla="*/ 629 h 2904"/>
                  <a:gd name="T48" fmla="+- 0 15302 14113"/>
                  <a:gd name="T49" fmla="*/ T48 w 5087"/>
                  <a:gd name="T50" fmla="+- 0 491 -70"/>
                  <a:gd name="T51" fmla="*/ 491 h 2904"/>
                  <a:gd name="T52" fmla="+- 0 15488 14113"/>
                  <a:gd name="T53" fmla="*/ T52 w 5087"/>
                  <a:gd name="T54" fmla="+- 0 365 -70"/>
                  <a:gd name="T55" fmla="*/ 365 h 2904"/>
                  <a:gd name="T56" fmla="+- 0 15683 14113"/>
                  <a:gd name="T57" fmla="*/ T56 w 5087"/>
                  <a:gd name="T58" fmla="+- 0 255 -70"/>
                  <a:gd name="T59" fmla="*/ 255 h 2904"/>
                  <a:gd name="T60" fmla="+- 0 15887 14113"/>
                  <a:gd name="T61" fmla="*/ T60 w 5087"/>
                  <a:gd name="T62" fmla="+- 0 159 -70"/>
                  <a:gd name="T63" fmla="*/ 159 h 2904"/>
                  <a:gd name="T64" fmla="+- 0 16099 14113"/>
                  <a:gd name="T65" fmla="*/ T64 w 5087"/>
                  <a:gd name="T66" fmla="+- 0 78 -70"/>
                  <a:gd name="T67" fmla="*/ 78 h 2904"/>
                  <a:gd name="T68" fmla="+- 0 16319 14113"/>
                  <a:gd name="T69" fmla="*/ T68 w 5087"/>
                  <a:gd name="T70" fmla="+- 0 15 -70"/>
                  <a:gd name="T71" fmla="*/ 15 h 2904"/>
                  <a:gd name="T72" fmla="+- 0 16546 14113"/>
                  <a:gd name="T73" fmla="*/ T72 w 5087"/>
                  <a:gd name="T74" fmla="+- 0 -32 -70"/>
                  <a:gd name="T75" fmla="*/ -32 h 2904"/>
                  <a:gd name="T76" fmla="+- 0 16779 14113"/>
                  <a:gd name="T77" fmla="*/ T76 w 5087"/>
                  <a:gd name="T78" fmla="+- 0 -60 -70"/>
                  <a:gd name="T79" fmla="*/ -60 h 2904"/>
                  <a:gd name="T80" fmla="+- 0 17017 14113"/>
                  <a:gd name="T81" fmla="*/ T80 w 5087"/>
                  <a:gd name="T82" fmla="+- 0 -70 -70"/>
                  <a:gd name="T83" fmla="*/ -70 h 2904"/>
                  <a:gd name="T84" fmla="+- 0 17255 14113"/>
                  <a:gd name="T85" fmla="*/ T84 w 5087"/>
                  <a:gd name="T86" fmla="+- 0 -60 -70"/>
                  <a:gd name="T87" fmla="*/ -60 h 2904"/>
                  <a:gd name="T88" fmla="+- 0 17488 14113"/>
                  <a:gd name="T89" fmla="*/ T88 w 5087"/>
                  <a:gd name="T90" fmla="+- 0 -32 -70"/>
                  <a:gd name="T91" fmla="*/ -32 h 2904"/>
                  <a:gd name="T92" fmla="+- 0 17715 14113"/>
                  <a:gd name="T93" fmla="*/ T92 w 5087"/>
                  <a:gd name="T94" fmla="+- 0 15 -70"/>
                  <a:gd name="T95" fmla="*/ 15 h 2904"/>
                  <a:gd name="T96" fmla="+- 0 17935 14113"/>
                  <a:gd name="T97" fmla="*/ T96 w 5087"/>
                  <a:gd name="T98" fmla="+- 0 78 -70"/>
                  <a:gd name="T99" fmla="*/ 78 h 2904"/>
                  <a:gd name="T100" fmla="+- 0 18148 14113"/>
                  <a:gd name="T101" fmla="*/ T100 w 5087"/>
                  <a:gd name="T102" fmla="+- 0 159 -70"/>
                  <a:gd name="T103" fmla="*/ 159 h 2904"/>
                  <a:gd name="T104" fmla="+- 0 18352 14113"/>
                  <a:gd name="T105" fmla="*/ T104 w 5087"/>
                  <a:gd name="T106" fmla="+- 0 255 -70"/>
                  <a:gd name="T107" fmla="*/ 255 h 2904"/>
                  <a:gd name="T108" fmla="+- 0 18547 14113"/>
                  <a:gd name="T109" fmla="*/ T108 w 5087"/>
                  <a:gd name="T110" fmla="+- 0 365 -70"/>
                  <a:gd name="T111" fmla="*/ 365 h 2904"/>
                  <a:gd name="T112" fmla="+- 0 18732 14113"/>
                  <a:gd name="T113" fmla="*/ T112 w 5087"/>
                  <a:gd name="T114" fmla="+- 0 491 -70"/>
                  <a:gd name="T115" fmla="*/ 491 h 2904"/>
                  <a:gd name="T116" fmla="+- 0 18907 14113"/>
                  <a:gd name="T117" fmla="*/ T116 w 5087"/>
                  <a:gd name="T118" fmla="+- 0 629 -70"/>
                  <a:gd name="T119" fmla="*/ 629 h 2904"/>
                  <a:gd name="T120" fmla="+- 0 19071 14113"/>
                  <a:gd name="T121" fmla="*/ T120 w 5087"/>
                  <a:gd name="T122" fmla="+- 0 781 -70"/>
                  <a:gd name="T123" fmla="*/ 781 h 2904"/>
                  <a:gd name="T124" fmla="+- 0 19200 14113"/>
                  <a:gd name="T125" fmla="*/ T124 w 5087"/>
                  <a:gd name="T126" fmla="+- 0 921 -70"/>
                  <a:gd name="T127" fmla="*/ 921 h 29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</a:cxnLst>
                <a:rect l="0" t="0" r="r" b="b"/>
                <a:pathLst>
                  <a:path w="5087" h="2904">
                    <a:moveTo>
                      <a:pt x="0" y="2904"/>
                    </a:moveTo>
                    <a:lnTo>
                      <a:pt x="10" y="2666"/>
                    </a:lnTo>
                    <a:lnTo>
                      <a:pt x="38" y="2433"/>
                    </a:lnTo>
                    <a:lnTo>
                      <a:pt x="85" y="2207"/>
                    </a:lnTo>
                    <a:lnTo>
                      <a:pt x="148" y="1986"/>
                    </a:lnTo>
                    <a:lnTo>
                      <a:pt x="228" y="1774"/>
                    </a:lnTo>
                    <a:lnTo>
                      <a:pt x="324" y="1570"/>
                    </a:lnTo>
                    <a:lnTo>
                      <a:pt x="435" y="1375"/>
                    </a:lnTo>
                    <a:lnTo>
                      <a:pt x="561" y="1189"/>
                    </a:lnTo>
                    <a:lnTo>
                      <a:pt x="699" y="1014"/>
                    </a:lnTo>
                    <a:lnTo>
                      <a:pt x="851" y="851"/>
                    </a:lnTo>
                    <a:lnTo>
                      <a:pt x="1014" y="699"/>
                    </a:lnTo>
                    <a:lnTo>
                      <a:pt x="1189" y="561"/>
                    </a:lnTo>
                    <a:lnTo>
                      <a:pt x="1375" y="435"/>
                    </a:lnTo>
                    <a:lnTo>
                      <a:pt x="1570" y="325"/>
                    </a:lnTo>
                    <a:lnTo>
                      <a:pt x="1774" y="229"/>
                    </a:lnTo>
                    <a:lnTo>
                      <a:pt x="1986" y="148"/>
                    </a:lnTo>
                    <a:lnTo>
                      <a:pt x="2206" y="85"/>
                    </a:lnTo>
                    <a:lnTo>
                      <a:pt x="2433" y="38"/>
                    </a:lnTo>
                    <a:lnTo>
                      <a:pt x="2666" y="10"/>
                    </a:lnTo>
                    <a:lnTo>
                      <a:pt x="2904" y="0"/>
                    </a:lnTo>
                    <a:lnTo>
                      <a:pt x="3142" y="10"/>
                    </a:lnTo>
                    <a:lnTo>
                      <a:pt x="3375" y="38"/>
                    </a:lnTo>
                    <a:lnTo>
                      <a:pt x="3602" y="85"/>
                    </a:lnTo>
                    <a:lnTo>
                      <a:pt x="3822" y="148"/>
                    </a:lnTo>
                    <a:lnTo>
                      <a:pt x="4035" y="229"/>
                    </a:lnTo>
                    <a:lnTo>
                      <a:pt x="4239" y="325"/>
                    </a:lnTo>
                    <a:lnTo>
                      <a:pt x="4434" y="435"/>
                    </a:lnTo>
                    <a:lnTo>
                      <a:pt x="4619" y="561"/>
                    </a:lnTo>
                    <a:lnTo>
                      <a:pt x="4794" y="699"/>
                    </a:lnTo>
                    <a:lnTo>
                      <a:pt x="4958" y="851"/>
                    </a:lnTo>
                    <a:lnTo>
                      <a:pt x="5087" y="991"/>
                    </a:lnTo>
                  </a:path>
                </a:pathLst>
              </a:custGeom>
              <a:noFill/>
              <a:ln w="38100">
                <a:solidFill>
                  <a:srgbClr val="FFFF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33" name="Group 150"/>
            <p:cNvGrpSpPr>
              <a:grpSpLocks/>
            </p:cNvGrpSpPr>
            <p:nvPr/>
          </p:nvGrpSpPr>
          <p:grpSpPr bwMode="auto">
            <a:xfrm>
              <a:off x="14113" y="2834"/>
              <a:ext cx="119" cy="815"/>
              <a:chOff x="14113" y="2834"/>
              <a:chExt cx="119" cy="815"/>
            </a:xfrm>
          </p:grpSpPr>
          <p:sp>
            <p:nvSpPr>
              <p:cNvPr id="1034" name="Freeform 151"/>
              <p:cNvSpPr>
                <a:spLocks/>
              </p:cNvSpPr>
              <p:nvPr/>
            </p:nvSpPr>
            <p:spPr bwMode="auto">
              <a:xfrm>
                <a:off x="14113" y="2834"/>
                <a:ext cx="119" cy="815"/>
              </a:xfrm>
              <a:custGeom>
                <a:avLst/>
                <a:gdLst>
                  <a:gd name="T0" fmla="+- 0 14231 14113"/>
                  <a:gd name="T1" fmla="*/ T0 w 119"/>
                  <a:gd name="T2" fmla="+- 0 3649 2834"/>
                  <a:gd name="T3" fmla="*/ 3649 h 815"/>
                  <a:gd name="T4" fmla="+- 0 14198 14113"/>
                  <a:gd name="T5" fmla="*/ T4 w 119"/>
                  <a:gd name="T6" fmla="+- 0 3532 2834"/>
                  <a:gd name="T7" fmla="*/ 3532 h 815"/>
                  <a:gd name="T8" fmla="+- 0 14151 14113"/>
                  <a:gd name="T9" fmla="*/ T8 w 119"/>
                  <a:gd name="T10" fmla="+- 0 3305 2834"/>
                  <a:gd name="T11" fmla="*/ 3305 h 815"/>
                  <a:gd name="T12" fmla="+- 0 14123 14113"/>
                  <a:gd name="T13" fmla="*/ T12 w 119"/>
                  <a:gd name="T14" fmla="+- 0 3073 2834"/>
                  <a:gd name="T15" fmla="*/ 3073 h 815"/>
                  <a:gd name="T16" fmla="+- 0 14113 14113"/>
                  <a:gd name="T17" fmla="*/ T16 w 119"/>
                  <a:gd name="T18" fmla="+- 0 2834 2834"/>
                  <a:gd name="T19" fmla="*/ 2834 h 8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9" h="815">
                    <a:moveTo>
                      <a:pt x="118" y="815"/>
                    </a:moveTo>
                    <a:lnTo>
                      <a:pt x="85" y="698"/>
                    </a:lnTo>
                    <a:lnTo>
                      <a:pt x="38" y="471"/>
                    </a:lnTo>
                    <a:lnTo>
                      <a:pt x="10" y="23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FF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037" name="Rectangle 157"/>
          <p:cNvSpPr>
            <a:spLocks noChangeArrowheads="1"/>
          </p:cNvSpPr>
          <p:nvPr/>
        </p:nvSpPr>
        <p:spPr bwMode="auto">
          <a:xfrm>
            <a:off x="6039204" y="4334853"/>
            <a:ext cx="3154986" cy="2331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84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%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Arial Narrow" pitchFamily="34" charset="0"/>
                <a:cs typeface="Times New Roman" pitchFamily="18" charset="0"/>
              </a:rPr>
              <a:t>педагогов отмечают</a:t>
            </a:r>
            <a:endParaRPr kumimoji="0" lang="ru-RU" alt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повышение успеваемости при использовании видео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23828" y="2119657"/>
            <a:ext cx="3096344" cy="1957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видеоконтента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образовании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2" y="318178"/>
            <a:ext cx="696595" cy="868636"/>
          </a:xfrm>
          <a:prstGeom prst="rect">
            <a:avLst/>
          </a:prstGeom>
          <a:solidFill>
            <a:srgbClr val="4F81BD"/>
          </a:solidFill>
          <a:ln w="127000" cmpd="dbl" algn="ctr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627" y="5742794"/>
            <a:ext cx="748030" cy="937714"/>
          </a:xfrm>
          <a:prstGeom prst="rect">
            <a:avLst/>
          </a:prstGeom>
          <a:solidFill>
            <a:srgbClr val="4F81BD"/>
          </a:solidFill>
          <a:ln w="127000" cmpd="dbl" algn="ctr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627" y="332656"/>
            <a:ext cx="748030" cy="935332"/>
          </a:xfrm>
          <a:prstGeom prst="rect">
            <a:avLst/>
          </a:prstGeom>
          <a:solidFill>
            <a:srgbClr val="4F81BD"/>
          </a:solidFill>
          <a:ln w="127000" cmpd="dbl" algn="ctr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42126"/>
            <a:ext cx="728345" cy="909130"/>
          </a:xfrm>
          <a:prstGeom prst="rect">
            <a:avLst/>
          </a:prstGeom>
          <a:solidFill>
            <a:srgbClr val="4F81BD"/>
          </a:solidFill>
          <a:ln w="127000" cmpd="dbl" algn="ctr">
            <a:solidFill>
              <a:srgbClr val="4F81B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262" y="293877"/>
            <a:ext cx="4050925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           </a:t>
            </a:r>
            <a:r>
              <a:rPr lang="ru-RU" sz="3200" dirty="0" smtClean="0">
                <a:latin typeface="BERNIER Shade" pitchFamily="50" charset="-52"/>
              </a:rPr>
              <a:t>Готовые </a:t>
            </a:r>
            <a:r>
              <a:rPr lang="ru-RU" sz="3200" dirty="0">
                <a:latin typeface="BERNIER Shade" pitchFamily="50" charset="-52"/>
              </a:rPr>
              <a:t>видео в </a:t>
            </a:r>
            <a:r>
              <a:rPr lang="ru-RU" sz="3200" dirty="0" smtClean="0">
                <a:latin typeface="BERNIER Shade" pitchFamily="50" charset="-52"/>
              </a:rPr>
              <a:t>      </a:t>
            </a:r>
          </a:p>
          <a:p>
            <a:r>
              <a:rPr lang="ru-RU" sz="3200" dirty="0">
                <a:latin typeface="BERNIER Shade" pitchFamily="50" charset="-52"/>
              </a:rPr>
              <a:t> </a:t>
            </a:r>
            <a:r>
              <a:rPr lang="ru-RU" sz="3200" dirty="0" smtClean="0">
                <a:latin typeface="BERNIER Shade" pitchFamily="50" charset="-52"/>
              </a:rPr>
              <a:t>         обучении</a:t>
            </a:r>
            <a:endParaRPr lang="ru-RU" dirty="0" smtClean="0">
              <a:latin typeface="BERNIER Shade" pitchFamily="50" charset="-52"/>
            </a:endParaRPr>
          </a:p>
          <a:p>
            <a:endParaRPr lang="ru-RU" sz="1050" dirty="0">
              <a:latin typeface="BERNIER Shade" pitchFamily="50" charset="-52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Видеофрагменты </a:t>
            </a:r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dirty="0" err="1" smtClean="0">
                <a:latin typeface="Century Gothic" panose="020B0502020202020204" pitchFamily="34" charset="0"/>
              </a:rPr>
              <a:t>Видеолекции</a:t>
            </a:r>
            <a:r>
              <a:rPr lang="ru-RU" dirty="0" smtClean="0">
                <a:latin typeface="Century Gothic" panose="020B0502020202020204" pitchFamily="34" charset="0"/>
              </a:rPr>
              <a:t>  </a:t>
            </a:r>
          </a:p>
          <a:p>
            <a:r>
              <a:rPr lang="ru-RU" dirty="0" err="1" smtClean="0">
                <a:latin typeface="Century Gothic" panose="020B0502020202020204" pitchFamily="34" charset="0"/>
              </a:rPr>
              <a:t>Видеопрактикум</a:t>
            </a:r>
            <a:r>
              <a:rPr lang="ru-RU" dirty="0" smtClean="0">
                <a:latin typeface="Century Gothic" panose="020B0502020202020204" pitchFamily="34" charset="0"/>
              </a:rPr>
              <a:t>  </a:t>
            </a:r>
            <a:r>
              <a:rPr lang="ru-RU" dirty="0" err="1" smtClean="0">
                <a:latin typeface="Century Gothic" panose="020B0502020202020204" pitchFamily="34" charset="0"/>
              </a:rPr>
              <a:t>Видеоинструкции</a:t>
            </a:r>
            <a:r>
              <a:rPr lang="ru-RU" dirty="0" smtClean="0">
                <a:latin typeface="Century Gothic" panose="020B0502020202020204" pitchFamily="34" charset="0"/>
              </a:rPr>
              <a:t>  </a:t>
            </a:r>
            <a:endParaRPr lang="ru-RU" dirty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0" y="3819712"/>
            <a:ext cx="4050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Видео для анализа эксперимента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Камера </a:t>
            </a:r>
            <a:r>
              <a:rPr lang="ru-RU" dirty="0">
                <a:latin typeface="Century Gothic" panose="020B0502020202020204" pitchFamily="34" charset="0"/>
              </a:rPr>
              <a:t>- инструмент обучения 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Камера - ТСО (</a:t>
            </a:r>
            <a:r>
              <a:rPr lang="ru-RU" dirty="0" err="1" smtClean="0">
                <a:latin typeface="Century Gothic" panose="020B0502020202020204" pitchFamily="34" charset="0"/>
              </a:rPr>
              <a:t>графопроектор</a:t>
            </a:r>
            <a:r>
              <a:rPr lang="ru-RU" dirty="0" smtClean="0">
                <a:latin typeface="Century Gothic" panose="020B0502020202020204" pitchFamily="34" charset="0"/>
              </a:rPr>
              <a:t>, </a:t>
            </a:r>
            <a:r>
              <a:rPr lang="ru-RU" dirty="0">
                <a:latin typeface="Century Gothic" panose="020B0502020202020204" pitchFamily="34" charset="0"/>
              </a:rPr>
              <a:t>цифровой микроскоп) </a:t>
            </a:r>
          </a:p>
          <a:p>
            <a:r>
              <a:rPr lang="ru-RU" dirty="0">
                <a:latin typeface="Century Gothic" panose="020B0502020202020204" pitchFamily="34" charset="0"/>
              </a:rPr>
              <a:t>Камера - фиксатор </a:t>
            </a:r>
            <a:r>
              <a:rPr lang="ru-RU" dirty="0" smtClean="0">
                <a:latin typeface="Century Gothic" panose="020B0502020202020204" pitchFamily="34" charset="0"/>
              </a:rPr>
              <a:t>процессов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318178"/>
            <a:ext cx="393436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ERNIER Shade" pitchFamily="50" charset="-52"/>
              </a:rPr>
              <a:t>Видеотрансляции</a:t>
            </a:r>
            <a:endParaRPr lang="ru-RU" sz="1050" dirty="0" smtClean="0">
              <a:latin typeface="BERNIER Shade" pitchFamily="50" charset="-52"/>
            </a:endParaRP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pPr algn="r"/>
            <a:r>
              <a:rPr lang="ru-RU" dirty="0" err="1" smtClean="0">
                <a:latin typeface="Century Gothic" panose="020B0502020202020204" pitchFamily="34" charset="0"/>
              </a:rPr>
              <a:t>Вебинары</a:t>
            </a:r>
            <a:r>
              <a:rPr lang="ru-RU" dirty="0" smtClean="0">
                <a:latin typeface="Century Gothic" panose="020B0502020202020204" pitchFamily="34" charset="0"/>
              </a:rPr>
              <a:t>, онлайн-трансляции </a:t>
            </a:r>
          </a:p>
          <a:p>
            <a:pPr algn="r"/>
            <a:r>
              <a:rPr lang="ru-RU" dirty="0">
                <a:latin typeface="Century Gothic" panose="020B0502020202020204" pitchFamily="34" charset="0"/>
              </a:rPr>
              <a:t> Веб-камеры по </a:t>
            </a:r>
            <a:r>
              <a:rPr lang="ru-RU" dirty="0" smtClean="0">
                <a:latin typeface="Century Gothic" panose="020B0502020202020204" pitchFamily="34" charset="0"/>
              </a:rPr>
              <a:t>всему миру </a:t>
            </a:r>
          </a:p>
          <a:p>
            <a:pPr algn="r"/>
            <a:r>
              <a:rPr lang="ru-RU" dirty="0" smtClean="0">
                <a:latin typeface="Century Gothic" panose="020B0502020202020204" pitchFamily="34" charset="0"/>
              </a:rPr>
              <a:t>Удаленный </a:t>
            </a:r>
            <a:r>
              <a:rPr lang="ru-RU" dirty="0">
                <a:latin typeface="Century Gothic" panose="020B0502020202020204" pitchFamily="34" charset="0"/>
              </a:rPr>
              <a:t>доступ </a:t>
            </a:r>
            <a:r>
              <a:rPr lang="ru-RU" dirty="0" smtClean="0">
                <a:latin typeface="Century Gothic" panose="020B0502020202020204" pitchFamily="34" charset="0"/>
              </a:rPr>
              <a:t>к оборудованию</a:t>
            </a:r>
          </a:p>
          <a:p>
            <a:pPr algn="r"/>
            <a:r>
              <a:rPr lang="ru-RU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                          </a:t>
            </a:r>
            <a:endParaRPr lang="ru-RU" dirty="0">
              <a:latin typeface="Century Gothic" panose="020B0502020202020204" pitchFamily="34" charset="0"/>
            </a:endParaRPr>
          </a:p>
          <a:p>
            <a:r>
              <a:rPr lang="ru-RU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295" y="3194609"/>
            <a:ext cx="3969390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50" dirty="0" smtClean="0">
              <a:latin typeface="BERNIER Shade" pitchFamily="50" charset="-52"/>
            </a:endParaRP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pPr algn="r"/>
            <a:r>
              <a:rPr lang="ru-RU" dirty="0" smtClean="0">
                <a:latin typeface="Century Gothic" panose="020B0502020202020204" pitchFamily="34" charset="0"/>
              </a:rPr>
              <a:t>Новости, интервью</a:t>
            </a:r>
          </a:p>
          <a:p>
            <a:pPr algn="r"/>
            <a:r>
              <a:rPr lang="ru-RU" dirty="0" smtClean="0">
                <a:latin typeface="Century Gothic" panose="020B0502020202020204" pitchFamily="34" charset="0"/>
              </a:rPr>
              <a:t> (побуждают </a:t>
            </a:r>
            <a:r>
              <a:rPr lang="ru-RU" dirty="0">
                <a:latin typeface="Century Gothic" panose="020B0502020202020204" pitchFamily="34" charset="0"/>
              </a:rPr>
              <a:t>к обучению)</a:t>
            </a:r>
          </a:p>
          <a:p>
            <a:pPr algn="r"/>
            <a:r>
              <a:rPr lang="ru-RU" dirty="0">
                <a:latin typeface="Century Gothic" panose="020B0502020202020204" pitchFamily="34" charset="0"/>
              </a:rPr>
              <a:t>Круглые столы, </a:t>
            </a:r>
            <a:r>
              <a:rPr lang="ru-RU" dirty="0" smtClean="0">
                <a:latin typeface="Century Gothic" panose="020B0502020202020204" pitchFamily="34" charset="0"/>
              </a:rPr>
              <a:t>ток-шоу.)</a:t>
            </a:r>
            <a:endParaRPr lang="ru-RU" dirty="0">
              <a:latin typeface="Century Gothic" panose="020B0502020202020204" pitchFamily="34" charset="0"/>
            </a:endParaRPr>
          </a:p>
          <a:p>
            <a:pPr algn="r"/>
            <a:r>
              <a:rPr lang="ru-RU" dirty="0">
                <a:latin typeface="Century Gothic" panose="020B0502020202020204" pitchFamily="34" charset="0"/>
              </a:rPr>
              <a:t>Анализ урока (запись урока с обсуждением деталей </a:t>
            </a:r>
            <a:r>
              <a:rPr lang="ru-RU" dirty="0" smtClean="0">
                <a:latin typeface="Century Gothic" panose="020B0502020202020204" pitchFamily="34" charset="0"/>
              </a:rPr>
              <a:t>) </a:t>
            </a:r>
            <a:endParaRPr lang="ru-RU" dirty="0">
              <a:latin typeface="Century Gothic" panose="020B0502020202020204" pitchFamily="34" charset="0"/>
            </a:endParaRPr>
          </a:p>
          <a:p>
            <a:pPr algn="r"/>
            <a:r>
              <a:rPr lang="ru-RU" dirty="0" smtClean="0">
                <a:latin typeface="Century Gothic" panose="020B0502020202020204" pitchFamily="34" charset="0"/>
              </a:rPr>
              <a:t> 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                          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295" y="5574038"/>
            <a:ext cx="41316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BERNIER Shade" pitchFamily="50" charset="-52"/>
              </a:rPr>
              <a:t>Образовательные</a:t>
            </a:r>
          </a:p>
          <a:p>
            <a:r>
              <a:rPr lang="ru-RU" sz="3200" dirty="0">
                <a:latin typeface="BERNIER Shade" pitchFamily="50" charset="-52"/>
              </a:rPr>
              <a:t>передачи</a:t>
            </a:r>
            <a:endParaRPr lang="ru-RU" sz="3200" dirty="0">
              <a:latin typeface="BERNIER Shade" pitchFamily="50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78" y="560329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BERNIER Shade" pitchFamily="50" charset="-52"/>
              </a:rPr>
              <a:t>Видео и </a:t>
            </a:r>
            <a:r>
              <a:rPr lang="ru-RU" sz="3200" dirty="0" smtClean="0">
                <a:latin typeface="BERNIER Shade" pitchFamily="50" charset="-52"/>
              </a:rPr>
              <a:t> камера</a:t>
            </a:r>
          </a:p>
          <a:p>
            <a:r>
              <a:rPr lang="ru-RU" sz="3200" dirty="0" smtClean="0">
                <a:latin typeface="BERNIER Shade" pitchFamily="50" charset="-52"/>
              </a:rPr>
              <a:t>как </a:t>
            </a:r>
            <a:r>
              <a:rPr lang="ru-RU" sz="3200" dirty="0">
                <a:latin typeface="BERNIER Shade" pitchFamily="50" charset="-52"/>
              </a:rPr>
              <a:t>инструмент</a:t>
            </a:r>
          </a:p>
        </p:txBody>
      </p:sp>
    </p:spTree>
    <p:extLst>
      <p:ext uri="{BB962C8B-B14F-4D97-AF65-F5344CB8AC3E}">
        <p14:creationId xmlns:p14="http://schemas.microsoft.com/office/powerpoint/2010/main" val="22317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35"/>
          <a:stretch/>
        </p:blipFill>
        <p:spPr bwMode="auto">
          <a:xfrm>
            <a:off x="-47296" y="444227"/>
            <a:ext cx="9191296" cy="553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2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Сервис для быстрой записи скринкастов Berrycast - YouTub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0688"/>
            <a:ext cx="8848980" cy="497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620688"/>
            <a:ext cx="2736304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573016"/>
            <a:ext cx="3888432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" r="23492" b="-11373"/>
          <a:stretch/>
        </p:blipFill>
        <p:spPr bwMode="auto">
          <a:xfrm>
            <a:off x="0" y="0"/>
            <a:ext cx="9144000" cy="679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1"/>
          <a:stretch/>
        </p:blipFill>
        <p:spPr bwMode="auto">
          <a:xfrm>
            <a:off x="-3" y="7937"/>
            <a:ext cx="9144001" cy="682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pngicon.ru/file/uploads/youtube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79" y="157468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Google Диск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17923800">
            <a:off x="3848989" y="710193"/>
            <a:ext cx="432048" cy="109674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0" name="Picture 10" descr="Google Dri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35" y="1367895"/>
            <a:ext cx="1418632" cy="94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 rot="3676200" flipV="1">
            <a:off x="3771271" y="2016381"/>
            <a:ext cx="432048" cy="109674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5400000" flipV="1">
            <a:off x="3888448" y="1438896"/>
            <a:ext cx="432048" cy="109674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2" name="Picture 12" descr="Vimeo – WordPress plugin | WordPress.or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37" y="2564751"/>
            <a:ext cx="1525141" cy="49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20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114</Words>
  <Application>Microsoft Office PowerPoint</Application>
  <PresentationFormat>Экран (4:3)</PresentationFormat>
  <Paragraphs>47</Paragraphs>
  <Slides>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Microsoft Word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Zver</dc:creator>
  <cp:lastModifiedBy>Zverdvd.org</cp:lastModifiedBy>
  <cp:revision>11</cp:revision>
  <dcterms:created xsi:type="dcterms:W3CDTF">2022-08-30T14:29:11Z</dcterms:created>
  <dcterms:modified xsi:type="dcterms:W3CDTF">2022-08-30T19:07:54Z</dcterms:modified>
</cp:coreProperties>
</file>