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76" r:id="rId3"/>
    <p:sldId id="257" r:id="rId4"/>
    <p:sldId id="258" r:id="rId5"/>
    <p:sldId id="259" r:id="rId6"/>
    <p:sldId id="261" r:id="rId7"/>
    <p:sldId id="267" r:id="rId8"/>
    <p:sldId id="266" r:id="rId9"/>
    <p:sldId id="265" r:id="rId10"/>
    <p:sldId id="271" r:id="rId11"/>
    <p:sldId id="270" r:id="rId12"/>
    <p:sldId id="277" r:id="rId13"/>
    <p:sldId id="269" r:id="rId14"/>
    <p:sldId id="278" r:id="rId15"/>
    <p:sldId id="280" r:id="rId16"/>
    <p:sldId id="279" r:id="rId17"/>
    <p:sldId id="272" r:id="rId18"/>
    <p:sldId id="281" r:id="rId19"/>
    <p:sldId id="282" r:id="rId20"/>
    <p:sldId id="283" r:id="rId21"/>
    <p:sldId id="27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145" autoAdjust="0"/>
  </p:normalViewPr>
  <p:slideViewPr>
    <p:cSldViewPr>
      <p:cViewPr varScale="1">
        <p:scale>
          <a:sx n="66" d="100"/>
          <a:sy n="66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A2F3DE-31E1-4CF4-9478-8A58EEED4BBB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18247E-2B15-4687-8AE7-2F352AB9B04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HP\Desktop\шантарам\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648" y="-6350"/>
            <a:ext cx="9680576" cy="686435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85786" y="1928802"/>
            <a:ext cx="7956665" cy="20621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«Проектная деятельность </a:t>
            </a:r>
          </a:p>
          <a:p>
            <a:pPr algn="ctr"/>
            <a:r>
              <a:rPr lang="ru-RU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 форма взаимодействия с родителями </a:t>
            </a:r>
          </a:p>
          <a:p>
            <a:pPr algn="ctr"/>
            <a:r>
              <a:rPr lang="ru-RU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рамках духовно-нравственного </a:t>
            </a:r>
          </a:p>
          <a:p>
            <a:pPr algn="ctr"/>
            <a:r>
              <a:rPr lang="ru-RU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воспитания современного дошкольника»</a:t>
            </a:r>
            <a:endParaRPr lang="ru-RU" sz="32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56176" y="5014089"/>
            <a:ext cx="2736304" cy="1446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Воспитатель</a:t>
            </a:r>
            <a:r>
              <a:rPr lang="en-US" b="1" dirty="0" smtClean="0">
                <a:solidFill>
                  <a:schemeClr val="tx1"/>
                </a:solidFill>
              </a:rPr>
              <a:t>: </a:t>
            </a:r>
            <a:r>
              <a:rPr lang="ru-RU" b="1" dirty="0" err="1" smtClean="0">
                <a:solidFill>
                  <a:schemeClr val="tx1"/>
                </a:solidFill>
              </a:rPr>
              <a:t>Амагзаева</a:t>
            </a:r>
            <a:endParaRPr lang="ru-RU" b="1" dirty="0" smtClean="0">
              <a:solidFill>
                <a:schemeClr val="tx1"/>
              </a:solidFill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Алена Викторовна</a:t>
            </a:r>
            <a:endParaRPr lang="en-US" b="1" dirty="0" smtClean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31740" y="622281"/>
            <a:ext cx="5688632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МАДОУ г. Иркутска детский сад №148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HP\Desktop\шантарам\1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85721" y="357166"/>
          <a:ext cx="8572560" cy="3505200"/>
        </p:xfrm>
        <a:graphic>
          <a:graphicData uri="http://schemas.openxmlformats.org/drawingml/2006/table">
            <a:tbl>
              <a:tblPr/>
              <a:tblGrid>
                <a:gridCol w="4342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2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950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0330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11.</a:t>
                      </a:r>
                      <a:endParaRPr lang="ru-RU" sz="2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Этапы реализации проекта программы</a:t>
                      </a:r>
                      <a:endParaRPr lang="ru-RU" sz="2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212529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1этап - подготовительный</a:t>
                      </a:r>
                      <a:r>
                        <a:rPr lang="ru-RU" sz="2000" b="1" dirty="0">
                          <a:solidFill>
                            <a:srgbClr val="212529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: постановка целей, определение проблемы и значимости </a:t>
                      </a:r>
                      <a:r>
                        <a:rPr lang="ru-RU" sz="2000" b="1" dirty="0" smtClean="0">
                          <a:solidFill>
                            <a:srgbClr val="212529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проекта; подбор </a:t>
                      </a:r>
                      <a:r>
                        <a:rPr lang="ru-RU" sz="2000" b="1" dirty="0">
                          <a:solidFill>
                            <a:srgbClr val="212529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методической литературы для </a:t>
                      </a:r>
                      <a:r>
                        <a:rPr lang="ru-RU" sz="2000" b="1" dirty="0" smtClean="0">
                          <a:solidFill>
                            <a:srgbClr val="212529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реализации </a:t>
                      </a:r>
                      <a:r>
                        <a:rPr lang="ru-RU" sz="2000" b="1" dirty="0">
                          <a:solidFill>
                            <a:srgbClr val="212529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проекта(журналы, статьи, ресурсы интернета);подбор наглядно дидактического материала ;художественной литературы.</a:t>
                      </a:r>
                      <a:endParaRPr lang="ru-RU" sz="2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27051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212529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Беседы :</a:t>
                      </a:r>
                      <a:endParaRPr lang="ru-RU" sz="2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ru-RU" sz="2000" b="1" dirty="0">
                          <a:solidFill>
                            <a:srgbClr val="212529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«Народные праздники на Руси. Что за праздник </a:t>
                      </a:r>
                      <a:r>
                        <a:rPr lang="ru-RU" sz="2000" b="1" dirty="0" smtClean="0">
                          <a:solidFill>
                            <a:srgbClr val="212529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Масленица</a:t>
                      </a:r>
                      <a:r>
                        <a:rPr lang="ru-RU" sz="2000" b="1" dirty="0">
                          <a:solidFill>
                            <a:srgbClr val="212529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»;</a:t>
                      </a:r>
                      <a:endParaRPr lang="ru-RU" sz="2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ru-RU" sz="2000" b="1" dirty="0">
                          <a:solidFill>
                            <a:srgbClr val="212529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«Кто такая </a:t>
                      </a:r>
                      <a:r>
                        <a:rPr lang="ru-RU" sz="2000" b="1" dirty="0" smtClean="0">
                          <a:solidFill>
                            <a:srgbClr val="212529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Масленица</a:t>
                      </a:r>
                      <a:r>
                        <a:rPr lang="ru-RU" sz="2000" b="1" dirty="0">
                          <a:solidFill>
                            <a:srgbClr val="212529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»;</a:t>
                      </a:r>
                      <a:endParaRPr lang="ru-RU" sz="2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ru-RU" sz="2000" b="1" dirty="0">
                          <a:solidFill>
                            <a:srgbClr val="212529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«Почему на </a:t>
                      </a:r>
                      <a:r>
                        <a:rPr lang="ru-RU" sz="2000" b="1" dirty="0" smtClean="0">
                          <a:solidFill>
                            <a:srgbClr val="212529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масленицу </a:t>
                      </a:r>
                      <a:r>
                        <a:rPr lang="ru-RU" sz="2000" b="1" dirty="0">
                          <a:solidFill>
                            <a:srgbClr val="212529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пекут блины</a:t>
                      </a:r>
                      <a:r>
                        <a:rPr lang="ru-RU" sz="2000" b="1" dirty="0" smtClean="0">
                          <a:solidFill>
                            <a:srgbClr val="212529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»;</a:t>
                      </a:r>
                      <a:endParaRPr lang="ru-RU" sz="2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026" name="Picture 2" descr="C:\Users\HP\Desktop\методобьединение\фото\IMG_25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3929066"/>
            <a:ext cx="4714908" cy="27847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HP\Desktop\шантарам\1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14282" y="1285860"/>
          <a:ext cx="8501123" cy="3855720"/>
        </p:xfrm>
        <a:graphic>
          <a:graphicData uri="http://schemas.openxmlformats.org/drawingml/2006/table">
            <a:tbl>
              <a:tblPr/>
              <a:tblGrid>
                <a:gridCol w="439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04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00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001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11.</a:t>
                      </a:r>
                      <a:endParaRPr lang="ru-RU" sz="2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Этапы реализации проекта программы</a:t>
                      </a:r>
                      <a:endParaRPr lang="ru-RU" sz="2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212529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2этап –исследовательский:</a:t>
                      </a:r>
                    </a:p>
                    <a:p>
                      <a:pPr marL="27051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Кукла 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масленица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: совершение исследовательских действий, рассматривание по цвету ,форме, материалу, образцу ;простейшие манипуляции с игрушками, отражающие предметы и окружающий мир.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составления конспектов занятий , подбор презентаций и видеороликов;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подбор стихов, </a:t>
                      </a:r>
                      <a:r>
                        <a:rPr lang="ru-RU" sz="20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физкульт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минуток, малых  форм фольклора;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подбор книг, </a:t>
                      </a:r>
                      <a:r>
                        <a:rPr lang="ru-RU" sz="20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иллюстративнного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матерьяла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подбор дидактических  игр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;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HP\Desktop\шантарам\1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C:\Users\HP\Desktop\методобьединение\фото\IMG_251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1291805" y="779841"/>
            <a:ext cx="3381396" cy="2536047"/>
          </a:xfrm>
          <a:prstGeom prst="rect">
            <a:avLst/>
          </a:prstGeom>
          <a:noFill/>
        </p:spPr>
      </p:pic>
      <p:pic>
        <p:nvPicPr>
          <p:cNvPr id="3074" name="Picture 2" descr="C:\Users\HP\Desktop\методобьединение\фото\IMG_252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4205880" y="776864"/>
            <a:ext cx="3357586" cy="2518190"/>
          </a:xfrm>
          <a:prstGeom prst="rect">
            <a:avLst/>
          </a:prstGeom>
          <a:noFill/>
        </p:spPr>
      </p:pic>
      <p:pic>
        <p:nvPicPr>
          <p:cNvPr id="1028" name="Picture 4" descr="C:\Users\HP\Desktop\методобьединение\фото\IMG_252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43042" y="3929066"/>
            <a:ext cx="3143272" cy="2856327"/>
          </a:xfrm>
          <a:prstGeom prst="rect">
            <a:avLst/>
          </a:prstGeom>
          <a:noFill/>
        </p:spPr>
      </p:pic>
      <p:pic>
        <p:nvPicPr>
          <p:cNvPr id="1026" name="Picture 2" descr="C:\Users\HP\Desktop\методобьединение\фото\IMG_235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86380" y="3943457"/>
            <a:ext cx="1571636" cy="2787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HP\Desktop\шантарам\1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85720" y="285728"/>
          <a:ext cx="8572593" cy="5678424"/>
        </p:xfrm>
        <a:graphic>
          <a:graphicData uri="http://schemas.openxmlformats.org/drawingml/2006/table">
            <a:tbl>
              <a:tblPr/>
              <a:tblGrid>
                <a:gridCol w="5060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66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398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4307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11.</a:t>
                      </a:r>
                      <a:endParaRPr lang="ru-RU" sz="1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Этапы реализации проекта программы</a:t>
                      </a:r>
                      <a:endParaRPr lang="ru-RU" sz="1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212529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3этап- </a:t>
                      </a:r>
                      <a:r>
                        <a:rPr lang="ru-RU" sz="1800" b="1" dirty="0">
                          <a:solidFill>
                            <a:srgbClr val="212529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основной: организация совместной деятельности с детьми по организации выставки творческих работ, проведение </a:t>
                      </a:r>
                      <a:r>
                        <a:rPr lang="ru-RU" sz="1800" b="1" dirty="0" smtClean="0">
                          <a:solidFill>
                            <a:srgbClr val="212529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познавательных </a:t>
                      </a:r>
                      <a:r>
                        <a:rPr lang="ru-RU" sz="1800" b="1" dirty="0">
                          <a:solidFill>
                            <a:srgbClr val="212529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занятий соответствующей тематики, сбор </a:t>
                      </a:r>
                      <a:r>
                        <a:rPr lang="ru-RU" sz="1800" b="1" dirty="0" smtClean="0">
                          <a:solidFill>
                            <a:srgbClr val="212529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экспонатов </a:t>
                      </a:r>
                      <a:r>
                        <a:rPr lang="ru-RU" sz="1800" b="1" dirty="0">
                          <a:solidFill>
                            <a:srgbClr val="212529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для оформление книжки (совместная работа родителей и детей), подбор консультаций для родителей.</a:t>
                      </a:r>
                      <a:endParaRPr lang="ru-RU" sz="1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800" b="1" dirty="0">
                          <a:solidFill>
                            <a:srgbClr val="212529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беседа по истории возникновения праздника «</a:t>
                      </a:r>
                      <a:r>
                        <a:rPr lang="ru-RU" sz="1800" b="1" dirty="0" smtClean="0">
                          <a:solidFill>
                            <a:srgbClr val="212529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Масленица</a:t>
                      </a:r>
                      <a:r>
                        <a:rPr lang="ru-RU" sz="1800" b="1" dirty="0">
                          <a:solidFill>
                            <a:srgbClr val="212529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»;</a:t>
                      </a:r>
                      <a:endParaRPr lang="ru-RU" sz="1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800" b="1" dirty="0">
                          <a:solidFill>
                            <a:srgbClr val="212529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рассматривание выставки старших и подготовительных групп </a:t>
                      </a:r>
                      <a:r>
                        <a:rPr lang="ru-RU" sz="1800" b="1" dirty="0" smtClean="0">
                          <a:solidFill>
                            <a:srgbClr val="212529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Душа моя Масленица </a:t>
                      </a:r>
                      <a:r>
                        <a:rPr lang="ru-RU" sz="1800" b="1" dirty="0" smtClean="0">
                          <a:solidFill>
                            <a:srgbClr val="212529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»;</a:t>
                      </a:r>
                      <a:endParaRPr lang="ru-RU" sz="1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800" b="1" dirty="0">
                          <a:solidFill>
                            <a:srgbClr val="212529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изготовление </a:t>
                      </a:r>
                      <a:r>
                        <a:rPr lang="ru-RU" sz="1800" b="1" dirty="0" smtClean="0">
                          <a:solidFill>
                            <a:srgbClr val="212529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масленицы</a:t>
                      </a:r>
                      <a:r>
                        <a:rPr lang="ru-RU" sz="1800" b="1" dirty="0">
                          <a:solidFill>
                            <a:srgbClr val="212529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: аппликация, рисование;</a:t>
                      </a:r>
                      <a:endParaRPr lang="ru-RU" sz="1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800" b="1" dirty="0">
                          <a:solidFill>
                            <a:srgbClr val="212529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чтение стихов</a:t>
                      </a:r>
                      <a:r>
                        <a:rPr lang="en-US" sz="1800" b="1" dirty="0">
                          <a:solidFill>
                            <a:srgbClr val="212529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;</a:t>
                      </a:r>
                      <a:endParaRPr lang="ru-RU" sz="1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800" b="1" dirty="0">
                          <a:solidFill>
                            <a:srgbClr val="212529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разучивание пословиц и поговорок о празднике;</a:t>
                      </a:r>
                      <a:endParaRPr lang="ru-RU" sz="1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27051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212529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Работа с родителями:</a:t>
                      </a:r>
                      <a:endParaRPr lang="ru-RU" sz="1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800" b="1" dirty="0">
                          <a:solidFill>
                            <a:srgbClr val="212529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повысить творческую активность родителей , </a:t>
                      </a:r>
                      <a:r>
                        <a:rPr lang="ru-RU" sz="1800" b="1" dirty="0" smtClean="0">
                          <a:solidFill>
                            <a:srgbClr val="212529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вовлекать </a:t>
                      </a:r>
                      <a:r>
                        <a:rPr lang="ru-RU" sz="1800" b="1" dirty="0">
                          <a:solidFill>
                            <a:srgbClr val="212529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их в работу ДОУ;</a:t>
                      </a:r>
                      <a:endParaRPr lang="ru-RU" sz="1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800" b="1" dirty="0" smtClean="0">
                          <a:solidFill>
                            <a:srgbClr val="212529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привлечение </a:t>
                      </a:r>
                      <a:r>
                        <a:rPr lang="ru-RU" sz="1800" b="1" dirty="0">
                          <a:solidFill>
                            <a:srgbClr val="212529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родителей в оформление группы:</a:t>
                      </a:r>
                      <a:endParaRPr lang="ru-RU" sz="1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800" b="1" dirty="0" smtClean="0">
                          <a:solidFill>
                            <a:srgbClr val="212529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консультации </a:t>
                      </a:r>
                      <a:r>
                        <a:rPr lang="ru-RU" sz="1800" b="1" dirty="0">
                          <a:solidFill>
                            <a:srgbClr val="212529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для родителей: «История возникновения праздника», «Обычаи празднования»</a:t>
                      </a:r>
                      <a:endParaRPr lang="ru-RU" sz="1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None/>
                        <a:tabLst>
                          <a:tab pos="457200" algn="l"/>
                        </a:tabLst>
                      </a:pPr>
                      <a:endParaRPr lang="ru-RU" sz="1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HP\Desktop\шантарам\1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7" name="Picture 9" descr="C:\Users\HP\Desktop\методобьединение\фото\IMG_23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285728"/>
            <a:ext cx="2643206" cy="3524275"/>
          </a:xfrm>
          <a:prstGeom prst="rect">
            <a:avLst/>
          </a:prstGeom>
          <a:noFill/>
        </p:spPr>
      </p:pic>
      <p:pic>
        <p:nvPicPr>
          <p:cNvPr id="2058" name="Picture 10" descr="C:\Users\HP\Desktop\методобьединение\фото\IMG_21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2" y="285728"/>
            <a:ext cx="3690942" cy="2768207"/>
          </a:xfrm>
          <a:prstGeom prst="rect">
            <a:avLst/>
          </a:prstGeom>
          <a:noFill/>
        </p:spPr>
      </p:pic>
      <p:pic>
        <p:nvPicPr>
          <p:cNvPr id="2059" name="Picture 11" descr="C:\Users\HP\Desktop\методобьединение\фото\IMG_21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3214686"/>
            <a:ext cx="2571768" cy="3429024"/>
          </a:xfrm>
          <a:prstGeom prst="rect">
            <a:avLst/>
          </a:prstGeom>
          <a:noFill/>
        </p:spPr>
      </p:pic>
      <p:pic>
        <p:nvPicPr>
          <p:cNvPr id="2061" name="Picture 13" descr="C:\Users\HP\Desktop\методобьединение\фото\IMG_241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10" y="4000504"/>
            <a:ext cx="3548034" cy="26610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HP\Desktop\шантарам\1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C:\Users\HP\Desktop\методобьединение\фото\IMG_21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3571876"/>
            <a:ext cx="4095779" cy="3071834"/>
          </a:xfrm>
          <a:prstGeom prst="rect">
            <a:avLst/>
          </a:prstGeom>
          <a:noFill/>
        </p:spPr>
      </p:pic>
      <p:pic>
        <p:nvPicPr>
          <p:cNvPr id="2051" name="Picture 3" descr="C:\Users\HP\Desktop\методобьединение\фото\IMG_21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214290"/>
            <a:ext cx="2214577" cy="3213888"/>
          </a:xfrm>
          <a:prstGeom prst="rect">
            <a:avLst/>
          </a:prstGeom>
          <a:noFill/>
        </p:spPr>
      </p:pic>
      <p:pic>
        <p:nvPicPr>
          <p:cNvPr id="2053" name="Picture 5" descr="C:\Users\HP\Desktop\методобьединение\фото\IMG_213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98" y="285728"/>
            <a:ext cx="2357454" cy="3143272"/>
          </a:xfrm>
          <a:prstGeom prst="rect">
            <a:avLst/>
          </a:prstGeom>
          <a:noFill/>
        </p:spPr>
      </p:pic>
      <p:pic>
        <p:nvPicPr>
          <p:cNvPr id="2055" name="Picture 7" descr="C:\Users\HP\Desktop\методобьединение\фото\IMG_234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5786" y="214290"/>
            <a:ext cx="2428851" cy="3238468"/>
          </a:xfrm>
          <a:prstGeom prst="rect">
            <a:avLst/>
          </a:prstGeom>
          <a:noFill/>
        </p:spPr>
      </p:pic>
      <p:pic>
        <p:nvPicPr>
          <p:cNvPr id="2056" name="Picture 8" descr="C:\Users\HP\Desktop\методобьединение\фото\IMG_214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43570" y="3571876"/>
            <a:ext cx="2303876" cy="3071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HP\Desktop\шантарам\1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C:\Users\HP\Desktop\методобьединение\фото\IMG_23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14290"/>
            <a:ext cx="2428852" cy="3238469"/>
          </a:xfrm>
          <a:prstGeom prst="rect">
            <a:avLst/>
          </a:prstGeom>
          <a:noFill/>
        </p:spPr>
      </p:pic>
      <p:pic>
        <p:nvPicPr>
          <p:cNvPr id="3075" name="Picture 3" descr="C:\Users\HP\Desktop\методобьединение\фото\IMG_23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9" y="3643314"/>
            <a:ext cx="2286016" cy="3048021"/>
          </a:xfrm>
          <a:prstGeom prst="rect">
            <a:avLst/>
          </a:prstGeom>
          <a:noFill/>
        </p:spPr>
      </p:pic>
      <p:pic>
        <p:nvPicPr>
          <p:cNvPr id="3076" name="Picture 4" descr="C:\Users\HP\Desktop\методобьединение\фото\IMG_212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0826" y="3714752"/>
            <a:ext cx="2250297" cy="3000396"/>
          </a:xfrm>
          <a:prstGeom prst="rect">
            <a:avLst/>
          </a:prstGeom>
          <a:noFill/>
        </p:spPr>
      </p:pic>
      <p:pic>
        <p:nvPicPr>
          <p:cNvPr id="3077" name="Picture 5" descr="C:\Users\HP\Desktop\методобьединение\фото\IMG_233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8992" y="214290"/>
            <a:ext cx="2464611" cy="3286148"/>
          </a:xfrm>
          <a:prstGeom prst="rect">
            <a:avLst/>
          </a:prstGeom>
          <a:noFill/>
        </p:spPr>
      </p:pic>
      <p:pic>
        <p:nvPicPr>
          <p:cNvPr id="3078" name="Picture 6" descr="C:\Users\HP\Desktop\методобьединение\фото\IMG_233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400000">
            <a:off x="5728255" y="629671"/>
            <a:ext cx="3323041" cy="2492280"/>
          </a:xfrm>
          <a:prstGeom prst="rect">
            <a:avLst/>
          </a:prstGeom>
          <a:noFill/>
        </p:spPr>
      </p:pic>
      <p:pic>
        <p:nvPicPr>
          <p:cNvPr id="3079" name="Picture 7" descr="C:\Users\HP\Desktop\методобьединение\фото\IMG_214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57488" y="3929066"/>
            <a:ext cx="3429024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HP\Desktop\шантарам\1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D:\методобьединение\фото\IMG_2355.jpg"/>
          <p:cNvPicPr>
            <a:picLocks noChangeAspect="1" noChangeArrowheads="1"/>
          </p:cNvPicPr>
          <p:nvPr/>
        </p:nvPicPr>
        <p:blipFill>
          <a:blip r:embed="rId3" cstate="print"/>
          <a:srcRect t="562"/>
          <a:stretch>
            <a:fillRect/>
          </a:stretch>
        </p:blipFill>
        <p:spPr bwMode="auto">
          <a:xfrm rot="5400000">
            <a:off x="-513355" y="1084803"/>
            <a:ext cx="6286522" cy="4688372"/>
          </a:xfrm>
          <a:prstGeom prst="rect">
            <a:avLst/>
          </a:prstGeom>
          <a:noFill/>
        </p:spPr>
      </p:pic>
      <p:pic>
        <p:nvPicPr>
          <p:cNvPr id="2051" name="Picture 3" descr="C:\Users\HP\Desktop\ajnj 12\IMG_25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0232" y="1857364"/>
            <a:ext cx="1576084" cy="1071570"/>
          </a:xfrm>
          <a:prstGeom prst="rect">
            <a:avLst/>
          </a:prstGeom>
          <a:noFill/>
        </p:spPr>
      </p:pic>
      <p:pic>
        <p:nvPicPr>
          <p:cNvPr id="2052" name="Picture 4" descr="C:\Users\HP\Desktop\ajnj 12\IMG_249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380" y="357166"/>
            <a:ext cx="3500462" cy="2235193"/>
          </a:xfrm>
          <a:prstGeom prst="rect">
            <a:avLst/>
          </a:prstGeom>
          <a:noFill/>
        </p:spPr>
      </p:pic>
      <p:pic>
        <p:nvPicPr>
          <p:cNvPr id="2053" name="Picture 5" descr="C:\Users\HP\Desktop\ajnj 12\IMG_248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86380" y="3000372"/>
            <a:ext cx="3576093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HP\Desktop\шантарам\1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71472" y="285728"/>
          <a:ext cx="7786743" cy="6436360"/>
        </p:xfrm>
        <a:graphic>
          <a:graphicData uri="http://schemas.openxmlformats.org/drawingml/2006/table">
            <a:tbl>
              <a:tblPr/>
              <a:tblGrid>
                <a:gridCol w="5000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09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357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49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11.</a:t>
                      </a:r>
                      <a:endParaRPr lang="ru-RU" sz="2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977" marR="23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Этапы реализации проекта программы</a:t>
                      </a:r>
                      <a:endParaRPr lang="ru-RU" sz="2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977" marR="23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4– этап итоговый: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оформление выставки творческих работ «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Масленица 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пришла»;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оформление книжки «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Масленица 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глазами детей»;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провидение </a:t>
                      </a:r>
                      <a:r>
                        <a:rPr lang="ru-RU" sz="20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фотосессии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«Блины у самовара»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20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Фотоотчет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977" marR="23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655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12.</a:t>
                      </a:r>
                      <a:endParaRPr lang="ru-RU" sz="20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977" marR="23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Ресурсы</a:t>
                      </a:r>
                      <a:endParaRPr lang="ru-RU" sz="20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977" marR="23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AutoNum type="arabicPeriod"/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Тимофеева Л.Л. Проектный метод в детском саду / Л.Л.Тимофеева. - СПб.: ООО «Издательство «Детство-пресс», 2011. - 80 с.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AutoNum type="arabicPeriod"/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Приобщение детей </a:t>
                      </a:r>
                      <a:r>
                        <a:rPr lang="ru-RU" sz="20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кистокам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русской. Народной. культуры. О. Л. Князева, М. Д. </a:t>
                      </a:r>
                      <a:r>
                        <a:rPr lang="ru-RU" sz="20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Маханева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 ... , Санкт-Петербург Издательство «Детство-Пресс» 2010.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977" marR="23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411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13.</a:t>
                      </a:r>
                      <a:endParaRPr lang="ru-RU" sz="20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977" marR="23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Результаты работы проекта</a:t>
                      </a:r>
                      <a:endParaRPr lang="ru-RU" sz="20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977" marR="23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Книга «Масленица глазами детей»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977" marR="23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HP\Desktop\шантарам\1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 descr="IMG_25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2066" y="214290"/>
            <a:ext cx="3786214" cy="3066129"/>
          </a:xfrm>
          <a:prstGeom prst="rect">
            <a:avLst/>
          </a:prstGeom>
        </p:spPr>
      </p:pic>
      <p:pic>
        <p:nvPicPr>
          <p:cNvPr id="5" name="Picture 3" descr="C:\Users\HP\Desktop\ajnj 12\IMG_25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285728"/>
            <a:ext cx="4000527" cy="3000396"/>
          </a:xfrm>
          <a:prstGeom prst="rect">
            <a:avLst/>
          </a:prstGeom>
          <a:noFill/>
        </p:spPr>
      </p:pic>
      <p:pic>
        <p:nvPicPr>
          <p:cNvPr id="7" name="Рисунок 6" descr="IMG_255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2812839" y="3902277"/>
            <a:ext cx="3214712" cy="2411034"/>
          </a:xfrm>
          <a:prstGeom prst="rect">
            <a:avLst/>
          </a:prstGeom>
        </p:spPr>
      </p:pic>
      <p:pic>
        <p:nvPicPr>
          <p:cNvPr id="8" name="Рисунок 7" descr="IMG_255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>
            <a:off x="5595944" y="3905254"/>
            <a:ext cx="3238523" cy="24288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HP\Desktop\шантарам\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68288" y="-3175"/>
            <a:ext cx="9680576" cy="686435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357290" y="1214422"/>
            <a:ext cx="7215238" cy="39290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Проблемы нравственно патриотического воспитания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3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снижение познавательного интереса и уважения у современной молодежи к прошлому и настоящему своей Родины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не знание обычаев и традиций своего народа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низкий уровень знаний об истории, культурном наследии своего Отечества, представления о русской культуре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HP\Desktop\шантарам\1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" name="Рисунок 9" descr="IMG_219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151837" y="687566"/>
            <a:ext cx="3786214" cy="2839661"/>
          </a:xfrm>
          <a:prstGeom prst="rect">
            <a:avLst/>
          </a:prstGeom>
        </p:spPr>
      </p:pic>
      <p:pic>
        <p:nvPicPr>
          <p:cNvPr id="11" name="Picture 4" descr="C:\Users\HP\Desktop\методобьединение\фото\IMG_219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2446719" y="1839505"/>
            <a:ext cx="4429156" cy="3321867"/>
          </a:xfrm>
          <a:prstGeom prst="rect">
            <a:avLst/>
          </a:prstGeom>
          <a:noFill/>
        </p:spPr>
      </p:pic>
      <p:pic>
        <p:nvPicPr>
          <p:cNvPr id="14" name="Рисунок 13" descr="IMG_222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5581062" y="3277194"/>
            <a:ext cx="3929090" cy="29468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P\Desktop\шантарам\12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908" y="-6350"/>
            <a:ext cx="9680576" cy="686435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7158" y="642918"/>
            <a:ext cx="5786478" cy="29289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Спасибо за внимание!!!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G_22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71604" y="2643182"/>
            <a:ext cx="2643188" cy="35242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HP\Desktop\шантарам\1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C:\Users\HP\Downloads\IMG_240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714356"/>
            <a:ext cx="1566931" cy="1619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71472" y="2643182"/>
            <a:ext cx="828680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«Приобщение детей к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социокультурным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нормам, традициям семьи, общества и государства; учет этнокультурной ситуации развития детей»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HP\Desktop\шантарам\1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99592" y="1628800"/>
            <a:ext cx="792961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Проект 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это уникальная деятельность, имеющая начало и конец во времени и направленная на достижение заранее определённого результата или цели.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HP\Desktop\шантарам\1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971600" y="1844824"/>
            <a:ext cx="7715304" cy="28575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endParaRPr lang="ru-RU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357818" y="1643050"/>
            <a:ext cx="3571900" cy="30718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43042" y="928670"/>
            <a:ext cx="6429420" cy="45005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(Тимофеева Л.Л.)</a:t>
            </a:r>
          </a:p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Виды проектов 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ru-RU" sz="4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исследовательский</a:t>
            </a:r>
          </a:p>
          <a:p>
            <a:pPr>
              <a:buFont typeface="Arial" pitchFamily="34" charset="0"/>
              <a:buChar char="•"/>
            </a:pP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творческий</a:t>
            </a:r>
          </a:p>
          <a:p>
            <a:pPr>
              <a:buFont typeface="Arial" pitchFamily="34" charset="0"/>
              <a:buChar char="•"/>
            </a:pP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приключенческий</a:t>
            </a:r>
          </a:p>
          <a:p>
            <a:pPr>
              <a:buFont typeface="Arial" pitchFamily="34" charset="0"/>
              <a:buChar char="•"/>
            </a:pP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информационный</a:t>
            </a:r>
          </a:p>
          <a:p>
            <a:pPr>
              <a:buFont typeface="Arial" pitchFamily="34" charset="0"/>
              <a:buChar char="•"/>
            </a:pP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практико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ориентированный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HP\Desktop\шантарам\1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28728" y="1000108"/>
            <a:ext cx="7000924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Классификация проектов по признакам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(Тимофеева Л.Л.)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по составу и количеству участников;</a:t>
            </a:r>
          </a:p>
          <a:p>
            <a:pPr>
              <a:buFont typeface="Arial" pitchFamily="34" charset="0"/>
              <a:buChar char="•"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по степени определенности результата; </a:t>
            </a:r>
          </a:p>
          <a:p>
            <a:pPr>
              <a:buFont typeface="Arial" pitchFamily="34" charset="0"/>
              <a:buChar char="•"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по срокам реализации ;</a:t>
            </a:r>
          </a:p>
          <a:p>
            <a:pPr>
              <a:buFont typeface="Arial" pitchFamily="34" charset="0"/>
              <a:buChar char="•"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по тематике.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HP\Desktop\шантарам\1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2000232" y="142852"/>
            <a:ext cx="54292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Паспорт проекта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Широкая Масленица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92867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Группы №1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Аистенок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Составили воспитатели: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Амагзаева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А.В., Харитонова И.В.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14282" y="1785927"/>
          <a:ext cx="8606191" cy="4683259"/>
        </p:xfrm>
        <a:graphic>
          <a:graphicData uri="http://schemas.openxmlformats.org/drawingml/2006/table">
            <a:tbl>
              <a:tblPr/>
              <a:tblGrid>
                <a:gridCol w="4303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13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344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98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</a:t>
                      </a:r>
                      <a:endParaRPr lang="ru-RU" sz="2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696" marR="42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Название проекта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696" marR="42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«Широкая 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Масленица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»</a:t>
                      </a:r>
                    </a:p>
                  </a:txBody>
                  <a:tcPr marL="42696" marR="42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2587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</a:t>
                      </a:r>
                      <a:endParaRPr lang="ru-RU" sz="20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696" marR="42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Вид 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проекта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(по доминирующей в проекте деятельности)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696" marR="42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Творческий 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                                                                               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696" marR="42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5634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3.</a:t>
                      </a:r>
                      <a:endParaRPr lang="ru-RU" sz="20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696" marR="42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Актуальность проекта</a:t>
                      </a:r>
                      <a:endParaRPr lang="ru-RU" sz="2000" b="1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696" marR="42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387975" algn="l"/>
                        </a:tabLs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Данный проект 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дает возможность организовать совместную деятельность родителей и 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детей</a:t>
                      </a: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 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приобщению к народным 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традициям, творчески 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подойти к совместной деятельности, а так же дает возможность сделать данное направление 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работы систематичным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традиционным. 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696" marR="42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HP\Desktop\шантарам\1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57158" y="428604"/>
          <a:ext cx="8358246" cy="5669280"/>
        </p:xfrm>
        <a:graphic>
          <a:graphicData uri="http://schemas.openxmlformats.org/drawingml/2006/table">
            <a:tbl>
              <a:tblPr/>
              <a:tblGrid>
                <a:gridCol w="3571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91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918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55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4.</a:t>
                      </a:r>
                      <a:endParaRPr lang="ru-RU" sz="2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696" marR="42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Длительность реализации</a:t>
                      </a:r>
                      <a:endParaRPr lang="ru-RU" sz="2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696" marR="42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Краткосрочный:</a:t>
                      </a: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0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1.03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.-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15.03.2021 г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696" marR="42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56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5.</a:t>
                      </a:r>
                      <a:endParaRPr lang="ru-RU" sz="20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696" marR="42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Цель проекта</a:t>
                      </a:r>
                      <a:endParaRPr lang="ru-RU" sz="2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696" marR="42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Приобщение к традициям русского народа в</a:t>
                      </a: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процессе совместной творческой деятельности всех участников образовательного процесса. 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696" marR="42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2567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6.</a:t>
                      </a:r>
                      <a:endParaRPr lang="ru-RU" sz="20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696" marR="42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Задачи проекта</a:t>
                      </a:r>
                      <a:endParaRPr lang="ru-RU" sz="2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696" marR="42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u="sng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для </a:t>
                      </a:r>
                      <a:r>
                        <a:rPr lang="ru-RU" sz="20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детей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: 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познакомиться с историей возникновения праздника;</a:t>
                      </a: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упражняться</a:t>
                      </a: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в умении 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создавать законченный образ Масленицы,</a:t>
                      </a: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используя 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разные способы</a:t>
                      </a: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рисования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и бросовый материал; 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для воспитателя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: 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создать условия для развития познавательной активности дошкольников;</a:t>
                      </a: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20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налаживать конструктивное взаимодействие с семьями воспитанников путём привлечения 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родителей к участию в проекте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;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для родителей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: 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активизировать участие родителей в жизни дошкольного учреждения. 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696" marR="42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HP\Desktop\шантарам\1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5070505"/>
              </p:ext>
            </p:extLst>
          </p:nvPr>
        </p:nvGraphicFramePr>
        <p:xfrm>
          <a:off x="285720" y="214290"/>
          <a:ext cx="8858281" cy="6272784"/>
        </p:xfrm>
        <a:graphic>
          <a:graphicData uri="http://schemas.openxmlformats.org/drawingml/2006/table">
            <a:tbl>
              <a:tblPr/>
              <a:tblGrid>
                <a:gridCol w="325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083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2831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7.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696" marR="42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Ожидаемые результаты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696" marR="42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От детей: 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изготовление работ для выставки «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Масленица 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пришла»; изготовление наряда для масленицы (совместно с родителями) развитие интереса к художественному творчеству, получить эмоциональный отклик от своей работы.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u="sng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От </a:t>
                      </a:r>
                      <a:r>
                        <a:rPr lang="ru-RU" sz="18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родителей: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Рост 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уровня информированности родителей 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 теме проекта и о 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деятельности ДОУ; активное участие родителей в жизни детского сада и группы.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От педагога: </a:t>
                      </a:r>
                      <a:r>
                        <a:rPr lang="ru-RU" sz="1800" b="1" u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повышение профессиональных компетенций при 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изучении и подборе информации по теме </a:t>
                      </a:r>
                      <a:r>
                        <a:rPr lang="ru-RU" sz="1800" b="1" u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проекта. </a:t>
                      </a:r>
                      <a:r>
                        <a:rPr lang="ru-RU" sz="1800" b="1" u="non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Получить эмоциональный отклик….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696" marR="42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55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8.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696" marR="42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Продукты проекта</a:t>
                      </a:r>
                      <a:endParaRPr lang="ru-RU" sz="1800" b="1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696" marR="42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Книга «Масленица глазами детей»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696" marR="42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55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9.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696" marR="42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Участники проекта</a:t>
                      </a:r>
                      <a:endParaRPr lang="ru-RU" sz="1800" b="1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696" marR="42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Дети, родители, воспитатели.</a:t>
                      </a:r>
                    </a:p>
                  </a:txBody>
                  <a:tcPr marL="42696" marR="42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0099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10.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696" marR="42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Аннотация проекта</a:t>
                      </a:r>
                      <a:endParaRPr lang="ru-RU" sz="1800" b="1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696" marR="42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Тип проекта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творческий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Продукт: Книга «Масленица глазами детей».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Проект имеет познавательный характер, и будет интересен в преддверии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масленичной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недели.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Обобщенная информацию по данной теме представлена в наглядной форме, которая, несомненно, вызовет интерес как у родителей, так и у детей.  Собранный в ходе работы материал  об изготовлении куклы масленицы и ее украшение, пригодится детям для самостоятельной работы дома и в саду (для развития творческих способностей, для интересного совместного времяпровождения с родителями). 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696" marR="42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</TotalTime>
  <Words>668</Words>
  <Application>Microsoft Office PowerPoint</Application>
  <PresentationFormat>Экран (4:3)</PresentationFormat>
  <Paragraphs>114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Calibri</vt:lpstr>
      <vt:lpstr>Symbol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HP</dc:creator>
  <cp:lastModifiedBy>RePack by Diakov</cp:lastModifiedBy>
  <cp:revision>76</cp:revision>
  <dcterms:created xsi:type="dcterms:W3CDTF">2021-03-15T13:05:48Z</dcterms:created>
  <dcterms:modified xsi:type="dcterms:W3CDTF">2021-03-18T05:48:12Z</dcterms:modified>
</cp:coreProperties>
</file>