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3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ADB-ACF4-45B5-BF70-452E40273B82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C6CB-0007-4BB9-BCBA-2584FBE7474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0" name="Picture 2" descr="Nature background with map earth and grass vector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8" name="Picture 2" descr="107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2708920"/>
            <a:ext cx="3940813" cy="3791062"/>
          </a:xfrm>
          <a:prstGeom prst="rect">
            <a:avLst/>
          </a:prstGeom>
          <a:noFill/>
        </p:spPr>
      </p:pic>
      <p:grpSp>
        <p:nvGrpSpPr>
          <p:cNvPr id="22" name="Группа 21"/>
          <p:cNvGrpSpPr/>
          <p:nvPr userDrawn="1"/>
        </p:nvGrpSpPr>
        <p:grpSpPr>
          <a:xfrm>
            <a:off x="0" y="3284984"/>
            <a:ext cx="5826648" cy="2016465"/>
            <a:chOff x="0" y="3284984"/>
            <a:chExt cx="5826648" cy="2016465"/>
          </a:xfrm>
        </p:grpSpPr>
        <p:pic>
          <p:nvPicPr>
            <p:cNvPr id="9" name="Рисунок 8" descr="http://i039.radikal.ru/0805/93/f7dd229a95fb.png"/>
            <p:cNvPicPr/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flipH="1">
              <a:off x="3707904" y="3717032"/>
              <a:ext cx="1368152" cy="1243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9" descr="http://i039.radikal.ru/0805/93/f7dd229a95fb.png"/>
            <p:cNvPicPr/>
            <p:nvPr userDrawn="1"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19661227" flipH="1">
              <a:off x="2599109" y="3536554"/>
              <a:ext cx="1249168" cy="1062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0" descr="http://i039.radikal.ru/0805/93/f7dd229a95fb.png"/>
            <p:cNvPicPr/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539552" y="3284984"/>
              <a:ext cx="2376264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1" descr="http://i039.radikal.ru/0805/93/f7dd229a95fb.png"/>
            <p:cNvPicPr/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 rot="1157158" flipH="1">
              <a:off x="4818536" y="4509361"/>
              <a:ext cx="1008112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Рисунок 12" descr="http://i039.radikal.ru/0805/93/f7dd229a95fb.png"/>
            <p:cNvPicPr/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 flipH="1">
              <a:off x="3419872" y="4293096"/>
              <a:ext cx="576064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Рисунок 15" descr="http://i039.radikal.ru/0805/93/f7dd229a95fb.png"/>
            <p:cNvPicPr/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0" y="3789040"/>
              <a:ext cx="1008112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Picture 2" descr="http://img-fotki.yandex.ru/get/4123/16969765.115/0_70af4_e8b6a294_M.png"/>
          <p:cNvPicPr>
            <a:picLocks noChangeAspect="1" noChangeArrowheads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012160" y="3861048"/>
            <a:ext cx="2857500" cy="276225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ADB-ACF4-45B5-BF70-452E40273B82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C6CB-0007-4BB9-BCBA-2584FBE7474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2" descr="Nature background with map earth and grass vector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grpSp>
        <p:nvGrpSpPr>
          <p:cNvPr id="9" name="Группа 8"/>
          <p:cNvGrpSpPr/>
          <p:nvPr userDrawn="1"/>
        </p:nvGrpSpPr>
        <p:grpSpPr>
          <a:xfrm>
            <a:off x="0" y="3284984"/>
            <a:ext cx="5826648" cy="2016465"/>
            <a:chOff x="0" y="3284984"/>
            <a:chExt cx="5826648" cy="2016465"/>
          </a:xfrm>
        </p:grpSpPr>
        <p:pic>
          <p:nvPicPr>
            <p:cNvPr id="10" name="Рисунок 9" descr="http://i039.radikal.ru/0805/93/f7dd229a95fb.png"/>
            <p:cNvPicPr/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flipH="1">
              <a:off x="3707904" y="3717032"/>
              <a:ext cx="1368152" cy="1243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0" descr="http://i039.radikal.ru/0805/93/f7dd229a95fb.png"/>
            <p:cNvPicPr/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rot="19661227" flipH="1">
              <a:off x="2599109" y="3536554"/>
              <a:ext cx="1249168" cy="1062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1" descr="http://i039.radikal.ru/0805/93/f7dd229a95fb.png"/>
            <p:cNvPicPr/>
            <p:nvPr userDrawn="1"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39552" y="3284984"/>
              <a:ext cx="2376264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Рисунок 12" descr="http://i039.radikal.ru/0805/93/f7dd229a95fb.png"/>
            <p:cNvPicPr/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 rot="1157158" flipH="1">
              <a:off x="4818536" y="4509361"/>
              <a:ext cx="1008112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Рисунок 13" descr="http://i039.radikal.ru/0805/93/f7dd229a95fb.png"/>
            <p:cNvPicPr/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 flipH="1">
              <a:off x="3419872" y="4293096"/>
              <a:ext cx="576064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Рисунок 14" descr="http://i039.radikal.ru/0805/93/f7dd229a95fb.png"/>
            <p:cNvPicPr/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0" y="3789040"/>
              <a:ext cx="1008112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Скругленный прямоугольник 5"/>
          <p:cNvSpPr/>
          <p:nvPr userDrawn="1"/>
        </p:nvSpPr>
        <p:spPr>
          <a:xfrm>
            <a:off x="179512" y="188640"/>
            <a:ext cx="8784976" cy="6480720"/>
          </a:xfrm>
          <a:prstGeom prst="roundRect">
            <a:avLst/>
          </a:prstGeom>
          <a:solidFill>
            <a:schemeClr val="bg1">
              <a:alpha val="7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107.png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0" y="4725144"/>
            <a:ext cx="2016224" cy="19396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ADB-ACF4-45B5-BF70-452E40273B82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C6CB-0007-4BB9-BCBA-2584FBE74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04ADB-ACF4-45B5-BF70-452E40273B82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1C6CB-0007-4BB9-BCBA-2584FBE74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6120680" cy="3123779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Georgia" pitchFamily="18" charset="0"/>
              </a:rPr>
              <a:t>Современные приемы формирования </a:t>
            </a:r>
            <a:r>
              <a:rPr lang="ru-RU" sz="3600" b="1" i="1" dirty="0">
                <a:solidFill>
                  <a:srgbClr val="002060"/>
                </a:solidFill>
                <a:latin typeface="Georgia" pitchFamily="18" charset="0"/>
              </a:rPr>
              <a:t>естественнонаучной  грамотности на уроках </a:t>
            </a:r>
            <a:r>
              <a:rPr lang="ru-RU" sz="3600" b="1" i="1" dirty="0" smtClean="0">
                <a:solidFill>
                  <a:srgbClr val="002060"/>
                </a:solidFill>
                <a:latin typeface="Georgia" pitchFamily="18" charset="0"/>
              </a:rPr>
              <a:t>окружающего </a:t>
            </a:r>
            <a:r>
              <a:rPr lang="ru-RU" sz="3600" b="1" i="1" dirty="0">
                <a:solidFill>
                  <a:srgbClr val="002060"/>
                </a:solidFill>
                <a:latin typeface="Georgia" pitchFamily="18" charset="0"/>
              </a:rPr>
              <a:t>мира</a:t>
            </a:r>
            <a:r>
              <a:rPr lang="ru-RU" sz="3600" i="1" dirty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3600" i="1" dirty="0">
                <a:solidFill>
                  <a:srgbClr val="002060"/>
                </a:solidFill>
                <a:latin typeface="Georgia" pitchFamily="18" charset="0"/>
              </a:rPr>
            </a:br>
            <a:endParaRPr lang="ru-RU" sz="36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105400"/>
            <a:ext cx="3632200" cy="1752600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Опанасенко Наталья Юрьевна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учитель начальных классов</a:t>
            </a:r>
          </a:p>
          <a:p>
            <a:r>
              <a:rPr lang="ru-RU" b="1" i="1">
                <a:solidFill>
                  <a:srgbClr val="002060"/>
                </a:solidFill>
              </a:rPr>
              <a:t>МБОУ </a:t>
            </a:r>
            <a:r>
              <a:rPr lang="ru-RU" b="1" i="1">
                <a:solidFill>
                  <a:srgbClr val="002060"/>
                </a:solidFill>
              </a:rPr>
              <a:t>ООШ </a:t>
            </a:r>
            <a:r>
              <a:rPr lang="ru-RU" b="1" i="1" dirty="0">
                <a:solidFill>
                  <a:srgbClr val="002060"/>
                </a:solidFill>
              </a:rPr>
              <a:t>№ 16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г. Армавир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764" y="1412776"/>
            <a:ext cx="8152759" cy="47525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19672" y="764704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Georgia" panose="02040502050405020303" pitchFamily="18" charset="0"/>
              </a:rPr>
              <a:t>Приём «Корзина идей»</a:t>
            </a:r>
          </a:p>
        </p:txBody>
      </p:sp>
    </p:spTree>
    <p:extLst>
      <p:ext uri="{BB962C8B-B14F-4D97-AF65-F5344CB8AC3E}">
        <p14:creationId xmlns:p14="http://schemas.microsoft.com/office/powerpoint/2010/main" val="13291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764704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Прием «Кластер</a:t>
            </a:r>
            <a:r>
              <a:rPr lang="ru-RU" sz="3200" b="1" i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ru-RU" sz="3200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556792"/>
            <a:ext cx="7334449" cy="453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5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836712"/>
            <a:ext cx="54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Приём «Хорошо - плохо» </a:t>
            </a:r>
            <a:endParaRPr lang="ru-RU" sz="28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700808"/>
            <a:ext cx="758521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5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704856" cy="4805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u="sng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Рецепт счастья</a:t>
            </a:r>
            <a:endParaRPr lang="ru-RU" sz="2800" b="1" i="1" dirty="0">
              <a:solidFill>
                <a:srgbClr val="C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Возьмите чашку терпения, влейте туда полное сердце любви, бросьте две пригоршни щедрости, плесните туда же юмора, посыпьте добротой, добавьте как можно больше веры и всё это хорошенько перемешайте. Потом намажьте на кусок отпущенной вам жизни и предлагайте каждому, кого встретите на своём пути. (</a:t>
            </a:r>
            <a:r>
              <a:rPr lang="ru-RU" sz="2800" b="1" dirty="0" err="1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Р.Шапиро</a:t>
            </a:r>
            <a:r>
              <a:rPr lang="ru-RU" sz="2800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800" b="1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93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908720"/>
            <a:ext cx="7200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Спасибо за внимание!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916832"/>
            <a:ext cx="6194073" cy="4645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476672"/>
            <a:ext cx="612068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741682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У</a:t>
            </a:r>
            <a:r>
              <a:rPr lang="ru-RU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рок притчи </a:t>
            </a:r>
            <a:r>
              <a:rPr lang="ru-RU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заключается о том, что надо обретать не только знания, а способность целенаправленно применить  эти добытые знания и умения  в жизненной ситуации.</a:t>
            </a:r>
          </a:p>
          <a:p>
            <a:pPr algn="just"/>
            <a:r>
              <a:rPr lang="ru-RU" sz="3200" b="1" i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3200" b="1" i="1" u="sng" dirty="0">
                <a:solidFill>
                  <a:srgbClr val="C00000"/>
                </a:solidFill>
                <a:latin typeface="Georgia" panose="02040502050405020303" pitchFamily="18" charset="0"/>
              </a:rPr>
              <a:t>Это самое главное, чему мы должны учить </a:t>
            </a:r>
            <a:r>
              <a:rPr lang="ru-RU" sz="3200" b="1" i="1" u="sng" dirty="0" smtClean="0">
                <a:solidFill>
                  <a:srgbClr val="C00000"/>
                </a:solidFill>
                <a:latin typeface="Georgia" panose="02040502050405020303" pitchFamily="18" charset="0"/>
              </a:rPr>
              <a:t>детей. </a:t>
            </a:r>
            <a:r>
              <a:rPr lang="ru-RU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Вот </a:t>
            </a:r>
            <a:r>
              <a:rPr lang="ru-RU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и встают перед учителем вопросы: </a:t>
            </a:r>
            <a:r>
              <a:rPr lang="ru-RU" sz="3200" b="1" i="1" u="sng" dirty="0">
                <a:solidFill>
                  <a:srgbClr val="C00000"/>
                </a:solidFill>
                <a:latin typeface="Georgia" panose="02040502050405020303" pitchFamily="18" charset="0"/>
              </a:rPr>
              <a:t>а как это сделать, каким образом достичь этой заветной цели? </a:t>
            </a:r>
          </a:p>
        </p:txBody>
      </p:sp>
    </p:spTree>
    <p:extLst>
      <p:ext uri="{BB962C8B-B14F-4D97-AF65-F5344CB8AC3E}">
        <p14:creationId xmlns:p14="http://schemas.microsoft.com/office/powerpoint/2010/main" val="290904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756084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Функциональная грамотность </a:t>
            </a:r>
            <a:r>
              <a:rPr lang="ru-RU" sz="2400" b="1" dirty="0">
                <a:solidFill>
                  <a:srgbClr val="333333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простыми словами- это умение применять в жизни знания и навыки, полученные в школе. </a:t>
            </a:r>
            <a:r>
              <a:rPr lang="ru-RU" sz="2400" b="1" dirty="0">
                <a:latin typeface="Georgia" panose="02040502050405020303" pitchFamily="18" charset="0"/>
              </a:rPr>
              <a:t>С</a:t>
            </a:r>
            <a:r>
              <a:rPr lang="ru-RU" sz="2400" b="1" dirty="0" smtClean="0">
                <a:latin typeface="Georgia" panose="02040502050405020303" pitchFamily="18" charset="0"/>
              </a:rPr>
              <a:t>пособность </a:t>
            </a:r>
            <a:r>
              <a:rPr lang="ru-RU" sz="2400" b="1" dirty="0">
                <a:latin typeface="Georgia" panose="02040502050405020303" pitchFamily="18" charset="0"/>
              </a:rPr>
              <a:t>человека вступать в отношения с внешней средой, максимально быстро адаптироваться и функционировать в ней</a:t>
            </a:r>
            <a:r>
              <a:rPr lang="ru-RU" sz="2400" b="1" dirty="0" smtClean="0">
                <a:latin typeface="Georgia" panose="02040502050405020303" pitchFamily="18" charset="0"/>
              </a:rPr>
              <a:t>.</a:t>
            </a:r>
          </a:p>
          <a:p>
            <a:pPr algn="just"/>
            <a:endParaRPr lang="ru-RU" sz="2400" b="1" dirty="0">
              <a:latin typeface="Georgia" panose="02040502050405020303" pitchFamily="18" charset="0"/>
            </a:endParaRPr>
          </a:p>
          <a:p>
            <a:pPr algn="just"/>
            <a:r>
              <a:rPr lang="ru-RU" sz="2400" b="1" i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Функционально грамотная личность </a:t>
            </a:r>
            <a:r>
              <a:rPr lang="ru-RU" sz="2400" b="1" dirty="0">
                <a:solidFill>
                  <a:srgbClr val="333333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это личность, свободно ориентирующаяся в окружающем его мире, действующая в соответствии с ценностями, интересами, ожиданиями общества. </a:t>
            </a:r>
            <a:endParaRPr lang="ru-RU" sz="2400" b="1" dirty="0">
              <a:latin typeface="Georgia" panose="02040502050405020303" pitchFamily="18" charset="0"/>
            </a:endParaRPr>
          </a:p>
          <a:p>
            <a:pPr algn="just"/>
            <a:endParaRPr lang="ru-RU" sz="2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05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764704"/>
            <a:ext cx="7647249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7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7416824" cy="6095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Естественно-научная грамотность</a:t>
            </a:r>
            <a:r>
              <a:rPr lang="ru-RU" sz="2400" b="1" i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- это 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способность человека осваивать и использовать естественно-научные знания для постановки вопросов, освоения новых знаний, для объяснения естественно-научных явлений, основанных на научных доказательствах. 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Естественно-научная грамотность включает</a:t>
            </a:r>
            <a:r>
              <a:rPr lang="ru-RU" sz="2400" b="1" i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понимание основных закономерностей и особенностей естествознания, осведомлённости в том, что естественные науки и технологии оказывают         влияние       на          материальную,   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интеллектуальную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, культурную сферы общества. </a:t>
            </a: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69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7920880" cy="5900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Виды заданий на уроках окружающего </a:t>
            </a:r>
            <a:r>
              <a:rPr lang="ru-RU" sz="2800" b="1" i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мира:</a:t>
            </a:r>
            <a:endParaRPr lang="ru-RU" sz="2800" b="1" i="1" dirty="0">
              <a:solidFill>
                <a:srgbClr val="C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1. Задания, формирующие </a:t>
            </a:r>
            <a:r>
              <a:rPr lang="ru-RU" sz="2800" b="1" dirty="0" err="1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знаниевый</a:t>
            </a: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компонент естественнонаучной грамотности. </a:t>
            </a:r>
          </a:p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2. Задания, направленные на применение знаний в опыте деятельности. </a:t>
            </a:r>
          </a:p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3. Задания, позволяющие сформировать опыт рассуждения при решении нестандартных задач – жизненных ситуаций.</a:t>
            </a:r>
            <a:endParaRPr lang="ru-RU" sz="2800" b="1" dirty="0">
              <a:solidFill>
                <a:srgbClr val="00206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95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124744"/>
            <a:ext cx="6840760" cy="3861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 </a:t>
            </a:r>
            <a:r>
              <a:rPr lang="ru-RU" sz="3200" b="1" i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Технологии</a:t>
            </a:r>
            <a:r>
              <a:rPr lang="ru-RU" sz="3200" b="1" i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, используемые в </a:t>
            </a:r>
            <a:r>
              <a:rPr lang="ru-RU" sz="3200" b="1" i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работе:</a:t>
            </a:r>
            <a:r>
              <a:rPr lang="ru-RU" sz="2800" i="1" dirty="0" smtClean="0">
                <a:solidFill>
                  <a:srgbClr val="333333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endParaRPr lang="ru-RU" sz="2800" i="1" dirty="0"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333333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1.Технология </a:t>
            </a:r>
            <a:r>
              <a:rPr lang="ru-RU" sz="3200" b="1" dirty="0">
                <a:solidFill>
                  <a:srgbClr val="333333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критического мышления</a:t>
            </a:r>
            <a:r>
              <a:rPr lang="ru-RU" sz="3200" b="1" dirty="0" smtClean="0">
                <a:solidFill>
                  <a:srgbClr val="333333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.</a:t>
            </a:r>
          </a:p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333333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2.Игровая </a:t>
            </a:r>
            <a:r>
              <a:rPr lang="ru-RU" sz="3200" b="1" dirty="0">
                <a:solidFill>
                  <a:srgbClr val="333333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технология</a:t>
            </a:r>
            <a:endParaRPr lang="ru-RU" sz="3200" b="1" dirty="0"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333333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3.Драматизация</a:t>
            </a:r>
            <a:r>
              <a:rPr lang="ru-RU" sz="3200" b="1" dirty="0">
                <a:solidFill>
                  <a:srgbClr val="333333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.</a:t>
            </a:r>
            <a:endParaRPr lang="ru-RU" sz="3200" b="1" dirty="0"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47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9" y="692697"/>
            <a:ext cx="7727240" cy="469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u="sng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Приемы формирования финансовой грамотности</a:t>
            </a:r>
            <a:r>
              <a:rPr lang="ru-RU" sz="3200" b="1" i="1" u="sng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1.«Ложная </a:t>
            </a:r>
            <a:r>
              <a:rPr lang="ru-RU" sz="32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альтернатива</a:t>
            </a:r>
            <a:r>
              <a:rPr lang="ru-RU" sz="32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2.«Да </a:t>
            </a:r>
            <a:r>
              <a:rPr lang="ru-RU" sz="32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нет</a:t>
            </a:r>
            <a:r>
              <a:rPr lang="ru-RU" sz="3200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3200" b="1" dirty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ru-RU" sz="32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3200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Добавь следующее».</a:t>
            </a:r>
          </a:p>
          <a:p>
            <a:pPr marL="45720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«Древо </a:t>
            </a:r>
            <a:r>
              <a:rPr lang="ru-RU" sz="32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решений</a:t>
            </a:r>
            <a:r>
              <a:rPr lang="ru-RU" sz="3200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pPr marL="45720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82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361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Georgia</vt:lpstr>
      <vt:lpstr>Times New Roman</vt:lpstr>
      <vt:lpstr>Тема Office</vt:lpstr>
      <vt:lpstr>Современные приемы формирования естественнонаучной  грамотности на уроках окружающего мира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Windows User</cp:lastModifiedBy>
  <cp:revision>33</cp:revision>
  <dcterms:created xsi:type="dcterms:W3CDTF">2014-08-12T12:51:50Z</dcterms:created>
  <dcterms:modified xsi:type="dcterms:W3CDTF">2023-04-18T17:26:22Z</dcterms:modified>
</cp:coreProperties>
</file>