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857" r:id="rId1"/>
  </p:sldMasterIdLst>
  <p:notesMasterIdLst>
    <p:notesMasterId r:id="rId82"/>
  </p:notesMasterIdLst>
  <p:sldIdLst>
    <p:sldId id="383" r:id="rId2"/>
    <p:sldId id="386" r:id="rId3"/>
    <p:sldId id="384" r:id="rId4"/>
    <p:sldId id="303" r:id="rId5"/>
    <p:sldId id="346" r:id="rId6"/>
    <p:sldId id="350" r:id="rId7"/>
    <p:sldId id="347" r:id="rId8"/>
    <p:sldId id="351" r:id="rId9"/>
    <p:sldId id="326" r:id="rId10"/>
    <p:sldId id="304" r:id="rId11"/>
    <p:sldId id="281" r:id="rId12"/>
    <p:sldId id="282" r:id="rId13"/>
    <p:sldId id="283" r:id="rId14"/>
    <p:sldId id="285" r:id="rId15"/>
    <p:sldId id="284" r:id="rId16"/>
    <p:sldId id="288" r:id="rId17"/>
    <p:sldId id="353" r:id="rId18"/>
    <p:sldId id="289" r:id="rId19"/>
    <p:sldId id="286" r:id="rId20"/>
    <p:sldId id="257" r:id="rId21"/>
    <p:sldId id="385" r:id="rId22"/>
    <p:sldId id="362" r:id="rId23"/>
    <p:sldId id="363" r:id="rId24"/>
    <p:sldId id="364" r:id="rId25"/>
    <p:sldId id="256" r:id="rId26"/>
    <p:sldId id="273" r:id="rId27"/>
    <p:sldId id="322" r:id="rId28"/>
    <p:sldId id="323" r:id="rId29"/>
    <p:sldId id="324" r:id="rId30"/>
    <p:sldId id="325" r:id="rId31"/>
    <p:sldId id="290" r:id="rId32"/>
    <p:sldId id="318" r:id="rId33"/>
    <p:sldId id="354" r:id="rId34"/>
    <p:sldId id="355" r:id="rId35"/>
    <p:sldId id="356" r:id="rId36"/>
    <p:sldId id="357" r:id="rId37"/>
    <p:sldId id="358" r:id="rId38"/>
    <p:sldId id="359" r:id="rId39"/>
    <p:sldId id="360" r:id="rId40"/>
    <p:sldId id="294" r:id="rId41"/>
    <p:sldId id="321" r:id="rId42"/>
    <p:sldId id="295" r:id="rId43"/>
    <p:sldId id="296" r:id="rId44"/>
    <p:sldId id="320" r:id="rId45"/>
    <p:sldId id="312" r:id="rId46"/>
    <p:sldId id="330" r:id="rId47"/>
    <p:sldId id="331" r:id="rId48"/>
    <p:sldId id="332" r:id="rId49"/>
    <p:sldId id="333" r:id="rId50"/>
    <p:sldId id="334" r:id="rId51"/>
    <p:sldId id="352" r:id="rId52"/>
    <p:sldId id="335" r:id="rId53"/>
    <p:sldId id="336" r:id="rId54"/>
    <p:sldId id="337" r:id="rId55"/>
    <p:sldId id="338" r:id="rId56"/>
    <p:sldId id="339" r:id="rId57"/>
    <p:sldId id="349" r:id="rId58"/>
    <p:sldId id="340" r:id="rId59"/>
    <p:sldId id="341" r:id="rId60"/>
    <p:sldId id="343" r:id="rId61"/>
    <p:sldId id="344" r:id="rId62"/>
    <p:sldId id="345" r:id="rId63"/>
    <p:sldId id="365" r:id="rId64"/>
    <p:sldId id="366" r:id="rId65"/>
    <p:sldId id="367" r:id="rId66"/>
    <p:sldId id="369" r:id="rId67"/>
    <p:sldId id="370" r:id="rId68"/>
    <p:sldId id="371" r:id="rId69"/>
    <p:sldId id="377" r:id="rId70"/>
    <p:sldId id="372" r:id="rId71"/>
    <p:sldId id="373" r:id="rId72"/>
    <p:sldId id="374" r:id="rId73"/>
    <p:sldId id="375" r:id="rId74"/>
    <p:sldId id="376" r:id="rId75"/>
    <p:sldId id="378" r:id="rId76"/>
    <p:sldId id="379" r:id="rId77"/>
    <p:sldId id="380" r:id="rId78"/>
    <p:sldId id="381" r:id="rId79"/>
    <p:sldId id="382" r:id="rId80"/>
    <p:sldId id="368" r:id="rId8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0D85"/>
    <a:srgbClr val="FF0066"/>
    <a:srgbClr val="A7FFA7"/>
    <a:srgbClr val="93FFDB"/>
    <a:srgbClr val="00FF00"/>
    <a:srgbClr val="00CC00"/>
    <a:srgbClr val="9AEE9C"/>
    <a:srgbClr val="33CC33"/>
    <a:srgbClr val="3BB0FF"/>
    <a:srgbClr val="0099FF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>
        <p:scale>
          <a:sx n="82" d="100"/>
          <a:sy n="82" d="100"/>
        </p:scale>
        <p:origin x="-174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0A17E6-3D36-44EF-9972-BB7B498529A0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48CD102-8897-4E05-8204-6BF572C88B97}">
      <dgm:prSet phldrT="[Текст]"/>
      <dgm:spPr/>
      <dgm:t>
        <a:bodyPr/>
        <a:lstStyle/>
        <a:p>
          <a:r>
            <a:rPr lang="ru-RU" b="1" dirty="0" smtClean="0">
              <a:latin typeface="Arno Pro Display" pitchFamily="18" charset="0"/>
            </a:rPr>
            <a:t>Многогранник – выпуклый</a:t>
          </a:r>
          <a:endParaRPr lang="ru-RU" dirty="0">
            <a:latin typeface="Arno Pro Display" pitchFamily="18" charset="0"/>
          </a:endParaRPr>
        </a:p>
      </dgm:t>
    </dgm:pt>
    <dgm:pt modelId="{91561A30-E8A6-4514-AAA7-7A718182AECF}" type="parTrans" cxnId="{415A8650-E7DE-43AB-8E58-1655B3251734}">
      <dgm:prSet/>
      <dgm:spPr/>
      <dgm:t>
        <a:bodyPr/>
        <a:lstStyle/>
        <a:p>
          <a:endParaRPr lang="ru-RU"/>
        </a:p>
      </dgm:t>
    </dgm:pt>
    <dgm:pt modelId="{375BE6D7-C9E2-43A6-A8A9-70F811D0E6A3}" type="sibTrans" cxnId="{415A8650-E7DE-43AB-8E58-1655B3251734}">
      <dgm:prSet/>
      <dgm:spPr/>
      <dgm:t>
        <a:bodyPr/>
        <a:lstStyle/>
        <a:p>
          <a:endParaRPr lang="ru-RU"/>
        </a:p>
      </dgm:t>
    </dgm:pt>
    <dgm:pt modelId="{A119FF63-851A-4F27-9A1A-B550273ED02A}">
      <dgm:prSet phldrT="[Текст]"/>
      <dgm:spPr/>
      <dgm:t>
        <a:bodyPr/>
        <a:lstStyle/>
        <a:p>
          <a:r>
            <a:rPr lang="ru-RU" b="1" dirty="0" smtClean="0">
              <a:latin typeface="Arno Pro Display" pitchFamily="18" charset="0"/>
            </a:rPr>
            <a:t>Все его грани – равные правильные многоугольники</a:t>
          </a:r>
          <a:endParaRPr lang="ru-RU" dirty="0">
            <a:latin typeface="Arno Pro Display" pitchFamily="18" charset="0"/>
          </a:endParaRPr>
        </a:p>
      </dgm:t>
    </dgm:pt>
    <dgm:pt modelId="{A4407C30-3165-4FF4-BCB0-EEA8B4A996E7}" type="parTrans" cxnId="{D858843A-8AEB-4B63-888E-CA42EE18057A}">
      <dgm:prSet/>
      <dgm:spPr/>
      <dgm:t>
        <a:bodyPr/>
        <a:lstStyle/>
        <a:p>
          <a:endParaRPr lang="ru-RU"/>
        </a:p>
      </dgm:t>
    </dgm:pt>
    <dgm:pt modelId="{608F5F92-19D9-447E-BC58-A578256CDB33}" type="sibTrans" cxnId="{D858843A-8AEB-4B63-888E-CA42EE18057A}">
      <dgm:prSet/>
      <dgm:spPr/>
      <dgm:t>
        <a:bodyPr/>
        <a:lstStyle/>
        <a:p>
          <a:endParaRPr lang="ru-RU"/>
        </a:p>
      </dgm:t>
    </dgm:pt>
    <dgm:pt modelId="{BE1F6F3E-CE17-45F2-A5EF-04FA645D23D6}">
      <dgm:prSet phldrT="[Текст]"/>
      <dgm:spPr/>
      <dgm:t>
        <a:bodyPr/>
        <a:lstStyle/>
        <a:p>
          <a:r>
            <a:rPr lang="ru-RU" b="1" dirty="0" smtClean="0">
              <a:latin typeface="Arno Pro Display" pitchFamily="18" charset="0"/>
            </a:rPr>
            <a:t>В каждой вершине сходится одинаковое число граней </a:t>
          </a:r>
          <a:endParaRPr lang="ru-RU" dirty="0">
            <a:latin typeface="Arno Pro Display" pitchFamily="18" charset="0"/>
          </a:endParaRPr>
        </a:p>
      </dgm:t>
    </dgm:pt>
    <dgm:pt modelId="{E3D7B74D-F121-4B51-B568-F3AD57B511F8}" type="parTrans" cxnId="{F8C4E898-EDCA-4865-9578-C3692B8F9FBA}">
      <dgm:prSet/>
      <dgm:spPr/>
      <dgm:t>
        <a:bodyPr/>
        <a:lstStyle/>
        <a:p>
          <a:endParaRPr lang="ru-RU"/>
        </a:p>
      </dgm:t>
    </dgm:pt>
    <dgm:pt modelId="{5D6DA0F2-2764-4063-849B-4061E3D848E0}" type="sibTrans" cxnId="{F8C4E898-EDCA-4865-9578-C3692B8F9FBA}">
      <dgm:prSet/>
      <dgm:spPr/>
      <dgm:t>
        <a:bodyPr/>
        <a:lstStyle/>
        <a:p>
          <a:endParaRPr lang="ru-RU"/>
        </a:p>
      </dgm:t>
    </dgm:pt>
    <dgm:pt modelId="{875668AE-9C13-4C40-8DFF-7DF5BA40C001}">
      <dgm:prSet phldrT="[Текст]"/>
      <dgm:spPr/>
      <dgm:t>
        <a:bodyPr/>
        <a:lstStyle/>
        <a:p>
          <a:r>
            <a:rPr lang="ru-RU" b="1" dirty="0" smtClean="0">
              <a:latin typeface="Arno Pro Display" pitchFamily="18" charset="0"/>
            </a:rPr>
            <a:t>Равны все двугранные углы, содержащие две грани с общим ребром.</a:t>
          </a:r>
          <a:endParaRPr lang="ru-RU" dirty="0">
            <a:latin typeface="Arno Pro Display" pitchFamily="18" charset="0"/>
          </a:endParaRPr>
        </a:p>
      </dgm:t>
    </dgm:pt>
    <dgm:pt modelId="{21555D52-9BA1-40AC-9E97-F7CF48F5EE3A}" type="parTrans" cxnId="{0AC1A962-30B2-41A2-A9D2-6DDC53ABE983}">
      <dgm:prSet/>
      <dgm:spPr/>
      <dgm:t>
        <a:bodyPr/>
        <a:lstStyle/>
        <a:p>
          <a:endParaRPr lang="ru-RU"/>
        </a:p>
      </dgm:t>
    </dgm:pt>
    <dgm:pt modelId="{9F80BE46-B73F-46ED-B249-115DECC2965C}" type="sibTrans" cxnId="{0AC1A962-30B2-41A2-A9D2-6DDC53ABE983}">
      <dgm:prSet/>
      <dgm:spPr/>
      <dgm:t>
        <a:bodyPr/>
        <a:lstStyle/>
        <a:p>
          <a:endParaRPr lang="ru-RU"/>
        </a:p>
      </dgm:t>
    </dgm:pt>
    <dgm:pt modelId="{2E26E4F6-3655-40C6-BF7C-84EA82609D5D}" type="pres">
      <dgm:prSet presAssocID="{520A17E6-3D36-44EF-9972-BB7B498529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F40902-331A-48DE-9DBE-A8EFBEE9170D}" type="pres">
      <dgm:prSet presAssocID="{748CD102-8897-4E05-8204-6BF572C88B9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800E4D-825C-43A1-88B5-2E54C1A21F32}" type="pres">
      <dgm:prSet presAssocID="{375BE6D7-C9E2-43A6-A8A9-70F811D0E6A3}" presName="spacer" presStyleCnt="0"/>
      <dgm:spPr/>
    </dgm:pt>
    <dgm:pt modelId="{89D3082F-2481-4BC9-B159-25F75996F723}" type="pres">
      <dgm:prSet presAssocID="{A119FF63-851A-4F27-9A1A-B550273ED02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91654D-CC0A-402B-BBC8-97C842D1CB37}" type="pres">
      <dgm:prSet presAssocID="{608F5F92-19D9-447E-BC58-A578256CDB33}" presName="spacer" presStyleCnt="0"/>
      <dgm:spPr/>
    </dgm:pt>
    <dgm:pt modelId="{EEE449CE-EA36-4AFE-ADBF-0A0ECB588B23}" type="pres">
      <dgm:prSet presAssocID="{BE1F6F3E-CE17-45F2-A5EF-04FA645D23D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B0EE0-4B26-423F-81BA-0504F89B9135}" type="pres">
      <dgm:prSet presAssocID="{5D6DA0F2-2764-4063-849B-4061E3D848E0}" presName="spacer" presStyleCnt="0"/>
      <dgm:spPr/>
    </dgm:pt>
    <dgm:pt modelId="{FAE6A903-C8E9-47D8-B2D3-964BEB12FADD}" type="pres">
      <dgm:prSet presAssocID="{875668AE-9C13-4C40-8DFF-7DF5BA40C00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D699CC-B7A4-4429-9923-8CDE5A6BD569}" type="presOf" srcId="{875668AE-9C13-4C40-8DFF-7DF5BA40C001}" destId="{FAE6A903-C8E9-47D8-B2D3-964BEB12FADD}" srcOrd="0" destOrd="0" presId="urn:microsoft.com/office/officeart/2005/8/layout/vList2"/>
    <dgm:cxn modelId="{59B64903-05B3-41A2-8433-A211220C0C6E}" type="presOf" srcId="{748CD102-8897-4E05-8204-6BF572C88B97}" destId="{37F40902-331A-48DE-9DBE-A8EFBEE9170D}" srcOrd="0" destOrd="0" presId="urn:microsoft.com/office/officeart/2005/8/layout/vList2"/>
    <dgm:cxn modelId="{415A8650-E7DE-43AB-8E58-1655B3251734}" srcId="{520A17E6-3D36-44EF-9972-BB7B498529A0}" destId="{748CD102-8897-4E05-8204-6BF572C88B97}" srcOrd="0" destOrd="0" parTransId="{91561A30-E8A6-4514-AAA7-7A718182AECF}" sibTransId="{375BE6D7-C9E2-43A6-A8A9-70F811D0E6A3}"/>
    <dgm:cxn modelId="{B9C43B2D-3C64-4CBF-A4A6-5041600485FD}" type="presOf" srcId="{BE1F6F3E-CE17-45F2-A5EF-04FA645D23D6}" destId="{EEE449CE-EA36-4AFE-ADBF-0A0ECB588B23}" srcOrd="0" destOrd="0" presId="urn:microsoft.com/office/officeart/2005/8/layout/vList2"/>
    <dgm:cxn modelId="{0AC1A962-30B2-41A2-A9D2-6DDC53ABE983}" srcId="{520A17E6-3D36-44EF-9972-BB7B498529A0}" destId="{875668AE-9C13-4C40-8DFF-7DF5BA40C001}" srcOrd="3" destOrd="0" parTransId="{21555D52-9BA1-40AC-9E97-F7CF48F5EE3A}" sibTransId="{9F80BE46-B73F-46ED-B249-115DECC2965C}"/>
    <dgm:cxn modelId="{F8C4E898-EDCA-4865-9578-C3692B8F9FBA}" srcId="{520A17E6-3D36-44EF-9972-BB7B498529A0}" destId="{BE1F6F3E-CE17-45F2-A5EF-04FA645D23D6}" srcOrd="2" destOrd="0" parTransId="{E3D7B74D-F121-4B51-B568-F3AD57B511F8}" sibTransId="{5D6DA0F2-2764-4063-849B-4061E3D848E0}"/>
    <dgm:cxn modelId="{D858843A-8AEB-4B63-888E-CA42EE18057A}" srcId="{520A17E6-3D36-44EF-9972-BB7B498529A0}" destId="{A119FF63-851A-4F27-9A1A-B550273ED02A}" srcOrd="1" destOrd="0" parTransId="{A4407C30-3165-4FF4-BCB0-EEA8B4A996E7}" sibTransId="{608F5F92-19D9-447E-BC58-A578256CDB33}"/>
    <dgm:cxn modelId="{3543C2D2-9980-4DD0-853A-850C1DBAB420}" type="presOf" srcId="{520A17E6-3D36-44EF-9972-BB7B498529A0}" destId="{2E26E4F6-3655-40C6-BF7C-84EA82609D5D}" srcOrd="0" destOrd="0" presId="urn:microsoft.com/office/officeart/2005/8/layout/vList2"/>
    <dgm:cxn modelId="{3E6A99B0-2358-4C26-A850-A3D12315ABF4}" type="presOf" srcId="{A119FF63-851A-4F27-9A1A-B550273ED02A}" destId="{89D3082F-2481-4BC9-B159-25F75996F723}" srcOrd="0" destOrd="0" presId="urn:microsoft.com/office/officeart/2005/8/layout/vList2"/>
    <dgm:cxn modelId="{7682EA0A-C22F-4C8A-BBC6-FD9A85F5D585}" type="presParOf" srcId="{2E26E4F6-3655-40C6-BF7C-84EA82609D5D}" destId="{37F40902-331A-48DE-9DBE-A8EFBEE9170D}" srcOrd="0" destOrd="0" presId="urn:microsoft.com/office/officeart/2005/8/layout/vList2"/>
    <dgm:cxn modelId="{D4A38C65-B60E-4DDD-9A63-0F4AA0430178}" type="presParOf" srcId="{2E26E4F6-3655-40C6-BF7C-84EA82609D5D}" destId="{B1800E4D-825C-43A1-88B5-2E54C1A21F32}" srcOrd="1" destOrd="0" presId="urn:microsoft.com/office/officeart/2005/8/layout/vList2"/>
    <dgm:cxn modelId="{3C528A07-D25B-486D-9810-82E835BB4A6A}" type="presParOf" srcId="{2E26E4F6-3655-40C6-BF7C-84EA82609D5D}" destId="{89D3082F-2481-4BC9-B159-25F75996F723}" srcOrd="2" destOrd="0" presId="urn:microsoft.com/office/officeart/2005/8/layout/vList2"/>
    <dgm:cxn modelId="{3656C423-E779-453F-B851-85EDBB12EF33}" type="presParOf" srcId="{2E26E4F6-3655-40C6-BF7C-84EA82609D5D}" destId="{6C91654D-CC0A-402B-BBC8-97C842D1CB37}" srcOrd="3" destOrd="0" presId="urn:microsoft.com/office/officeart/2005/8/layout/vList2"/>
    <dgm:cxn modelId="{ADEE3761-63F8-43DA-AC96-82BBC058988C}" type="presParOf" srcId="{2E26E4F6-3655-40C6-BF7C-84EA82609D5D}" destId="{EEE449CE-EA36-4AFE-ADBF-0A0ECB588B23}" srcOrd="4" destOrd="0" presId="urn:microsoft.com/office/officeart/2005/8/layout/vList2"/>
    <dgm:cxn modelId="{49223DC8-7DD4-4261-873D-25BFDBE10B79}" type="presParOf" srcId="{2E26E4F6-3655-40C6-BF7C-84EA82609D5D}" destId="{D02B0EE0-4B26-423F-81BA-0504F89B9135}" srcOrd="5" destOrd="0" presId="urn:microsoft.com/office/officeart/2005/8/layout/vList2"/>
    <dgm:cxn modelId="{BF5176ED-91DF-44B5-9E6B-00E1C180A2C5}" type="presParOf" srcId="{2E26E4F6-3655-40C6-BF7C-84EA82609D5D}" destId="{FAE6A903-C8E9-47D8-B2D3-964BEB12FAD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B141BD-6640-4EE3-A161-961BE9EE08E3}" type="doc">
      <dgm:prSet loTypeId="urn:microsoft.com/office/officeart/2005/8/layout/cycle6" loCatId="relationship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6FB8B10-A92C-40DB-ABAD-463674684FD8}">
      <dgm:prSet phldrT="[Текст]"/>
      <dgm:spPr/>
      <dgm:t>
        <a:bodyPr/>
        <a:lstStyle/>
        <a:p>
          <a:r>
            <a:rPr lang="ru-RU" dirty="0" smtClean="0"/>
            <a:t>тетраэдр</a:t>
          </a:r>
          <a:endParaRPr lang="ru-RU" dirty="0"/>
        </a:p>
      </dgm:t>
    </dgm:pt>
    <dgm:pt modelId="{877BFB09-409C-40D9-86CC-7C65429D6368}" type="parTrans" cxnId="{2452B7EB-B72E-45B9-94CA-E71412F834FE}">
      <dgm:prSet/>
      <dgm:spPr/>
      <dgm:t>
        <a:bodyPr/>
        <a:lstStyle/>
        <a:p>
          <a:endParaRPr lang="ru-RU"/>
        </a:p>
      </dgm:t>
    </dgm:pt>
    <dgm:pt modelId="{B98BE8FC-67E8-4915-A165-2AA823B25FC3}" type="sibTrans" cxnId="{2452B7EB-B72E-45B9-94CA-E71412F834FE}">
      <dgm:prSet/>
      <dgm:spPr/>
      <dgm:t>
        <a:bodyPr/>
        <a:lstStyle/>
        <a:p>
          <a:endParaRPr lang="ru-RU" dirty="0"/>
        </a:p>
      </dgm:t>
    </dgm:pt>
    <dgm:pt modelId="{C2EAE6C8-B678-4352-B28C-912EE0E86F3E}">
      <dgm:prSet phldrT="[Текст]"/>
      <dgm:spPr/>
      <dgm:t>
        <a:bodyPr/>
        <a:lstStyle/>
        <a:p>
          <a:r>
            <a:rPr lang="ru-RU" dirty="0" smtClean="0"/>
            <a:t>октаэдр</a:t>
          </a:r>
          <a:endParaRPr lang="ru-RU" dirty="0"/>
        </a:p>
      </dgm:t>
    </dgm:pt>
    <dgm:pt modelId="{E4A9A39F-F2D2-45A9-B286-9ECC585F9AD2}" type="parTrans" cxnId="{AD35B128-8564-4DEC-931F-413311A57295}">
      <dgm:prSet/>
      <dgm:spPr/>
      <dgm:t>
        <a:bodyPr/>
        <a:lstStyle/>
        <a:p>
          <a:endParaRPr lang="ru-RU"/>
        </a:p>
      </dgm:t>
    </dgm:pt>
    <dgm:pt modelId="{2CB1C0C0-D028-422C-B39D-24F52636D050}" type="sibTrans" cxnId="{AD35B128-8564-4DEC-931F-413311A57295}">
      <dgm:prSet/>
      <dgm:spPr/>
      <dgm:t>
        <a:bodyPr/>
        <a:lstStyle/>
        <a:p>
          <a:endParaRPr lang="ru-RU" dirty="0"/>
        </a:p>
      </dgm:t>
    </dgm:pt>
    <dgm:pt modelId="{E8401BCB-F607-4779-A9A5-D5A069F11A72}">
      <dgm:prSet phldrT="[Текст]"/>
      <dgm:spPr/>
      <dgm:t>
        <a:bodyPr/>
        <a:lstStyle/>
        <a:p>
          <a:r>
            <a:rPr lang="ru-RU" dirty="0" smtClean="0"/>
            <a:t>додекаэдр</a:t>
          </a:r>
          <a:endParaRPr lang="ru-RU" dirty="0"/>
        </a:p>
      </dgm:t>
    </dgm:pt>
    <dgm:pt modelId="{580FE725-B645-4794-876D-2111AE175466}" type="parTrans" cxnId="{D4C2C53C-DF03-4127-8B30-F55129F392A9}">
      <dgm:prSet/>
      <dgm:spPr/>
      <dgm:t>
        <a:bodyPr/>
        <a:lstStyle/>
        <a:p>
          <a:endParaRPr lang="ru-RU"/>
        </a:p>
      </dgm:t>
    </dgm:pt>
    <dgm:pt modelId="{73BC72AF-57D9-42BD-8436-057BB2155D73}" type="sibTrans" cxnId="{D4C2C53C-DF03-4127-8B30-F55129F392A9}">
      <dgm:prSet/>
      <dgm:spPr/>
      <dgm:t>
        <a:bodyPr/>
        <a:lstStyle/>
        <a:p>
          <a:endParaRPr lang="ru-RU" dirty="0"/>
        </a:p>
      </dgm:t>
    </dgm:pt>
    <dgm:pt modelId="{F20DD6F2-3B44-4456-BE00-714D1EA977BE}">
      <dgm:prSet phldrT="[Текст]"/>
      <dgm:spPr/>
      <dgm:t>
        <a:bodyPr/>
        <a:lstStyle/>
        <a:p>
          <a:r>
            <a:rPr lang="ru-RU" dirty="0" smtClean="0"/>
            <a:t>икосаэдр</a:t>
          </a:r>
          <a:endParaRPr lang="ru-RU" dirty="0"/>
        </a:p>
      </dgm:t>
    </dgm:pt>
    <dgm:pt modelId="{9ECB1ADA-630B-459B-8B23-C63B2489ECBC}" type="parTrans" cxnId="{302DA1B3-2DBF-474B-B05A-B95959B1BC46}">
      <dgm:prSet/>
      <dgm:spPr/>
      <dgm:t>
        <a:bodyPr/>
        <a:lstStyle/>
        <a:p>
          <a:endParaRPr lang="ru-RU"/>
        </a:p>
      </dgm:t>
    </dgm:pt>
    <dgm:pt modelId="{F17DA4BC-64CF-4211-A083-264B5B5064C5}" type="sibTrans" cxnId="{302DA1B3-2DBF-474B-B05A-B95959B1BC46}">
      <dgm:prSet/>
      <dgm:spPr/>
      <dgm:t>
        <a:bodyPr/>
        <a:lstStyle/>
        <a:p>
          <a:endParaRPr lang="ru-RU" dirty="0"/>
        </a:p>
      </dgm:t>
    </dgm:pt>
    <dgm:pt modelId="{C2EC37AD-1A2D-48A2-8395-EAC6079CB2C5}">
      <dgm:prSet phldrT="[Текст]"/>
      <dgm:spPr/>
      <dgm:t>
        <a:bodyPr/>
        <a:lstStyle/>
        <a:p>
          <a:r>
            <a:rPr lang="ru-RU" dirty="0" smtClean="0"/>
            <a:t>гексаэдр</a:t>
          </a:r>
          <a:endParaRPr lang="ru-RU" dirty="0"/>
        </a:p>
      </dgm:t>
    </dgm:pt>
    <dgm:pt modelId="{D00532B7-F611-4D9D-A8C9-FC345923AF42}" type="parTrans" cxnId="{69FA243E-3D4A-4D23-936F-C99E8B8AC1F1}">
      <dgm:prSet/>
      <dgm:spPr/>
      <dgm:t>
        <a:bodyPr/>
        <a:lstStyle/>
        <a:p>
          <a:endParaRPr lang="ru-RU"/>
        </a:p>
      </dgm:t>
    </dgm:pt>
    <dgm:pt modelId="{D484921F-A9A2-4531-9EFB-1DC0C8C2D0B2}" type="sibTrans" cxnId="{69FA243E-3D4A-4D23-936F-C99E8B8AC1F1}">
      <dgm:prSet/>
      <dgm:spPr/>
      <dgm:t>
        <a:bodyPr/>
        <a:lstStyle/>
        <a:p>
          <a:endParaRPr lang="ru-RU" dirty="0"/>
        </a:p>
      </dgm:t>
    </dgm:pt>
    <dgm:pt modelId="{9464D841-7B6C-4C44-A606-8B8F132E58DB}" type="pres">
      <dgm:prSet presAssocID="{03B141BD-6640-4EE3-A161-961BE9EE08E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E956B3-9F38-438B-9039-B926C71F3D2A}" type="pres">
      <dgm:prSet presAssocID="{96FB8B10-A92C-40DB-ABAD-463674684FD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2184B4-1F6A-44A9-AF56-8D53936BECCD}" type="pres">
      <dgm:prSet presAssocID="{96FB8B10-A92C-40DB-ABAD-463674684FD8}" presName="spNode" presStyleCnt="0"/>
      <dgm:spPr/>
      <dgm:t>
        <a:bodyPr/>
        <a:lstStyle/>
        <a:p>
          <a:endParaRPr lang="ru-RU"/>
        </a:p>
      </dgm:t>
    </dgm:pt>
    <dgm:pt modelId="{D6AF00E8-5653-400F-A176-E0D93A1A5EDB}" type="pres">
      <dgm:prSet presAssocID="{B98BE8FC-67E8-4915-A165-2AA823B25FC3}" presName="sibTrans" presStyleLbl="sibTrans1D1" presStyleIdx="0" presStyleCnt="5"/>
      <dgm:spPr/>
      <dgm:t>
        <a:bodyPr/>
        <a:lstStyle/>
        <a:p>
          <a:endParaRPr lang="ru-RU"/>
        </a:p>
      </dgm:t>
    </dgm:pt>
    <dgm:pt modelId="{C267B4D5-65AB-48A1-ACC5-571BC4482BB7}" type="pres">
      <dgm:prSet presAssocID="{C2EAE6C8-B678-4352-B28C-912EE0E86F3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7DD63F-BD29-45D8-882C-C67103CD7086}" type="pres">
      <dgm:prSet presAssocID="{C2EAE6C8-B678-4352-B28C-912EE0E86F3E}" presName="spNode" presStyleCnt="0"/>
      <dgm:spPr/>
      <dgm:t>
        <a:bodyPr/>
        <a:lstStyle/>
        <a:p>
          <a:endParaRPr lang="ru-RU"/>
        </a:p>
      </dgm:t>
    </dgm:pt>
    <dgm:pt modelId="{CFB4E88C-4E4C-4713-B46C-4187F205DFBA}" type="pres">
      <dgm:prSet presAssocID="{2CB1C0C0-D028-422C-B39D-24F52636D050}" presName="sibTrans" presStyleLbl="sibTrans1D1" presStyleIdx="1" presStyleCnt="5"/>
      <dgm:spPr/>
      <dgm:t>
        <a:bodyPr/>
        <a:lstStyle/>
        <a:p>
          <a:endParaRPr lang="ru-RU"/>
        </a:p>
      </dgm:t>
    </dgm:pt>
    <dgm:pt modelId="{23836E56-AA36-4447-8B7E-C48428E4C141}" type="pres">
      <dgm:prSet presAssocID="{E8401BCB-F607-4779-A9A5-D5A069F11A7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7C353A-6C1A-40D5-9E64-4102E83C65D7}" type="pres">
      <dgm:prSet presAssocID="{E8401BCB-F607-4779-A9A5-D5A069F11A72}" presName="spNode" presStyleCnt="0"/>
      <dgm:spPr/>
      <dgm:t>
        <a:bodyPr/>
        <a:lstStyle/>
        <a:p>
          <a:endParaRPr lang="ru-RU"/>
        </a:p>
      </dgm:t>
    </dgm:pt>
    <dgm:pt modelId="{119FAF1A-94C3-4BAC-87B0-3D982B817969}" type="pres">
      <dgm:prSet presAssocID="{73BC72AF-57D9-42BD-8436-057BB2155D73}" presName="sibTrans" presStyleLbl="sibTrans1D1" presStyleIdx="2" presStyleCnt="5"/>
      <dgm:spPr/>
      <dgm:t>
        <a:bodyPr/>
        <a:lstStyle/>
        <a:p>
          <a:endParaRPr lang="ru-RU"/>
        </a:p>
      </dgm:t>
    </dgm:pt>
    <dgm:pt modelId="{CEBA8DB2-B4EA-49EB-AAFD-F8303DBAD18B}" type="pres">
      <dgm:prSet presAssocID="{F20DD6F2-3B44-4456-BE00-714D1EA977B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E8D1E-FC9F-4BC9-B7EA-BBAE86E9B236}" type="pres">
      <dgm:prSet presAssocID="{F20DD6F2-3B44-4456-BE00-714D1EA977BE}" presName="spNode" presStyleCnt="0"/>
      <dgm:spPr/>
      <dgm:t>
        <a:bodyPr/>
        <a:lstStyle/>
        <a:p>
          <a:endParaRPr lang="ru-RU"/>
        </a:p>
      </dgm:t>
    </dgm:pt>
    <dgm:pt modelId="{1BE4B7A5-9A13-4ADC-8492-6C4A031F6E02}" type="pres">
      <dgm:prSet presAssocID="{F17DA4BC-64CF-4211-A083-264B5B5064C5}" presName="sibTrans" presStyleLbl="sibTrans1D1" presStyleIdx="3" presStyleCnt="5"/>
      <dgm:spPr/>
      <dgm:t>
        <a:bodyPr/>
        <a:lstStyle/>
        <a:p>
          <a:endParaRPr lang="ru-RU"/>
        </a:p>
      </dgm:t>
    </dgm:pt>
    <dgm:pt modelId="{0B63E89E-3A3F-4A04-BE9C-0AF852B18987}" type="pres">
      <dgm:prSet presAssocID="{C2EC37AD-1A2D-48A2-8395-EAC6079CB2C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009BB-299D-4C4C-9AE0-89EA4193E078}" type="pres">
      <dgm:prSet presAssocID="{C2EC37AD-1A2D-48A2-8395-EAC6079CB2C5}" presName="spNode" presStyleCnt="0"/>
      <dgm:spPr/>
      <dgm:t>
        <a:bodyPr/>
        <a:lstStyle/>
        <a:p>
          <a:endParaRPr lang="ru-RU"/>
        </a:p>
      </dgm:t>
    </dgm:pt>
    <dgm:pt modelId="{DDBB04A0-3A95-4D12-9AF7-FD4278D13162}" type="pres">
      <dgm:prSet presAssocID="{D484921F-A9A2-4531-9EFB-1DC0C8C2D0B2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1650E207-4E79-4EF5-9D2C-B93A327EEA94}" type="presOf" srcId="{2CB1C0C0-D028-422C-B39D-24F52636D050}" destId="{CFB4E88C-4E4C-4713-B46C-4187F205DFBA}" srcOrd="0" destOrd="0" presId="urn:microsoft.com/office/officeart/2005/8/layout/cycle6"/>
    <dgm:cxn modelId="{DE62195D-7F01-4D5E-BCFB-7098E00A63E8}" type="presOf" srcId="{E8401BCB-F607-4779-A9A5-D5A069F11A72}" destId="{23836E56-AA36-4447-8B7E-C48428E4C141}" srcOrd="0" destOrd="0" presId="urn:microsoft.com/office/officeart/2005/8/layout/cycle6"/>
    <dgm:cxn modelId="{69FA243E-3D4A-4D23-936F-C99E8B8AC1F1}" srcId="{03B141BD-6640-4EE3-A161-961BE9EE08E3}" destId="{C2EC37AD-1A2D-48A2-8395-EAC6079CB2C5}" srcOrd="4" destOrd="0" parTransId="{D00532B7-F611-4D9D-A8C9-FC345923AF42}" sibTransId="{D484921F-A9A2-4531-9EFB-1DC0C8C2D0B2}"/>
    <dgm:cxn modelId="{7AA979EC-27DA-4DD1-A77E-25EFB70CDFD1}" type="presOf" srcId="{C2EAE6C8-B678-4352-B28C-912EE0E86F3E}" destId="{C267B4D5-65AB-48A1-ACC5-571BC4482BB7}" srcOrd="0" destOrd="0" presId="urn:microsoft.com/office/officeart/2005/8/layout/cycle6"/>
    <dgm:cxn modelId="{2F6333EF-895C-49FA-98A1-40B5D8A3DD9D}" type="presOf" srcId="{73BC72AF-57D9-42BD-8436-057BB2155D73}" destId="{119FAF1A-94C3-4BAC-87B0-3D982B817969}" srcOrd="0" destOrd="0" presId="urn:microsoft.com/office/officeart/2005/8/layout/cycle6"/>
    <dgm:cxn modelId="{302DA1B3-2DBF-474B-B05A-B95959B1BC46}" srcId="{03B141BD-6640-4EE3-A161-961BE9EE08E3}" destId="{F20DD6F2-3B44-4456-BE00-714D1EA977BE}" srcOrd="3" destOrd="0" parTransId="{9ECB1ADA-630B-459B-8B23-C63B2489ECBC}" sibTransId="{F17DA4BC-64CF-4211-A083-264B5B5064C5}"/>
    <dgm:cxn modelId="{81AAF84E-1689-45EA-B3EA-EAC85B152BCF}" type="presOf" srcId="{D484921F-A9A2-4531-9EFB-1DC0C8C2D0B2}" destId="{DDBB04A0-3A95-4D12-9AF7-FD4278D13162}" srcOrd="0" destOrd="0" presId="urn:microsoft.com/office/officeart/2005/8/layout/cycle6"/>
    <dgm:cxn modelId="{D4C2C53C-DF03-4127-8B30-F55129F392A9}" srcId="{03B141BD-6640-4EE3-A161-961BE9EE08E3}" destId="{E8401BCB-F607-4779-A9A5-D5A069F11A72}" srcOrd="2" destOrd="0" parTransId="{580FE725-B645-4794-876D-2111AE175466}" sibTransId="{73BC72AF-57D9-42BD-8436-057BB2155D73}"/>
    <dgm:cxn modelId="{2452B7EB-B72E-45B9-94CA-E71412F834FE}" srcId="{03B141BD-6640-4EE3-A161-961BE9EE08E3}" destId="{96FB8B10-A92C-40DB-ABAD-463674684FD8}" srcOrd="0" destOrd="0" parTransId="{877BFB09-409C-40D9-86CC-7C65429D6368}" sibTransId="{B98BE8FC-67E8-4915-A165-2AA823B25FC3}"/>
    <dgm:cxn modelId="{8A5A0CD6-52E8-4FBB-A88A-90F16E58B741}" type="presOf" srcId="{96FB8B10-A92C-40DB-ABAD-463674684FD8}" destId="{F6E956B3-9F38-438B-9039-B926C71F3D2A}" srcOrd="0" destOrd="0" presId="urn:microsoft.com/office/officeart/2005/8/layout/cycle6"/>
    <dgm:cxn modelId="{A9BB30EC-C21E-472C-A568-C38F00205093}" type="presOf" srcId="{C2EC37AD-1A2D-48A2-8395-EAC6079CB2C5}" destId="{0B63E89E-3A3F-4A04-BE9C-0AF852B18987}" srcOrd="0" destOrd="0" presId="urn:microsoft.com/office/officeart/2005/8/layout/cycle6"/>
    <dgm:cxn modelId="{6787534D-212C-4D85-AB37-EF0785C69D9A}" type="presOf" srcId="{B98BE8FC-67E8-4915-A165-2AA823B25FC3}" destId="{D6AF00E8-5653-400F-A176-E0D93A1A5EDB}" srcOrd="0" destOrd="0" presId="urn:microsoft.com/office/officeart/2005/8/layout/cycle6"/>
    <dgm:cxn modelId="{E196F841-5B83-493A-857B-4D53E15732E5}" type="presOf" srcId="{F17DA4BC-64CF-4211-A083-264B5B5064C5}" destId="{1BE4B7A5-9A13-4ADC-8492-6C4A031F6E02}" srcOrd="0" destOrd="0" presId="urn:microsoft.com/office/officeart/2005/8/layout/cycle6"/>
    <dgm:cxn modelId="{B7F0B7B5-6655-428B-9349-68F70784FDD6}" type="presOf" srcId="{F20DD6F2-3B44-4456-BE00-714D1EA977BE}" destId="{CEBA8DB2-B4EA-49EB-AAFD-F8303DBAD18B}" srcOrd="0" destOrd="0" presId="urn:microsoft.com/office/officeart/2005/8/layout/cycle6"/>
    <dgm:cxn modelId="{56B4143A-E19D-41AF-88C5-046A3CEBEB58}" type="presOf" srcId="{03B141BD-6640-4EE3-A161-961BE9EE08E3}" destId="{9464D841-7B6C-4C44-A606-8B8F132E58DB}" srcOrd="0" destOrd="0" presId="urn:microsoft.com/office/officeart/2005/8/layout/cycle6"/>
    <dgm:cxn modelId="{AD35B128-8564-4DEC-931F-413311A57295}" srcId="{03B141BD-6640-4EE3-A161-961BE9EE08E3}" destId="{C2EAE6C8-B678-4352-B28C-912EE0E86F3E}" srcOrd="1" destOrd="0" parTransId="{E4A9A39F-F2D2-45A9-B286-9ECC585F9AD2}" sibTransId="{2CB1C0C0-D028-422C-B39D-24F52636D050}"/>
    <dgm:cxn modelId="{89061414-9C1C-436F-BED5-3C87DE4C6E87}" type="presParOf" srcId="{9464D841-7B6C-4C44-A606-8B8F132E58DB}" destId="{F6E956B3-9F38-438B-9039-B926C71F3D2A}" srcOrd="0" destOrd="0" presId="urn:microsoft.com/office/officeart/2005/8/layout/cycle6"/>
    <dgm:cxn modelId="{B869AE0F-0828-479D-BB9E-A0744FEF4171}" type="presParOf" srcId="{9464D841-7B6C-4C44-A606-8B8F132E58DB}" destId="{A42184B4-1F6A-44A9-AF56-8D53936BECCD}" srcOrd="1" destOrd="0" presId="urn:microsoft.com/office/officeart/2005/8/layout/cycle6"/>
    <dgm:cxn modelId="{FEDC8558-4F4D-4BB2-8CC9-ECC180062D64}" type="presParOf" srcId="{9464D841-7B6C-4C44-A606-8B8F132E58DB}" destId="{D6AF00E8-5653-400F-A176-E0D93A1A5EDB}" srcOrd="2" destOrd="0" presId="urn:microsoft.com/office/officeart/2005/8/layout/cycle6"/>
    <dgm:cxn modelId="{8162D58D-4CD0-4B6B-8C93-2AA18474D972}" type="presParOf" srcId="{9464D841-7B6C-4C44-A606-8B8F132E58DB}" destId="{C267B4D5-65AB-48A1-ACC5-571BC4482BB7}" srcOrd="3" destOrd="0" presId="urn:microsoft.com/office/officeart/2005/8/layout/cycle6"/>
    <dgm:cxn modelId="{34E1E16F-B97F-4B1C-B653-AF2AF4923B9A}" type="presParOf" srcId="{9464D841-7B6C-4C44-A606-8B8F132E58DB}" destId="{C87DD63F-BD29-45D8-882C-C67103CD7086}" srcOrd="4" destOrd="0" presId="urn:microsoft.com/office/officeart/2005/8/layout/cycle6"/>
    <dgm:cxn modelId="{F98912AB-DE2C-46BC-8A4D-8A088BBFBEB9}" type="presParOf" srcId="{9464D841-7B6C-4C44-A606-8B8F132E58DB}" destId="{CFB4E88C-4E4C-4713-B46C-4187F205DFBA}" srcOrd="5" destOrd="0" presId="urn:microsoft.com/office/officeart/2005/8/layout/cycle6"/>
    <dgm:cxn modelId="{C2F12A91-9124-4F43-BE65-E0FAABBE1112}" type="presParOf" srcId="{9464D841-7B6C-4C44-A606-8B8F132E58DB}" destId="{23836E56-AA36-4447-8B7E-C48428E4C141}" srcOrd="6" destOrd="0" presId="urn:microsoft.com/office/officeart/2005/8/layout/cycle6"/>
    <dgm:cxn modelId="{C3D0AC2E-72BD-4248-8767-9CBAA9342946}" type="presParOf" srcId="{9464D841-7B6C-4C44-A606-8B8F132E58DB}" destId="{C87C353A-6C1A-40D5-9E64-4102E83C65D7}" srcOrd="7" destOrd="0" presId="urn:microsoft.com/office/officeart/2005/8/layout/cycle6"/>
    <dgm:cxn modelId="{C84F7A39-9A60-4593-998C-1D9E3A0E6EA2}" type="presParOf" srcId="{9464D841-7B6C-4C44-A606-8B8F132E58DB}" destId="{119FAF1A-94C3-4BAC-87B0-3D982B817969}" srcOrd="8" destOrd="0" presId="urn:microsoft.com/office/officeart/2005/8/layout/cycle6"/>
    <dgm:cxn modelId="{94E0583F-4372-4D5F-B590-12BC6274924E}" type="presParOf" srcId="{9464D841-7B6C-4C44-A606-8B8F132E58DB}" destId="{CEBA8DB2-B4EA-49EB-AAFD-F8303DBAD18B}" srcOrd="9" destOrd="0" presId="urn:microsoft.com/office/officeart/2005/8/layout/cycle6"/>
    <dgm:cxn modelId="{8E1AD272-358E-41CF-B17C-1741C3380A1E}" type="presParOf" srcId="{9464D841-7B6C-4C44-A606-8B8F132E58DB}" destId="{2DFE8D1E-FC9F-4BC9-B7EA-BBAE86E9B236}" srcOrd="10" destOrd="0" presId="urn:microsoft.com/office/officeart/2005/8/layout/cycle6"/>
    <dgm:cxn modelId="{06326023-D874-45B3-9706-68C075EB7FB6}" type="presParOf" srcId="{9464D841-7B6C-4C44-A606-8B8F132E58DB}" destId="{1BE4B7A5-9A13-4ADC-8492-6C4A031F6E02}" srcOrd="11" destOrd="0" presId="urn:microsoft.com/office/officeart/2005/8/layout/cycle6"/>
    <dgm:cxn modelId="{422EAF39-BDB0-4522-8DA8-B0A29D1D1ECA}" type="presParOf" srcId="{9464D841-7B6C-4C44-A606-8B8F132E58DB}" destId="{0B63E89E-3A3F-4A04-BE9C-0AF852B18987}" srcOrd="12" destOrd="0" presId="urn:microsoft.com/office/officeart/2005/8/layout/cycle6"/>
    <dgm:cxn modelId="{01875D6E-C7D7-4993-AD49-00D200F37A2F}" type="presParOf" srcId="{9464D841-7B6C-4C44-A606-8B8F132E58DB}" destId="{BC6009BB-299D-4C4C-9AE0-89EA4193E078}" srcOrd="13" destOrd="0" presId="urn:microsoft.com/office/officeart/2005/8/layout/cycle6"/>
    <dgm:cxn modelId="{DF5AA189-6053-49C9-8A10-86C6753AB4F4}" type="presParOf" srcId="{9464D841-7B6C-4C44-A606-8B8F132E58DB}" destId="{DDBB04A0-3A95-4D12-9AF7-FD4278D1316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F40902-331A-48DE-9DBE-A8EFBEE9170D}">
      <dsp:nvSpPr>
        <dsp:cNvPr id="0" name=""/>
        <dsp:cNvSpPr/>
      </dsp:nvSpPr>
      <dsp:spPr>
        <a:xfrm>
          <a:off x="0" y="524"/>
          <a:ext cx="7429552" cy="122082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Arno Pro Display" pitchFamily="18" charset="0"/>
            </a:rPr>
            <a:t>Многогранник – выпуклый</a:t>
          </a:r>
          <a:endParaRPr lang="ru-RU" sz="3000" kern="1200" dirty="0">
            <a:latin typeface="Arno Pro Display" pitchFamily="18" charset="0"/>
          </a:endParaRPr>
        </a:p>
      </dsp:txBody>
      <dsp:txXfrm>
        <a:off x="0" y="524"/>
        <a:ext cx="7429552" cy="1220821"/>
      </dsp:txXfrm>
    </dsp:sp>
    <dsp:sp modelId="{89D3082F-2481-4BC9-B159-25F75996F723}">
      <dsp:nvSpPr>
        <dsp:cNvPr id="0" name=""/>
        <dsp:cNvSpPr/>
      </dsp:nvSpPr>
      <dsp:spPr>
        <a:xfrm>
          <a:off x="0" y="1307746"/>
          <a:ext cx="7429552" cy="1220821"/>
        </a:xfrm>
        <a:prstGeom prst="roundRect">
          <a:avLst/>
        </a:prstGeom>
        <a:solidFill>
          <a:schemeClr val="accent5">
            <a:hueOff val="-279955"/>
            <a:satOff val="15216"/>
            <a:lumOff val="-2811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Arno Pro Display" pitchFamily="18" charset="0"/>
            </a:rPr>
            <a:t>Все его грани – равные правильные многоугольники</a:t>
          </a:r>
          <a:endParaRPr lang="ru-RU" sz="3000" kern="1200" dirty="0">
            <a:latin typeface="Arno Pro Display" pitchFamily="18" charset="0"/>
          </a:endParaRPr>
        </a:p>
      </dsp:txBody>
      <dsp:txXfrm>
        <a:off x="0" y="1307746"/>
        <a:ext cx="7429552" cy="1220821"/>
      </dsp:txXfrm>
    </dsp:sp>
    <dsp:sp modelId="{EEE449CE-EA36-4AFE-ADBF-0A0ECB588B23}">
      <dsp:nvSpPr>
        <dsp:cNvPr id="0" name=""/>
        <dsp:cNvSpPr/>
      </dsp:nvSpPr>
      <dsp:spPr>
        <a:xfrm>
          <a:off x="0" y="2614967"/>
          <a:ext cx="7429552" cy="1220821"/>
        </a:xfrm>
        <a:prstGeom prst="roundRect">
          <a:avLst/>
        </a:prstGeom>
        <a:solidFill>
          <a:schemeClr val="accent5">
            <a:hueOff val="-559909"/>
            <a:satOff val="30431"/>
            <a:lumOff val="-5621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Arno Pro Display" pitchFamily="18" charset="0"/>
            </a:rPr>
            <a:t>В каждой вершине сходится одинаковое число граней </a:t>
          </a:r>
          <a:endParaRPr lang="ru-RU" sz="3000" kern="1200" dirty="0">
            <a:latin typeface="Arno Pro Display" pitchFamily="18" charset="0"/>
          </a:endParaRPr>
        </a:p>
      </dsp:txBody>
      <dsp:txXfrm>
        <a:off x="0" y="2614967"/>
        <a:ext cx="7429552" cy="1220821"/>
      </dsp:txXfrm>
    </dsp:sp>
    <dsp:sp modelId="{FAE6A903-C8E9-47D8-B2D3-964BEB12FADD}">
      <dsp:nvSpPr>
        <dsp:cNvPr id="0" name=""/>
        <dsp:cNvSpPr/>
      </dsp:nvSpPr>
      <dsp:spPr>
        <a:xfrm>
          <a:off x="0" y="3922189"/>
          <a:ext cx="7429552" cy="1220821"/>
        </a:xfrm>
        <a:prstGeom prst="roundRect">
          <a:avLst/>
        </a:prstGeom>
        <a:solidFill>
          <a:schemeClr val="accent5">
            <a:hueOff val="-839864"/>
            <a:satOff val="45647"/>
            <a:lumOff val="-8432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Arno Pro Display" pitchFamily="18" charset="0"/>
            </a:rPr>
            <a:t>Равны все двугранные углы, содержащие две грани с общим ребром.</a:t>
          </a:r>
          <a:endParaRPr lang="ru-RU" sz="3000" kern="1200" dirty="0">
            <a:latin typeface="Arno Pro Display" pitchFamily="18" charset="0"/>
          </a:endParaRPr>
        </a:p>
      </dsp:txBody>
      <dsp:txXfrm>
        <a:off x="0" y="3922189"/>
        <a:ext cx="7429552" cy="122082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E956B3-9F38-438B-9039-B926C71F3D2A}">
      <dsp:nvSpPr>
        <dsp:cNvPr id="0" name=""/>
        <dsp:cNvSpPr/>
      </dsp:nvSpPr>
      <dsp:spPr>
        <a:xfrm>
          <a:off x="2201008" y="1032"/>
          <a:ext cx="1384460" cy="8998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тетраэдр</a:t>
          </a:r>
          <a:endParaRPr lang="ru-RU" sz="2000" kern="1200" dirty="0"/>
        </a:p>
      </dsp:txBody>
      <dsp:txXfrm>
        <a:off x="2201008" y="1032"/>
        <a:ext cx="1384460" cy="899899"/>
      </dsp:txXfrm>
    </dsp:sp>
    <dsp:sp modelId="{D6AF00E8-5653-400F-A176-E0D93A1A5EDB}">
      <dsp:nvSpPr>
        <dsp:cNvPr id="0" name=""/>
        <dsp:cNvSpPr/>
      </dsp:nvSpPr>
      <dsp:spPr>
        <a:xfrm>
          <a:off x="1094892" y="450981"/>
          <a:ext cx="3596693" cy="3596693"/>
        </a:xfrm>
        <a:custGeom>
          <a:avLst/>
          <a:gdLst/>
          <a:ahLst/>
          <a:cxnLst/>
          <a:rect l="0" t="0" r="0" b="0"/>
          <a:pathLst>
            <a:path>
              <a:moveTo>
                <a:pt x="2500092" y="142568"/>
              </a:moveTo>
              <a:arcTo wR="1798346" hR="1798346" stAng="17578082" swAng="1962077"/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67B4D5-65AB-48A1-ACC5-571BC4482BB7}">
      <dsp:nvSpPr>
        <dsp:cNvPr id="0" name=""/>
        <dsp:cNvSpPr/>
      </dsp:nvSpPr>
      <dsp:spPr>
        <a:xfrm>
          <a:off x="3911338" y="1243658"/>
          <a:ext cx="1384460" cy="8998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октаэдр</a:t>
          </a:r>
          <a:endParaRPr lang="ru-RU" sz="2000" kern="1200" dirty="0"/>
        </a:p>
      </dsp:txBody>
      <dsp:txXfrm>
        <a:off x="3911338" y="1243658"/>
        <a:ext cx="1384460" cy="899899"/>
      </dsp:txXfrm>
    </dsp:sp>
    <dsp:sp modelId="{CFB4E88C-4E4C-4713-B46C-4187F205DFBA}">
      <dsp:nvSpPr>
        <dsp:cNvPr id="0" name=""/>
        <dsp:cNvSpPr/>
      </dsp:nvSpPr>
      <dsp:spPr>
        <a:xfrm>
          <a:off x="1094892" y="450981"/>
          <a:ext cx="3596693" cy="3596693"/>
        </a:xfrm>
        <a:custGeom>
          <a:avLst/>
          <a:gdLst/>
          <a:ahLst/>
          <a:cxnLst/>
          <a:rect l="0" t="0" r="0" b="0"/>
          <a:pathLst>
            <a:path>
              <a:moveTo>
                <a:pt x="3594220" y="1704073"/>
              </a:moveTo>
              <a:arcTo wR="1798346" hR="1798346" stAng="21419704" swAng="2196717"/>
            </a:path>
          </a:pathLst>
        </a:custGeom>
        <a:noFill/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36E56-AA36-4447-8B7E-C48428E4C141}">
      <dsp:nvSpPr>
        <dsp:cNvPr id="0" name=""/>
        <dsp:cNvSpPr/>
      </dsp:nvSpPr>
      <dsp:spPr>
        <a:xfrm>
          <a:off x="3258050" y="3254271"/>
          <a:ext cx="1384460" cy="8998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додекаэдр</a:t>
          </a:r>
          <a:endParaRPr lang="ru-RU" sz="2000" kern="1200" dirty="0"/>
        </a:p>
      </dsp:txBody>
      <dsp:txXfrm>
        <a:off x="3258050" y="3254271"/>
        <a:ext cx="1384460" cy="899899"/>
      </dsp:txXfrm>
    </dsp:sp>
    <dsp:sp modelId="{119FAF1A-94C3-4BAC-87B0-3D982B817969}">
      <dsp:nvSpPr>
        <dsp:cNvPr id="0" name=""/>
        <dsp:cNvSpPr/>
      </dsp:nvSpPr>
      <dsp:spPr>
        <a:xfrm>
          <a:off x="1094892" y="450981"/>
          <a:ext cx="3596693" cy="3596693"/>
        </a:xfrm>
        <a:custGeom>
          <a:avLst/>
          <a:gdLst/>
          <a:ahLst/>
          <a:cxnLst/>
          <a:rect l="0" t="0" r="0" b="0"/>
          <a:pathLst>
            <a:path>
              <a:moveTo>
                <a:pt x="2156010" y="3560767"/>
              </a:moveTo>
              <a:arcTo wR="1798346" hR="1798346" stAng="4711694" swAng="1376611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BA8DB2-B4EA-49EB-AAFD-F8303DBAD18B}">
      <dsp:nvSpPr>
        <dsp:cNvPr id="0" name=""/>
        <dsp:cNvSpPr/>
      </dsp:nvSpPr>
      <dsp:spPr>
        <a:xfrm>
          <a:off x="1143967" y="3254271"/>
          <a:ext cx="1384460" cy="8998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икосаэдр</a:t>
          </a:r>
          <a:endParaRPr lang="ru-RU" sz="2000" kern="1200" dirty="0"/>
        </a:p>
      </dsp:txBody>
      <dsp:txXfrm>
        <a:off x="1143967" y="3254271"/>
        <a:ext cx="1384460" cy="899899"/>
      </dsp:txXfrm>
    </dsp:sp>
    <dsp:sp modelId="{1BE4B7A5-9A13-4ADC-8492-6C4A031F6E02}">
      <dsp:nvSpPr>
        <dsp:cNvPr id="0" name=""/>
        <dsp:cNvSpPr/>
      </dsp:nvSpPr>
      <dsp:spPr>
        <a:xfrm>
          <a:off x="1094892" y="450981"/>
          <a:ext cx="3596693" cy="3596693"/>
        </a:xfrm>
        <a:custGeom>
          <a:avLst/>
          <a:gdLst/>
          <a:ahLst/>
          <a:cxnLst/>
          <a:rect l="0" t="0" r="0" b="0"/>
          <a:pathLst>
            <a:path>
              <a:moveTo>
                <a:pt x="300587" y="2793719"/>
              </a:moveTo>
              <a:arcTo wR="1798346" hR="1798346" stAng="8783579" swAng="2196717"/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3E89E-3A3F-4A04-BE9C-0AF852B18987}">
      <dsp:nvSpPr>
        <dsp:cNvPr id="0" name=""/>
        <dsp:cNvSpPr/>
      </dsp:nvSpPr>
      <dsp:spPr>
        <a:xfrm>
          <a:off x="490679" y="1243658"/>
          <a:ext cx="1384460" cy="89989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гексаэдр</a:t>
          </a:r>
          <a:endParaRPr lang="ru-RU" sz="2000" kern="1200" dirty="0"/>
        </a:p>
      </dsp:txBody>
      <dsp:txXfrm>
        <a:off x="490679" y="1243658"/>
        <a:ext cx="1384460" cy="899899"/>
      </dsp:txXfrm>
    </dsp:sp>
    <dsp:sp modelId="{DDBB04A0-3A95-4D12-9AF7-FD4278D13162}">
      <dsp:nvSpPr>
        <dsp:cNvPr id="0" name=""/>
        <dsp:cNvSpPr/>
      </dsp:nvSpPr>
      <dsp:spPr>
        <a:xfrm>
          <a:off x="1094892" y="450981"/>
          <a:ext cx="3596693" cy="3596693"/>
        </a:xfrm>
        <a:custGeom>
          <a:avLst/>
          <a:gdLst/>
          <a:ahLst/>
          <a:cxnLst/>
          <a:rect l="0" t="0" r="0" b="0"/>
          <a:pathLst>
            <a:path>
              <a:moveTo>
                <a:pt x="313278" y="784135"/>
              </a:moveTo>
              <a:arcTo wR="1798346" hR="1798346" stAng="12859841" swAng="1962077"/>
            </a:path>
          </a:pathLst>
        </a:custGeom>
        <a:noFill/>
        <a:ln w="1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68655-B08B-4B92-A5D7-C287064261DB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D57D3-69C9-48A9-A258-BDDD89C32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4BBCBC-616E-4ADE-8901-203C172DFF59}" type="slidenum">
              <a:rPr lang="ru-RU"/>
              <a:pPr/>
              <a:t>16</a:t>
            </a:fld>
            <a:endParaRPr lang="ru-RU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4A271F-B358-41F9-BE0B-99E31D4F4A69}" type="slidenum">
              <a:rPr lang="ru-RU"/>
              <a:pPr/>
              <a:t>18</a:t>
            </a:fld>
            <a:endParaRPr lang="ru-RU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5CED-756C-40EE-B5BD-FBB044AA4A9F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87EB4B-AAA6-4AE3-8CC4-89BAB9633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5CED-756C-40EE-B5BD-FBB044AA4A9F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EB4B-AAA6-4AE3-8CC4-89BAB9633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5CED-756C-40EE-B5BD-FBB044AA4A9F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EB4B-AAA6-4AE3-8CC4-89BAB9633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627A6263-CA21-441C-9E3B-C3304FC51A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5CED-756C-40EE-B5BD-FBB044AA4A9F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87EB4B-AAA6-4AE3-8CC4-89BAB9633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5CED-756C-40EE-B5BD-FBB044AA4A9F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EB4B-AAA6-4AE3-8CC4-89BAB96335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5CED-756C-40EE-B5BD-FBB044AA4A9F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EB4B-AAA6-4AE3-8CC4-89BAB9633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5CED-756C-40EE-B5BD-FBB044AA4A9F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687EB4B-AAA6-4AE3-8CC4-89BAB96335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5CED-756C-40EE-B5BD-FBB044AA4A9F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EB4B-AAA6-4AE3-8CC4-89BAB9633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5CED-756C-40EE-B5BD-FBB044AA4A9F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EB4B-AAA6-4AE3-8CC4-89BAB9633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5CED-756C-40EE-B5BD-FBB044AA4A9F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EB4B-AAA6-4AE3-8CC4-89BAB9633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5CED-756C-40EE-B5BD-FBB044AA4A9F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EB4B-AAA6-4AE3-8CC4-89BAB96335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chemeClr val="accent2">
                <a:lumMod val="60000"/>
                <a:lumOff val="40000"/>
              </a:schemeClr>
            </a:gs>
            <a:gs pos="36000">
              <a:srgbClr val="9966FF"/>
            </a:gs>
            <a:gs pos="61000">
              <a:schemeClr val="accent1">
                <a:lumMod val="60000"/>
                <a:lumOff val="40000"/>
              </a:schemeClr>
            </a:gs>
            <a:gs pos="82001">
              <a:srgbClr val="99CCFF"/>
            </a:gs>
            <a:gs pos="100000">
              <a:srgbClr val="CCCCFF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2E45CED-756C-40EE-B5BD-FBB044AA4A9F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87EB4B-AAA6-4AE3-8CC4-89BAB96335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22.jpeg"/><Relationship Id="rId3" Type="http://schemas.openxmlformats.org/officeDocument/2006/relationships/image" Target="../media/image8.jpeg"/><Relationship Id="rId7" Type="http://schemas.openxmlformats.org/officeDocument/2006/relationships/diagramData" Target="../diagrams/data2.xml"/><Relationship Id="rId12" Type="http://schemas.openxmlformats.org/officeDocument/2006/relationships/image" Target="../media/image21.jpeg"/><Relationship Id="rId2" Type="http://schemas.openxmlformats.org/officeDocument/2006/relationships/image" Target="../media/image6.jpeg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microsoft.com/office/2007/relationships/diagramDrawing" Target="../diagrams/drawing2.xml"/><Relationship Id="rId5" Type="http://schemas.openxmlformats.org/officeDocument/2006/relationships/image" Target="../media/image4.jpeg"/><Relationship Id="rId15" Type="http://schemas.openxmlformats.org/officeDocument/2006/relationships/image" Target="../media/image24.jpeg"/><Relationship Id="rId10" Type="http://schemas.openxmlformats.org/officeDocument/2006/relationships/diagramColors" Target="../diagrams/colors2.xml"/><Relationship Id="rId4" Type="http://schemas.openxmlformats.org/officeDocument/2006/relationships/image" Target="../media/image5.jpeg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http://www.distedu.ru./mirror/_math/www.tmn.fio.ru/works/26x/304/images/kepler-spheres-1.gif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http://www.distedu.ru./mirror/_math/www.tmn.fio.ru/works/26x/304/images/kepler-spheres-2.gif" TargetMode="Externa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http://www.distedu.ru./mirror/_math/www.tmn.fio.ru/works/26x/304/images/kepler.jp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http://www.distedu.ru./mirror/_math/www.tmn.fio.ru/works/26x/304/images/kepler.jpg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pn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Pictures\492767abcfc4.jpg"/>
          <p:cNvPicPr>
            <a:picLocks noChangeAspect="1" noChangeArrowheads="1"/>
          </p:cNvPicPr>
          <p:nvPr/>
        </p:nvPicPr>
        <p:blipFill>
          <a:blip r:embed="rId2" cstate="print"/>
          <a:srcRect b="3125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857232"/>
            <a:ext cx="7643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Мир </a:t>
            </a:r>
          </a:p>
          <a:p>
            <a:pPr algn="ctr"/>
            <a:r>
              <a:rPr lang="ru-RU" sz="60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многогранников</a:t>
            </a:r>
            <a:endParaRPr lang="ru-RU" sz="60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5786454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Arno Pro Displa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14290"/>
            <a:ext cx="7358114" cy="1179982"/>
          </a:xfrm>
          <a:scene3d>
            <a:camera prst="perspectiveBelow"/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ru-RU" cap="none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Признаки правильных многогранников:</a:t>
            </a:r>
            <a:endParaRPr lang="ru-RU" cap="none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Constantia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285852" y="1214422"/>
          <a:ext cx="7429552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00694" y="1285860"/>
            <a:ext cx="3429024" cy="43581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 dirty="0" smtClean="0">
                <a:latin typeface="Arno Pro Subhead" pitchFamily="18" charset="0"/>
              </a:rPr>
              <a:t>Составлен из четырёх равносторонних треугольников. Каждая его вершина является вершиной трёх треугольников. Следовательно, сумма плоских углов при каждой вершине равна </a:t>
            </a:r>
            <a:r>
              <a:rPr lang="ru-RU" sz="2800" i="1" dirty="0" smtClean="0">
                <a:latin typeface="Arno Pro Subhead" pitchFamily="18" charset="0"/>
              </a:rPr>
              <a:t>180</a:t>
            </a:r>
            <a:r>
              <a:rPr lang="en-US" sz="2800" i="1" dirty="0" smtClean="0">
                <a:latin typeface="Arno Pro Subhead" pitchFamily="18" charset="0"/>
              </a:rPr>
              <a:t>º</a:t>
            </a:r>
            <a:r>
              <a:rPr lang="ru-RU" sz="2800" dirty="0" smtClean="0">
                <a:latin typeface="Arno Pro Subhead" pitchFamily="18" charset="0"/>
              </a:rPr>
              <a:t>.</a:t>
            </a:r>
            <a:endParaRPr lang="ru-RU" sz="2800" dirty="0">
              <a:latin typeface="Arno Pro Subhead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28860" y="142852"/>
            <a:ext cx="500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Тетраэдр</a:t>
            </a:r>
            <a:endParaRPr lang="ru-RU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441007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4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358082" cy="1071570"/>
          </a:xfrm>
        </p:spPr>
        <p:txBody>
          <a:bodyPr>
            <a:noAutofit/>
          </a:bodyPr>
          <a:lstStyle/>
          <a:p>
            <a:r>
              <a:rPr lang="ru-RU" sz="54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Куб или Гексаэдр</a:t>
            </a:r>
            <a:endParaRPr lang="ru-RU" sz="54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1428736"/>
            <a:ext cx="3786214" cy="440120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/>
            <a:r>
              <a:rPr lang="ru-RU" sz="2800" b="1" spc="1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Составлен из шести квадратов. Каждая вершина куба является вершиной трёх квадратов. Следовательно, сумма плоских углов при каждой вершине равна 270</a:t>
            </a:r>
            <a:r>
              <a:rPr lang="en-US" sz="28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º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.</a:t>
            </a:r>
            <a:endParaRPr lang="ru-RU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</p:txBody>
      </p:sp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421484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3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00232" y="285728"/>
            <a:ext cx="5500726" cy="1143000"/>
          </a:xfrm>
        </p:spPr>
        <p:txBody>
          <a:bodyPr>
            <a:noAutofit/>
          </a:bodyPr>
          <a:lstStyle/>
          <a:p>
            <a:pPr algn="ctr"/>
            <a:r>
              <a:rPr lang="ru-RU" sz="54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no Pro Subhead" pitchFamily="18" charset="0"/>
              </a:rPr>
              <a:t>Октаэдр</a:t>
            </a:r>
            <a:endParaRPr lang="ru-RU" sz="54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no Pro Subhead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571612"/>
            <a:ext cx="3857652" cy="397031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800" dirty="0" smtClean="0">
                <a:solidFill>
                  <a:schemeClr val="tx1"/>
                </a:solidFill>
                <a:latin typeface="Constantia" pitchFamily="18" charset="0"/>
              </a:rPr>
              <a:t>Составлен из восьми равносторонних треугольников. Каждая вершина октаэдра является вершиной четырёх треугольников. Следовательно, сумма плоских углов при каждой вершине 240</a:t>
            </a:r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</a:rPr>
              <a:t>º</a:t>
            </a:r>
            <a:r>
              <a:rPr lang="ru-RU" sz="2800" dirty="0" smtClean="0">
                <a:solidFill>
                  <a:schemeClr val="tx1"/>
                </a:solidFill>
                <a:latin typeface="Constantia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571612"/>
            <a:ext cx="361361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2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29190" y="1285860"/>
            <a:ext cx="3857620" cy="5133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dirty="0" smtClean="0">
                <a:ln/>
                <a:solidFill>
                  <a:schemeClr val="tx1"/>
                </a:solidFill>
                <a:latin typeface="Constantia" pitchFamily="18" charset="0"/>
              </a:rPr>
              <a:t>Составлен из двадцати равносторонних треугольников. Каждая вершина икосаэдра является вершиной пяти треугольников. Следовательно, сумма плоских углов при каждой вершине равна </a:t>
            </a:r>
            <a:r>
              <a:rPr lang="ru-RU" sz="2800" b="1" i="1" dirty="0" smtClean="0">
                <a:ln/>
                <a:solidFill>
                  <a:schemeClr val="tx1"/>
                </a:solidFill>
                <a:latin typeface="Constantia" pitchFamily="18" charset="0"/>
              </a:rPr>
              <a:t>300</a:t>
            </a:r>
            <a:r>
              <a:rPr lang="en-US" sz="2800" b="1" i="1" dirty="0" smtClean="0">
                <a:ln/>
                <a:solidFill>
                  <a:schemeClr val="tx1"/>
                </a:solidFill>
                <a:latin typeface="Constantia" pitchFamily="18" charset="0"/>
              </a:rPr>
              <a:t>º</a:t>
            </a:r>
            <a:r>
              <a:rPr lang="ru-RU" sz="2800" b="1" dirty="0" smtClean="0">
                <a:ln/>
                <a:solidFill>
                  <a:schemeClr val="tx1"/>
                </a:solidFill>
                <a:latin typeface="Constantia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ru-RU" sz="2800" b="1" dirty="0">
              <a:ln/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5918" y="0"/>
            <a:ext cx="5286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Икосаэдр</a:t>
            </a:r>
            <a:endParaRPr lang="ru-RU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85926"/>
            <a:ext cx="407196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14876" y="1142984"/>
            <a:ext cx="4214842" cy="35394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no Pro Subhead" pitchFamily="18" charset="0"/>
              </a:rPr>
              <a:t>Составлен из двенадцати правильных пятиугольников. Каждая вершина додекаэдра является вершиной трёх правильных пятиугольников. Следовательно, сумма плоских углов при каждой вершине равна </a:t>
            </a:r>
            <a:r>
              <a:rPr lang="ru-RU" sz="2800" i="1" dirty="0" smtClean="0">
                <a:solidFill>
                  <a:schemeClr val="tx1"/>
                </a:solidFill>
                <a:latin typeface="Arno Pro Subhead" pitchFamily="18" charset="0"/>
              </a:rPr>
              <a:t>324</a:t>
            </a:r>
            <a:r>
              <a:rPr lang="en-US" sz="2800" i="1" dirty="0" smtClean="0">
                <a:solidFill>
                  <a:schemeClr val="tx1"/>
                </a:solidFill>
                <a:latin typeface="Arno Pro Subhead" pitchFamily="18" charset="0"/>
                <a:cs typeface="Arial" charset="0"/>
              </a:rPr>
              <a:t>º</a:t>
            </a:r>
            <a:r>
              <a:rPr lang="ru-RU" sz="2800" dirty="0" smtClean="0">
                <a:solidFill>
                  <a:schemeClr val="tx1"/>
                </a:solidFill>
                <a:latin typeface="Arno Pro Subhead" pitchFamily="18" charset="0"/>
              </a:rPr>
              <a:t>.</a:t>
            </a:r>
            <a:r>
              <a:rPr lang="ru-RU" sz="2800" b="1" dirty="0" smtClean="0">
                <a:solidFill>
                  <a:schemeClr val="tx1"/>
                </a:solidFill>
                <a:latin typeface="Arno Pro Subhead" pitchFamily="18" charset="0"/>
              </a:rPr>
              <a:t>	</a:t>
            </a:r>
            <a:endParaRPr lang="ru-RU" sz="2800" b="1" dirty="0">
              <a:solidFill>
                <a:schemeClr val="tx1"/>
              </a:solidFill>
              <a:latin typeface="Arno Pro Subhea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0"/>
            <a:ext cx="7000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Додекаэдр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000240"/>
            <a:ext cx="408102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0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14290"/>
            <a:ext cx="9501222" cy="1200150"/>
          </a:xfrm>
        </p:spPr>
        <p:txBody>
          <a:bodyPr>
            <a:normAutofit/>
          </a:bodyPr>
          <a:lstStyle/>
          <a:p>
            <a:r>
              <a:rPr lang="ru-RU" sz="3200" b="1" i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Lucida Handwriting" pitchFamily="66" charset="0"/>
              </a:rPr>
              <a:t>Правильных многогранников всего пять !!!</a:t>
            </a:r>
            <a:endParaRPr lang="ru-RU" sz="3200" b="1" i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Lucida Handwriting" pitchFamily="66" charset="0"/>
            </a:endParaRPr>
          </a:p>
        </p:txBody>
      </p:sp>
      <p:pic>
        <p:nvPicPr>
          <p:cNvPr id="16390" name="Picture 6" descr="Рисунок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282" y="1714488"/>
            <a:ext cx="3643338" cy="4124040"/>
          </a:xfrm>
          <a:noFill/>
          <a:ln/>
        </p:spPr>
      </p:pic>
      <p:sp>
        <p:nvSpPr>
          <p:cNvPr id="16389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3786182" y="1214422"/>
            <a:ext cx="5121275" cy="5472122"/>
          </a:xfrm>
          <a:effectLst>
            <a:outerShdw blurRad="50800" dist="381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90000"/>
              </a:lnSpc>
              <a:buNone/>
            </a:pPr>
            <a:r>
              <a:rPr lang="ru-RU" sz="2000" dirty="0" smtClean="0">
                <a:solidFill>
                  <a:srgbClr val="002060"/>
                </a:solidFill>
                <a:latin typeface="Constantia" pitchFamily="18" charset="0"/>
              </a:rPr>
              <a:t>      </a:t>
            </a:r>
            <a:r>
              <a:rPr lang="ru-RU" sz="2400" dirty="0" smtClean="0">
                <a:solidFill>
                  <a:srgbClr val="002060"/>
                </a:solidFill>
                <a:latin typeface="Constantia" pitchFamily="18" charset="0"/>
              </a:rPr>
              <a:t>В </a:t>
            </a:r>
            <a:r>
              <a:rPr lang="ru-RU" sz="2400" dirty="0">
                <a:solidFill>
                  <a:srgbClr val="002060"/>
                </a:solidFill>
                <a:latin typeface="Constantia" pitchFamily="18" charset="0"/>
              </a:rPr>
              <a:t>правильном </a:t>
            </a:r>
            <a:r>
              <a:rPr lang="en-US" sz="2400" i="1" dirty="0">
                <a:solidFill>
                  <a:srgbClr val="002060"/>
                </a:solidFill>
                <a:latin typeface="Constantia" pitchFamily="18" charset="0"/>
              </a:rPr>
              <a:t>n</a:t>
            </a:r>
            <a:r>
              <a:rPr lang="en-US" sz="2400" dirty="0">
                <a:solidFill>
                  <a:srgbClr val="002060"/>
                </a:solidFill>
                <a:latin typeface="Constantia" pitchFamily="18" charset="0"/>
              </a:rPr>
              <a:t>-</a:t>
            </a:r>
            <a:r>
              <a:rPr lang="ru-RU" sz="2400" dirty="0">
                <a:solidFill>
                  <a:srgbClr val="002060"/>
                </a:solidFill>
                <a:latin typeface="Constantia" pitchFamily="18" charset="0"/>
              </a:rPr>
              <a:t>угольнике при </a:t>
            </a:r>
            <a:r>
              <a:rPr lang="en-US" sz="2400" i="1" dirty="0" smtClean="0">
                <a:solidFill>
                  <a:srgbClr val="002060"/>
                </a:solidFill>
                <a:latin typeface="Constantia" pitchFamily="18" charset="0"/>
              </a:rPr>
              <a:t>n≥6</a:t>
            </a:r>
            <a:r>
              <a:rPr lang="en-US" sz="2400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onstantia" pitchFamily="18" charset="0"/>
              </a:rPr>
              <a:t>угол не меньше </a:t>
            </a:r>
            <a:r>
              <a:rPr lang="en-US" sz="2400" i="1" dirty="0" smtClean="0">
                <a:solidFill>
                  <a:srgbClr val="002060"/>
                </a:solidFill>
                <a:latin typeface="Constantia" pitchFamily="18" charset="0"/>
              </a:rPr>
              <a:t>120</a:t>
            </a:r>
            <a:r>
              <a:rPr lang="ru-RU" sz="2400" i="1" dirty="0" smtClean="0">
                <a:solidFill>
                  <a:srgbClr val="002060"/>
                </a:solidFill>
                <a:latin typeface="Constantia" pitchFamily="18" charset="0"/>
              </a:rPr>
              <a:t>°</a:t>
            </a:r>
            <a:r>
              <a:rPr lang="ru-RU" sz="2400" dirty="0" smtClean="0">
                <a:solidFill>
                  <a:srgbClr val="002060"/>
                </a:solidFill>
                <a:latin typeface="Constantia" pitchFamily="18" charset="0"/>
              </a:rPr>
              <a:t>.</a:t>
            </a:r>
            <a:r>
              <a:rPr lang="en-US" sz="2400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onstantia" pitchFamily="18" charset="0"/>
              </a:rPr>
              <a:t>С другой стороны, при каждой вершине многогранника должно быть не менее </a:t>
            </a:r>
            <a:r>
              <a:rPr lang="ru-RU" sz="2400" i="1" dirty="0">
                <a:solidFill>
                  <a:srgbClr val="002060"/>
                </a:solidFill>
                <a:latin typeface="Constantia" pitchFamily="18" charset="0"/>
              </a:rPr>
              <a:t>3</a:t>
            </a:r>
            <a:r>
              <a:rPr lang="ru-RU" sz="2400" dirty="0">
                <a:solidFill>
                  <a:srgbClr val="002060"/>
                </a:solidFill>
                <a:latin typeface="Constantia" pitchFamily="18" charset="0"/>
              </a:rPr>
              <a:t> плоских углов. Поэтому если бы существовал правильный многогранник, у которого грани – правильные</a:t>
            </a:r>
            <a:r>
              <a:rPr lang="ru-RU" sz="2400" i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400" i="1" dirty="0">
                <a:solidFill>
                  <a:srgbClr val="002060"/>
                </a:solidFill>
                <a:latin typeface="Constantia" pitchFamily="18" charset="0"/>
              </a:rPr>
              <a:t>n</a:t>
            </a:r>
            <a:r>
              <a:rPr lang="en-US" sz="2400" dirty="0">
                <a:solidFill>
                  <a:srgbClr val="002060"/>
                </a:solidFill>
                <a:latin typeface="Constantia" pitchFamily="18" charset="0"/>
              </a:rPr>
              <a:t>-</a:t>
            </a:r>
            <a:r>
              <a:rPr lang="ru-RU" sz="2400" dirty="0">
                <a:solidFill>
                  <a:srgbClr val="002060"/>
                </a:solidFill>
                <a:latin typeface="Constantia" pitchFamily="18" charset="0"/>
              </a:rPr>
              <a:t>угольники</a:t>
            </a:r>
            <a:r>
              <a:rPr lang="en-US" sz="24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onstantia" pitchFamily="18" charset="0"/>
              </a:rPr>
              <a:t>при </a:t>
            </a:r>
            <a:r>
              <a:rPr lang="en-US" sz="2400" i="1" dirty="0" smtClean="0">
                <a:solidFill>
                  <a:srgbClr val="002060"/>
                </a:solidFill>
                <a:latin typeface="Constantia" pitchFamily="18" charset="0"/>
              </a:rPr>
              <a:t>n≥</a:t>
            </a:r>
            <a:r>
              <a:rPr lang="ru-RU" sz="2400" i="1" dirty="0" smtClean="0">
                <a:solidFill>
                  <a:srgbClr val="002060"/>
                </a:solidFill>
                <a:latin typeface="Constantia" pitchFamily="18" charset="0"/>
              </a:rPr>
              <a:t>6</a:t>
            </a:r>
            <a:r>
              <a:rPr lang="ru-RU" sz="2400" dirty="0">
                <a:solidFill>
                  <a:srgbClr val="002060"/>
                </a:solidFill>
                <a:latin typeface="Constantia" pitchFamily="18" charset="0"/>
              </a:rPr>
              <a:t>, то сумма плоских углов при каждой вершине такого многогранника была бы не меньше чем </a:t>
            </a:r>
            <a:r>
              <a:rPr lang="ru-RU" sz="2400" i="1" dirty="0" smtClean="0">
                <a:solidFill>
                  <a:srgbClr val="002060"/>
                </a:solidFill>
                <a:latin typeface="Constantia" pitchFamily="18" charset="0"/>
              </a:rPr>
              <a:t>120°·3=360º</a:t>
            </a:r>
            <a:r>
              <a:rPr lang="ru-RU" sz="2400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onstantia" pitchFamily="18" charset="0"/>
              </a:rPr>
              <a:t>. Но это невозможно, так как сумма всех плоских углов при каждой вершине выпуклого многогранника меньше </a:t>
            </a:r>
            <a:r>
              <a:rPr lang="ru-RU" sz="2400" i="1" dirty="0">
                <a:solidFill>
                  <a:srgbClr val="002060"/>
                </a:solidFill>
                <a:latin typeface="Constantia" pitchFamily="18" charset="0"/>
              </a:rPr>
              <a:t>360º</a:t>
            </a:r>
            <a:r>
              <a:rPr lang="ru-RU" sz="2400" dirty="0">
                <a:solidFill>
                  <a:srgbClr val="002060"/>
                </a:solidFill>
                <a:latin typeface="Constantia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63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9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z317_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142984"/>
            <a:ext cx="4572032" cy="55007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3286116" y="142852"/>
            <a:ext cx="23439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Эйлер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18" y="0"/>
            <a:ext cx="6000792" cy="1143000"/>
          </a:xfrm>
        </p:spPr>
        <p:txBody>
          <a:bodyPr>
            <a:normAutofit/>
          </a:bodyPr>
          <a:lstStyle/>
          <a:p>
            <a:r>
              <a:rPr lang="ru-RU" sz="5400" b="1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Теорема Эйлера</a:t>
            </a:r>
          </a:p>
        </p:txBody>
      </p:sp>
      <p:pic>
        <p:nvPicPr>
          <p:cNvPr id="4" name="Picture 5" descr="z317_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00174"/>
            <a:ext cx="3286148" cy="41434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4071934" y="3857628"/>
            <a:ext cx="3643338" cy="707886"/>
          </a:xfrm>
          <a:prstGeom prst="rect">
            <a:avLst/>
          </a:prstGeom>
          <a:solidFill>
            <a:srgbClr val="A7FFA7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</a:rPr>
              <a:t>   </a:t>
            </a:r>
            <a:r>
              <a:rPr lang="en-US" sz="4000" b="1" i="1" dirty="0" smtClean="0">
                <a:latin typeface="Times New Roman" pitchFamily="18" charset="0"/>
              </a:rPr>
              <a:t>e</a:t>
            </a:r>
            <a:r>
              <a:rPr lang="ru-RU" sz="4000" b="1" i="1" dirty="0" smtClean="0">
                <a:latin typeface="Times New Roman" pitchFamily="18" charset="0"/>
              </a:rPr>
              <a:t> + </a:t>
            </a:r>
            <a:r>
              <a:rPr lang="en-US" sz="4000" b="1" i="1" dirty="0" smtClean="0">
                <a:latin typeface="Times New Roman" pitchFamily="18" charset="0"/>
              </a:rPr>
              <a:t>f</a:t>
            </a:r>
            <a:r>
              <a:rPr lang="ru-RU" sz="4000" b="1" i="1" dirty="0" smtClean="0">
                <a:latin typeface="Times New Roman" pitchFamily="18" charset="0"/>
              </a:rPr>
              <a:t> – </a:t>
            </a:r>
            <a:r>
              <a:rPr lang="en-US" sz="4000" b="1" i="1" dirty="0" smtClean="0">
                <a:latin typeface="Times New Roman" pitchFamily="18" charset="0"/>
              </a:rPr>
              <a:t>k</a:t>
            </a:r>
            <a:r>
              <a:rPr lang="ru-RU" sz="4000" b="1" i="1" dirty="0" smtClean="0">
                <a:latin typeface="Times New Roman" pitchFamily="18" charset="0"/>
              </a:rPr>
              <a:t> = 2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29058" y="4929198"/>
            <a:ext cx="4214842" cy="978729"/>
          </a:xfrm>
          <a:prstGeom prst="rect">
            <a:avLst/>
          </a:prstGeom>
          <a:solidFill>
            <a:srgbClr val="A7FFA7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dirty="0" smtClean="0">
                <a:latin typeface="Constantia" pitchFamily="18" charset="0"/>
              </a:rPr>
              <a:t> </a:t>
            </a:r>
            <a:r>
              <a:rPr lang="ru-RU" sz="2400" dirty="0" smtClean="0">
                <a:latin typeface="Constantia" pitchFamily="18" charset="0"/>
              </a:rPr>
              <a:t>Где  </a:t>
            </a:r>
            <a:r>
              <a:rPr lang="ru-RU" sz="2400" i="1" dirty="0" smtClean="0">
                <a:latin typeface="Constantia" pitchFamily="18" charset="0"/>
              </a:rPr>
              <a:t>е</a:t>
            </a:r>
            <a:r>
              <a:rPr lang="ru-RU" sz="2400" dirty="0" smtClean="0">
                <a:latin typeface="Constantia" pitchFamily="18" charset="0"/>
              </a:rPr>
              <a:t> – число вершин,</a:t>
            </a:r>
          </a:p>
          <a:p>
            <a:pPr>
              <a:lnSpc>
                <a:spcPct val="80000"/>
              </a:lnSpc>
              <a:buNone/>
            </a:pPr>
            <a:r>
              <a:rPr lang="ru-RU" sz="2400" dirty="0" smtClean="0">
                <a:latin typeface="Constantia" pitchFamily="18" charset="0"/>
              </a:rPr>
              <a:t>         </a:t>
            </a:r>
            <a:r>
              <a:rPr lang="en-US" sz="2400" i="1" dirty="0" smtClean="0">
                <a:latin typeface="Constantia" pitchFamily="18" charset="0"/>
              </a:rPr>
              <a:t>f</a:t>
            </a:r>
            <a:r>
              <a:rPr lang="ru-RU" sz="2400" dirty="0" smtClean="0">
                <a:latin typeface="Constantia" pitchFamily="18" charset="0"/>
              </a:rPr>
              <a:t> – число граней,</a:t>
            </a:r>
          </a:p>
          <a:p>
            <a:pPr>
              <a:lnSpc>
                <a:spcPct val="80000"/>
              </a:lnSpc>
              <a:buNone/>
            </a:pPr>
            <a:r>
              <a:rPr lang="ru-RU" sz="2400" dirty="0" smtClean="0">
                <a:latin typeface="Constantia" pitchFamily="18" charset="0"/>
              </a:rPr>
              <a:t>         </a:t>
            </a:r>
            <a:r>
              <a:rPr lang="en-US" sz="2400" i="1" dirty="0" smtClean="0">
                <a:latin typeface="Constantia" pitchFamily="18" charset="0"/>
              </a:rPr>
              <a:t>k</a:t>
            </a:r>
            <a:r>
              <a:rPr lang="ru-RU" sz="2400" dirty="0" smtClean="0">
                <a:latin typeface="Constantia" pitchFamily="18" charset="0"/>
              </a:rPr>
              <a:t> – число ребер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44" y="1428736"/>
            <a:ext cx="5000660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err="1" smtClean="0">
                <a:latin typeface="Constantia" pitchFamily="18" charset="0"/>
              </a:rPr>
              <a:t>Эйлерова</a:t>
            </a:r>
            <a:r>
              <a:rPr lang="ru-RU" sz="2400" dirty="0" smtClean="0">
                <a:latin typeface="Constantia" pitchFamily="18" charset="0"/>
              </a:rPr>
              <a:t> характеристика всякого многогранника нулевого рода равна 2. Иначе говоря, между </a:t>
            </a:r>
            <a:r>
              <a:rPr lang="en-US" sz="2400" i="1" dirty="0" smtClean="0">
                <a:latin typeface="Constantia" pitchFamily="18" charset="0"/>
              </a:rPr>
              <a:t>e</a:t>
            </a:r>
            <a:r>
              <a:rPr lang="ru-RU" sz="2400" dirty="0" smtClean="0">
                <a:latin typeface="Constantia" pitchFamily="18" charset="0"/>
              </a:rPr>
              <a:t>, </a:t>
            </a:r>
            <a:r>
              <a:rPr lang="en-US" sz="2400" i="1" dirty="0" smtClean="0">
                <a:latin typeface="Constantia" pitchFamily="18" charset="0"/>
              </a:rPr>
              <a:t>f</a:t>
            </a:r>
            <a:r>
              <a:rPr lang="ru-RU" sz="2400" dirty="0" smtClean="0">
                <a:latin typeface="Constantia" pitchFamily="18" charset="0"/>
              </a:rPr>
              <a:t> и </a:t>
            </a:r>
            <a:r>
              <a:rPr lang="en-US" sz="2400" i="1" dirty="0" smtClean="0">
                <a:latin typeface="Constantia" pitchFamily="18" charset="0"/>
              </a:rPr>
              <a:t>k </a:t>
            </a:r>
            <a:r>
              <a:rPr lang="ru-RU" sz="2400" dirty="0" smtClean="0">
                <a:latin typeface="Constantia" pitchFamily="18" charset="0"/>
              </a:rPr>
              <a:t>любого многогранника нулевого рода имеет место зависимость .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5" grpId="0" animBg="1"/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453" name="Group 69"/>
          <p:cNvGraphicFramePr>
            <a:graphicFrameLocks noGrp="1"/>
          </p:cNvGraphicFramePr>
          <p:nvPr>
            <p:ph sz="half" idx="2"/>
          </p:nvPr>
        </p:nvGraphicFramePr>
        <p:xfrm>
          <a:off x="428596" y="1500174"/>
          <a:ext cx="8429682" cy="435772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930175"/>
                <a:gridCol w="1519468"/>
                <a:gridCol w="1508535"/>
                <a:gridCol w="1770889"/>
                <a:gridCol w="1700615"/>
              </a:tblGrid>
              <a:tr h="3537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</a:rPr>
                        <a:t>название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 marL="0" marR="0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</a:rPr>
                        <a:t>форма грани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 marL="0" marR="0" marT="0" marB="0"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</a:rPr>
                        <a:t>количество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5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</a:rPr>
                        <a:t>Граней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</a:rPr>
                        <a:t>(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</a:rPr>
                        <a:t>f</a:t>
                      </a: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</a:rPr>
                        <a:t>)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</a:rPr>
                        <a:t>Вершин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</a:rPr>
                        <a:t>(е)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</a:rPr>
                        <a:t>Рёбер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</a:rPr>
                        <a:t>(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</a:rPr>
                        <a:t>k</a:t>
                      </a: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</a:rPr>
                        <a:t>)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596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Тетраэдр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594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Куб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596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Октаэдр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594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Додекаэдр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596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Икосаэдр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sp>
        <p:nvSpPr>
          <p:cNvPr id="11" name="Text Box 70"/>
          <p:cNvSpPr txBox="1">
            <a:spLocks noChangeArrowheads="1"/>
          </p:cNvSpPr>
          <p:nvPr/>
        </p:nvSpPr>
        <p:spPr bwMode="auto">
          <a:xfrm>
            <a:off x="214282" y="285728"/>
            <a:ext cx="86407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6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Характеристика</a:t>
            </a:r>
            <a:endParaRPr lang="ru-RU" sz="6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12" name="Group 8"/>
          <p:cNvGraphicFramePr>
            <a:graphicFrameLocks/>
          </p:cNvGraphicFramePr>
          <p:nvPr/>
        </p:nvGraphicFramePr>
        <p:xfrm>
          <a:off x="285720" y="1500174"/>
          <a:ext cx="8569325" cy="429476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962150"/>
                <a:gridCol w="1544638"/>
                <a:gridCol w="1533525"/>
                <a:gridCol w="1800225"/>
                <a:gridCol w="1728787"/>
              </a:tblGrid>
              <a:tr h="3238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</a:rPr>
                        <a:t>название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 marL="0" marR="0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</a:rPr>
                        <a:t>форма грани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 marL="0" marR="0" marT="0" marB="0"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</a:rPr>
                        <a:t>количество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6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</a:rPr>
                        <a:t>Граней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</a:rPr>
                        <a:t>(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</a:rPr>
                        <a:t>f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</a:rPr>
                        <a:t>Вершин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</a:rPr>
                        <a:t>(е)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</a:rPr>
                        <a:t>Рёбер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</a:rPr>
                        <a:t>(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</a:rPr>
                        <a:t>k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Тетраэдр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Правильный треугольник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4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4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6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Куб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Квадрат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6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8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12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Октаэдр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Правильный треугольник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8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6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12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Додекаэдр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Правильный пятиугольник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12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20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30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Икосаэдр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Правильный треугольник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20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12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30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857488" y="6000768"/>
            <a:ext cx="3214710" cy="707886"/>
          </a:xfrm>
          <a:prstGeom prst="rect">
            <a:avLst/>
          </a:prstGeom>
          <a:solidFill>
            <a:srgbClr val="A7FFA7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i="1" dirty="0" smtClean="0">
                <a:latin typeface="Times New Roman" pitchFamily="18" charset="0"/>
              </a:rPr>
              <a:t> </a:t>
            </a:r>
            <a:r>
              <a:rPr lang="en-US" sz="4000" i="1" dirty="0" smtClean="0">
                <a:latin typeface="Times New Roman" pitchFamily="18" charset="0"/>
              </a:rPr>
              <a:t>e</a:t>
            </a:r>
            <a:r>
              <a:rPr lang="ru-RU" sz="4000" i="1" dirty="0" smtClean="0">
                <a:latin typeface="Times New Roman" pitchFamily="18" charset="0"/>
              </a:rPr>
              <a:t> + </a:t>
            </a:r>
            <a:r>
              <a:rPr lang="en-US" sz="4000" i="1" dirty="0" smtClean="0">
                <a:latin typeface="Times New Roman" pitchFamily="18" charset="0"/>
              </a:rPr>
              <a:t>f</a:t>
            </a:r>
            <a:r>
              <a:rPr lang="ru-RU" sz="4000" i="1" dirty="0" smtClean="0">
                <a:latin typeface="Times New Roman" pitchFamily="18" charset="0"/>
              </a:rPr>
              <a:t> – </a:t>
            </a:r>
            <a:r>
              <a:rPr lang="en-US" sz="4000" i="1" dirty="0" smtClean="0">
                <a:latin typeface="Times New Roman" pitchFamily="18" charset="0"/>
              </a:rPr>
              <a:t>k</a:t>
            </a:r>
            <a:r>
              <a:rPr lang="ru-RU" sz="4000" i="1" dirty="0" smtClean="0">
                <a:latin typeface="Times New Roman" pitchFamily="18" charset="0"/>
              </a:rPr>
              <a:t> = 2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071546"/>
            <a:ext cx="871543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</a:t>
            </a:r>
            <a:r>
              <a:rPr kumimoji="0" lang="ru-RU" sz="3200" b="1" u="none" strike="noStrike" normalizeH="0" baseline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Математика владеет не только истиной,  но и  </a:t>
            </a:r>
            <a:endParaRPr lang="ru-RU" sz="3200" b="1" dirty="0" smtClean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normalizeH="0" baseline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высшей красотой – </a:t>
            </a:r>
            <a:r>
              <a:rPr kumimoji="0" lang="ru-RU" sz="3200" b="1" u="none" strike="noStrike" normalizeH="0" baseline="0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красотой</a:t>
            </a:r>
            <a:r>
              <a:rPr kumimoji="0" lang="ru-RU" sz="3200" b="1" u="none" strike="noStrike" normalizeH="0" baseline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отточенной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normalizeH="0" baseline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строгой, возвышенно чистой и стремящейся к подлинному  совершенству,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normalizeH="0" baseline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которое свойственно лишь величайшим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normalizeH="0" baseline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образцам искусств</a:t>
            </a:r>
            <a:endParaRPr kumimoji="0" lang="ru-RU" sz="3200" b="1" u="none" strike="noStrike" normalizeH="0" baseline="0" dirty="0" smtClean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normalizeH="0" baseline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</a:t>
            </a:r>
            <a:r>
              <a:rPr kumimoji="0" lang="ru-RU" sz="3200" b="1" i="1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32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Бертран Рассел.  </a:t>
            </a:r>
            <a:endParaRPr kumimoji="0" lang="ru-RU" sz="3200" b="0" i="0" u="none" strike="noStrike" cap="none" normalizeH="0" baseline="0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714356"/>
            <a:ext cx="86439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Представляет </a:t>
            </a:r>
            <a:endParaRPr lang="en-US" sz="6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ctr"/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команда </a:t>
            </a: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</a:t>
            </a:r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«Историки»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3429000"/>
            <a:ext cx="87154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Цель:</a:t>
            </a:r>
          </a:p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показать влияние правильных многогранников на возникновение философских теорий и гипотез.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692696"/>
            <a:ext cx="86439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Представляет </a:t>
            </a:r>
            <a:endParaRPr lang="en-US" sz="6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ctr"/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команда </a:t>
            </a: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</a:t>
            </a:r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«Историки»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Documents and Settings\Admin\Рабочий стол\20м4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388" y="714356"/>
            <a:ext cx="1860534" cy="18410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3491" name="Picture 3" descr="C:\Documents and Settings\Admin\Рабочий стол\20в4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4500570"/>
            <a:ext cx="1928589" cy="20034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3492" name="Picture 4" descr="C:\Documents and Settings\Admin\Рабочий стол\20ип42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142984"/>
            <a:ext cx="2235224" cy="22294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3495" name="Picture 7" descr="C:\Documents and Settings\Admin\Рабочий стол\204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4572008"/>
            <a:ext cx="2330459" cy="21253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3494" name="Picture 6" descr="C:\Documents and Settings\Admin\Рабочий стол\20ш42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28992" y="0"/>
            <a:ext cx="1874860" cy="18957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357290" y="1571612"/>
          <a:ext cx="5786478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214678" y="3214686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Виды                             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правильных    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многогранников   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3496" name="Picture 8" descr="C:\Documents and Settings\Admin\Рабочий стол\тетр).jpg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0" y="0"/>
            <a:ext cx="9286908" cy="6965181"/>
          </a:xfrm>
          <a:prstGeom prst="rect">
            <a:avLst/>
          </a:prstGeom>
          <a:noFill/>
        </p:spPr>
      </p:pic>
      <p:pic>
        <p:nvPicPr>
          <p:cNvPr id="63497" name="Picture 9" descr="C:\Documents and Settings\Admin\Рабочий стол\куб.jpg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0" y="0"/>
            <a:ext cx="9286908" cy="7000900"/>
          </a:xfrm>
          <a:prstGeom prst="rect">
            <a:avLst/>
          </a:prstGeom>
          <a:noFill/>
        </p:spPr>
      </p:pic>
      <p:pic>
        <p:nvPicPr>
          <p:cNvPr id="63498" name="Picture 10" descr="C:\Documents and Settings\Admin\Рабочий стол\окт).jpg"/>
          <p:cNvPicPr>
            <a:picLocks noChangeAspect="1" noChangeArrowheads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0" y="0"/>
            <a:ext cx="9286844" cy="6858000"/>
          </a:xfrm>
          <a:prstGeom prst="rect">
            <a:avLst/>
          </a:prstGeom>
          <a:noFill/>
        </p:spPr>
      </p:pic>
      <p:pic>
        <p:nvPicPr>
          <p:cNvPr id="63499" name="Picture 11" descr="C:\Documents and Settings\Admin\Рабочий стол\икоса.jpg"/>
          <p:cNvPicPr>
            <a:picLocks noChangeAspect="1" noChangeArrowheads="1"/>
          </p:cNvPicPr>
          <p:nvPr/>
        </p:nvPicPr>
        <p:blipFill>
          <a:blip r:embed="rId15" cstate="print"/>
          <a:stretch>
            <a:fillRect/>
          </a:stretch>
        </p:blipFill>
        <p:spPr bwMode="auto">
          <a:xfrm>
            <a:off x="0" y="0"/>
            <a:ext cx="9286908" cy="7000924"/>
          </a:xfrm>
          <a:prstGeom prst="rect">
            <a:avLst/>
          </a:prstGeom>
          <a:noFill/>
        </p:spPr>
      </p:pic>
      <p:pic>
        <p:nvPicPr>
          <p:cNvPr id="63500" name="Picture 12" descr="C:\Documents and Settings\Admin\Рабочий стол\додик).jpg"/>
          <p:cNvPicPr>
            <a:picLocks noChangeAspect="1" noChangeArrowheads="1"/>
          </p:cNvPicPr>
          <p:nvPr/>
        </p:nvPicPr>
        <p:blipFill>
          <a:blip r:embed="rId16" cstate="print"/>
          <a:stretch>
            <a:fillRect/>
          </a:stretch>
        </p:blipFill>
        <p:spPr bwMode="auto">
          <a:xfrm>
            <a:off x="0" y="0"/>
            <a:ext cx="9286908" cy="69651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5" descr=" Пифагор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58016" y="285728"/>
            <a:ext cx="1857388" cy="21431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14282" y="285728"/>
            <a:ext cx="64293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Пифагорейцы уделяли в своих космологических теориях особенно важное место правильным многогранникам, неоценимое превосходство которых над всеми другими телами они усмотрели в том, что их </a:t>
            </a:r>
            <a:r>
              <a:rPr lang="ru-RU" sz="2400" b="1" i="1" u="sng" dirty="0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только пять</a:t>
            </a:r>
            <a:r>
              <a:rPr lang="ru-RU" sz="2400" b="1" i="1" dirty="0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.  </a:t>
            </a:r>
            <a:endParaRPr lang="ru-RU" sz="2400" b="1" dirty="0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 cstate="screen">
            <a:lum bright="6000" contrast="18000"/>
          </a:blip>
          <a:srcRect/>
          <a:stretch>
            <a:fillRect/>
          </a:stretch>
        </p:blipFill>
        <p:spPr>
          <a:xfrm>
            <a:off x="285720" y="2786058"/>
            <a:ext cx="1608332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643174" y="2714620"/>
            <a:ext cx="61436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  <a:latin typeface="Constantia" pitchFamily="18" charset="0"/>
              </a:rPr>
              <a:t>Правильными многогранниками занимался Архимед. Ему  также принадлежит открытие тринадцати так называемых </a:t>
            </a:r>
            <a:r>
              <a:rPr lang="ru-RU" sz="2400" b="1" i="1" u="sng" dirty="0" smtClean="0">
                <a:solidFill>
                  <a:srgbClr val="C00000"/>
                </a:solidFill>
                <a:latin typeface="Constantia" pitchFamily="18" charset="0"/>
              </a:rPr>
              <a:t>полуправильных многогранников</a:t>
            </a:r>
            <a:r>
              <a:rPr lang="ru-RU" sz="2400" b="1" i="1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Constantia" pitchFamily="18" charset="0"/>
              </a:rPr>
              <a:t>(«архимедовых тел»). </a:t>
            </a:r>
            <a:endParaRPr lang="ru-RU" sz="2400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7" name="Рисунок 6" descr="евклид2.jpg"/>
          <p:cNvPicPr>
            <a:picLocks noChangeAspect="1"/>
          </p:cNvPicPr>
          <p:nvPr/>
        </p:nvPicPr>
        <p:blipFill>
          <a:blip r:embed="rId4" cstate="print"/>
          <a:srcRect t="-4139"/>
          <a:stretch>
            <a:fillRect/>
          </a:stretch>
        </p:blipFill>
        <p:spPr>
          <a:xfrm>
            <a:off x="7000892" y="4714884"/>
            <a:ext cx="1857388" cy="19016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Rectangle 3"/>
          <p:cNvSpPr txBox="1">
            <a:spLocks noRot="1" noChangeArrowheads="1"/>
          </p:cNvSpPr>
          <p:nvPr/>
        </p:nvSpPr>
        <p:spPr>
          <a:xfrm>
            <a:off x="428596" y="5214950"/>
            <a:ext cx="6929486" cy="1143008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nstantia" pitchFamily="18" charset="0"/>
              </a:rPr>
              <a:t>     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 pitchFamily="18" charset="0"/>
              </a:rPr>
              <a:t>Учение о правильных многогранниках, содержащееся в последней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 pitchFamily="18" charset="0"/>
              </a:rPr>
              <a:t>XIII 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 pitchFamily="18" charset="0"/>
              </a:rPr>
              <a:t>книге Евклида, является венцом его </a:t>
            </a: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 pitchFamily="18" charset="0"/>
              </a:rPr>
              <a:t>«Начал».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214554"/>
            <a:ext cx="57150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800000"/>
                </a:solidFill>
                <a:latin typeface="Constantia" pitchFamily="18" charset="0"/>
              </a:rPr>
              <a:t>Он предположил, что расстояния между шестью известными тогда планетами выражаются через размеры пяти правильных выпуклых многогранников .</a:t>
            </a:r>
            <a:endParaRPr lang="ru-RU" sz="3200" b="1" dirty="0">
              <a:solidFill>
                <a:srgbClr val="800000"/>
              </a:solidFill>
              <a:latin typeface="Constantia" pitchFamily="18" charset="0"/>
            </a:endParaRPr>
          </a:p>
        </p:txBody>
      </p:sp>
      <p:pic>
        <p:nvPicPr>
          <p:cNvPr id="6" name="Picture 6" descr="741503686_tonn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643182"/>
            <a:ext cx="2628052" cy="34690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7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358246" cy="1557338"/>
          </a:xfrm>
        </p:spPr>
        <p:txBody>
          <a:bodyPr>
            <a:normAutofit/>
          </a:bodyPr>
          <a:lstStyle/>
          <a:p>
            <a:pPr algn="ctr"/>
            <a:r>
              <a:rPr lang="ru-RU" b="1" i="1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Космологическая гипотеза Кеплера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214290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prstClr val="black"/>
                </a:solidFill>
                <a:latin typeface="Constantia" pitchFamily="18" charset="0"/>
              </a:rPr>
              <a:t>Вокруг сферы Меркурия, ближайшей к Солнцу планеты, описан </a:t>
            </a:r>
            <a:r>
              <a:rPr lang="ru-RU" sz="2400" b="1" dirty="0" smtClean="0">
                <a:solidFill>
                  <a:srgbClr val="C00000"/>
                </a:solidFill>
                <a:latin typeface="Constantia" pitchFamily="18" charset="0"/>
              </a:rPr>
              <a:t>октаэдр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214422"/>
            <a:ext cx="6357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prstClr val="black"/>
                </a:solidFill>
                <a:latin typeface="Constantia" pitchFamily="18" charset="0"/>
              </a:rPr>
              <a:t>Этот октаэдр вписан в сферу Венеры, вокруг которой описан </a:t>
            </a:r>
            <a:r>
              <a:rPr lang="ru-RU" sz="2400" b="1" dirty="0" smtClean="0">
                <a:solidFill>
                  <a:srgbClr val="C00000"/>
                </a:solidFill>
                <a:latin typeface="Constantia" pitchFamily="18" charset="0"/>
              </a:rPr>
              <a:t>икосаэдр</a:t>
            </a:r>
            <a:r>
              <a:rPr lang="ru-RU" sz="2400" b="1" dirty="0" smtClean="0">
                <a:solidFill>
                  <a:prstClr val="black"/>
                </a:solidFill>
                <a:latin typeface="Constantia" pitchFamily="18" charset="0"/>
              </a:rPr>
              <a:t>.</a:t>
            </a:r>
          </a:p>
        </p:txBody>
      </p:sp>
      <p:pic>
        <p:nvPicPr>
          <p:cNvPr id="7" name="Picture 5" descr="Модель Кеплера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572264" y="142852"/>
            <a:ext cx="207645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4282" y="2071678"/>
            <a:ext cx="671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ru-RU" sz="2400" dirty="0" smtClean="0">
                <a:latin typeface="Constantia" pitchFamily="18" charset="0"/>
              </a:rPr>
              <a:t>Вокруг икосаэдра описана сфера Земли, а вокруг этой сферы - </a:t>
            </a:r>
            <a:r>
              <a:rPr lang="ru-RU" sz="2400" b="1" dirty="0" smtClean="0">
                <a:solidFill>
                  <a:srgbClr val="C00000"/>
                </a:solidFill>
                <a:latin typeface="Constantia" pitchFamily="18" charset="0"/>
              </a:rPr>
              <a:t>додекаэдр</a:t>
            </a:r>
            <a:r>
              <a:rPr lang="ru-RU" sz="2400" dirty="0" smtClean="0">
                <a:latin typeface="Constantia" pitchFamily="18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3000372"/>
            <a:ext cx="6929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ru-RU" sz="2400" dirty="0" smtClean="0">
                <a:latin typeface="Constantia" pitchFamily="18" charset="0"/>
              </a:rPr>
              <a:t>Додекаэдр вписан в сферу Марса, вокруг которой описан </a:t>
            </a:r>
            <a:r>
              <a:rPr lang="ru-RU" sz="2400" b="1" dirty="0" smtClean="0">
                <a:solidFill>
                  <a:srgbClr val="C00000"/>
                </a:solidFill>
                <a:latin typeface="Constantia" pitchFamily="18" charset="0"/>
              </a:rPr>
              <a:t>тетраэдр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3929066"/>
            <a:ext cx="7072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ru-RU" sz="2400" dirty="0" smtClean="0">
                <a:latin typeface="Constantia" pitchFamily="18" charset="0"/>
              </a:rPr>
              <a:t>Вокруг тетраэдра описана сфера Юпитера, вписанная в </a:t>
            </a:r>
            <a:r>
              <a:rPr lang="ru-RU" sz="2400" b="1" dirty="0" smtClean="0">
                <a:solidFill>
                  <a:srgbClr val="C00000"/>
                </a:solidFill>
                <a:latin typeface="Constantia" pitchFamily="18" charset="0"/>
              </a:rPr>
              <a:t>куб</a:t>
            </a:r>
            <a:r>
              <a:rPr lang="ru-RU" sz="2400" dirty="0" smtClean="0">
                <a:latin typeface="Constantia" pitchFamily="18" charset="0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786322"/>
            <a:ext cx="7286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ru-RU" sz="2400" dirty="0" smtClean="0">
                <a:latin typeface="Constantia" pitchFamily="18" charset="0"/>
              </a:rPr>
              <a:t>Наконец, вокруг куба описана сфера Сатурна.</a:t>
            </a:r>
          </a:p>
        </p:txBody>
      </p:sp>
      <p:pic>
        <p:nvPicPr>
          <p:cNvPr id="12" name="Picture 6" descr="Модель Кеплера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6715140" y="2928934"/>
            <a:ext cx="22733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57158" y="5715016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63012"/>
                </a:solidFill>
                <a:latin typeface="Constantia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Constantia" pitchFamily="18" charset="0"/>
              </a:rPr>
              <a:t>Кеплер</a:t>
            </a:r>
            <a:r>
              <a:rPr lang="ru-RU" sz="2400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sz="2400" dirty="0" smtClean="0">
                <a:latin typeface="Constantia" pitchFamily="18" charset="0"/>
              </a:rPr>
              <a:t>попытался связать со свойствами правильных многогранников некоторые свойства Солнечной системы. </a:t>
            </a:r>
            <a:endParaRPr lang="ru-RU" sz="24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214282" y="142852"/>
            <a:ext cx="8281987" cy="1938992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       В </a:t>
            </a: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своих философских теориях</a:t>
            </a:r>
          </a:p>
          <a:p>
            <a:pPr algn="ctr"/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       правильные 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многогранники использовали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:</a:t>
            </a:r>
          </a:p>
          <a:p>
            <a:pPr algn="ctr"/>
            <a:endParaRPr lang="ru-RU" sz="2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15" name="Содержимое 5" descr=" Пифагор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1472" y="4143380"/>
            <a:ext cx="1714512" cy="2000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7" descr="pp_0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928794" y="1857364"/>
            <a:ext cx="1749352" cy="20161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Рисунок 6" descr="евклид2.jpg"/>
          <p:cNvPicPr>
            <a:picLocks noChangeAspect="1"/>
          </p:cNvPicPr>
          <p:nvPr/>
        </p:nvPicPr>
        <p:blipFill>
          <a:blip r:embed="rId4" cstate="print"/>
          <a:srcRect t="-4139"/>
          <a:stretch>
            <a:fillRect/>
          </a:stretch>
        </p:blipFill>
        <p:spPr>
          <a:xfrm>
            <a:off x="3143240" y="4214818"/>
            <a:ext cx="1872091" cy="20717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5" cstate="screen">
            <a:lum bright="6000" contrast="18000"/>
          </a:blip>
          <a:srcRect/>
          <a:stretch>
            <a:fillRect/>
          </a:stretch>
        </p:blipFill>
        <p:spPr>
          <a:xfrm>
            <a:off x="5286380" y="1643050"/>
            <a:ext cx="1500198" cy="19502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4" descr="http://www.distedu.ru./mirror/_math/www.tmn.fio.ru/works/26x/304/images/kepler.jpg"/>
          <p:cNvPicPr>
            <a:picLocks noChangeAspect="1" noChangeArrowheads="1"/>
          </p:cNvPicPr>
          <p:nvPr/>
        </p:nvPicPr>
        <p:blipFill>
          <a:blip r:embed="rId6" r:link="rId7" cstate="screen"/>
          <a:srcRect/>
          <a:stretch>
            <a:fillRect/>
          </a:stretch>
        </p:blipFill>
        <p:spPr>
          <a:xfrm>
            <a:off x="7072330" y="3500438"/>
            <a:ext cx="1714480" cy="20966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071538" y="3643314"/>
            <a:ext cx="1714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Constantia" pitchFamily="18" charset="0"/>
              </a:rPr>
              <a:t>Платон</a:t>
            </a:r>
            <a:endParaRPr lang="ru-RU" sz="2800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6334780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Constantia" pitchFamily="18" charset="0"/>
              </a:rPr>
              <a:t>Пифагор</a:t>
            </a:r>
            <a:endParaRPr lang="ru-RU" sz="2800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14678" y="6334780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Constantia" pitchFamily="18" charset="0"/>
              </a:rPr>
              <a:t>Евклид</a:t>
            </a:r>
            <a:endParaRPr lang="ru-RU" sz="2800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86380" y="3571876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Constantia" pitchFamily="18" charset="0"/>
              </a:rPr>
              <a:t>Архимед</a:t>
            </a:r>
            <a:endParaRPr lang="ru-RU" sz="2800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00892" y="5643578"/>
            <a:ext cx="1714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Constantia" pitchFamily="18" charset="0"/>
              </a:rPr>
              <a:t>Кеплер</a:t>
            </a:r>
            <a:endParaRPr lang="ru-RU" sz="2800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528 -0.65194 L 0.02674 -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" y="3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945 -0.51411 L 8.61111E-6 -3.9778E-6 " pathEditMode="relative" ptsTypes="AA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735 -0.41952 L -6.66667E-6 6.75301E-7 " pathEditMode="relative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88 -0.30436 L 1.94444E-6 -7.74283E-6 " pathEditMode="relative" ptsTypes="AA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43 -0.12581 L -1.38889E-6 4.57909E-6 " pathEditMode="relative" ptsTypes="AA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8" grpId="0"/>
      <p:bldP spid="2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p_0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643174" y="944385"/>
            <a:ext cx="3318689" cy="382478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214282" y="4929198"/>
            <a:ext cx="8572560" cy="16927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600" b="1" i="1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Древнегреческий ученый и философ Платон считал, что эти тела олицетворяют сущность природы. Поэтому эти многогранники называют Платоновыми телами.</a:t>
            </a:r>
            <a:endParaRPr lang="ru-RU" sz="2600" b="1" i="1" dirty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43240" y="4071942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(IV–V в до н. э.)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0430" y="0"/>
            <a:ext cx="4642201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Платон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 Пифагор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357422" y="1357298"/>
            <a:ext cx="4714908" cy="47863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214678" y="285728"/>
            <a:ext cx="27550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Пифагор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евклид2.jpg"/>
          <p:cNvPicPr>
            <a:picLocks noChangeAspect="1"/>
          </p:cNvPicPr>
          <p:nvPr/>
        </p:nvPicPr>
        <p:blipFill>
          <a:blip r:embed="rId2" cstate="print"/>
          <a:srcRect t="-4139"/>
          <a:stretch>
            <a:fillRect/>
          </a:stretch>
        </p:blipFill>
        <p:spPr>
          <a:xfrm>
            <a:off x="1714480" y="1166036"/>
            <a:ext cx="5143536" cy="56919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928926" y="142852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Евклид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/>
          <p:cNvPicPr>
            <a:picLocks noChangeAspect="1" noChangeArrowheads="1"/>
          </p:cNvPicPr>
          <p:nvPr/>
        </p:nvPicPr>
        <p:blipFill>
          <a:blip r:embed="rId2" cstate="screen">
            <a:lum bright="6000" contrast="18000"/>
          </a:blip>
          <a:srcRect/>
          <a:stretch>
            <a:fillRect/>
          </a:stretch>
        </p:blipFill>
        <p:spPr>
          <a:xfrm>
            <a:off x="2500298" y="1142984"/>
            <a:ext cx="4214842" cy="54792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143240" y="214290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Архимед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C:\Documents and Settings\Admin\Рабочий стол\204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3541" y="2428868"/>
            <a:ext cx="2330459" cy="2125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:\Documents and Settings\Admin\Рабочий стол\20ип4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15140" y="142852"/>
            <a:ext cx="2235224" cy="2229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142976" y="785794"/>
            <a:ext cx="66691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</a:rPr>
              <a:t>Представляет</a:t>
            </a:r>
          </a:p>
          <a:p>
            <a:pPr algn="ctr"/>
            <a:r>
              <a:rPr lang="ru-RU" sz="5400" b="1" i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5400" b="1" i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</a:rPr>
              <a:t>команда</a:t>
            </a:r>
            <a:endParaRPr lang="ru-RU" sz="5400" b="1" i="1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ru-RU" sz="5400" b="1" i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</a:rPr>
              <a:t> «Математики»</a:t>
            </a:r>
            <a:endParaRPr lang="ru-RU" sz="5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2" descr="C:\Documents and Settings\Admin\Рабочий стол\20м42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42852"/>
            <a:ext cx="2000232" cy="1979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C:\Documents and Settings\Admin\Рабочий стол\20ш42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00892" y="4643446"/>
            <a:ext cx="2143108" cy="1895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C:\Documents and Settings\Admin\Рабочий стол\20в42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2071678"/>
            <a:ext cx="1928589" cy="2003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85720" y="4500570"/>
            <a:ext cx="7429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Цель:</a:t>
            </a:r>
          </a:p>
          <a:p>
            <a:r>
              <a:rPr lang="ru-RU" sz="32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рассмотреть виды правильных многогранников и их свойства.</a:t>
            </a:r>
            <a:endParaRPr lang="ru-RU" sz="32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distedu.ru./mirror/_math/www.tmn.fio.ru/works/26x/304/images/kepler.jpg"/>
          <p:cNvPicPr>
            <a:picLocks noChangeAspect="1" noChangeArrowheads="1"/>
          </p:cNvPicPr>
          <p:nvPr/>
        </p:nvPicPr>
        <p:blipFill>
          <a:blip r:embed="rId2" r:link="rId3" cstate="screen"/>
          <a:srcRect/>
          <a:stretch>
            <a:fillRect/>
          </a:stretch>
        </p:blipFill>
        <p:spPr>
          <a:xfrm>
            <a:off x="2357422" y="1125706"/>
            <a:ext cx="4687414" cy="573229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357554" y="285728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Кеплер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42974" y="785794"/>
            <a:ext cx="109300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Представляет </a:t>
            </a:r>
          </a:p>
          <a:p>
            <a:pPr algn="ctr"/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команда  </a:t>
            </a:r>
          </a:p>
          <a:p>
            <a:pPr algn="ctr"/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Биологи»</a:t>
            </a:r>
            <a:endParaRPr lang="ru-R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4643446"/>
            <a:ext cx="82153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Цель:показать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 связь </a:t>
            </a:r>
          </a:p>
          <a:p>
            <a:pPr lvl="0" algn="just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многогранников с природой.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85728"/>
            <a:ext cx="8229600" cy="1357322"/>
          </a:xfrm>
        </p:spPr>
        <p:txBody>
          <a:bodyPr>
            <a:noAutofit/>
          </a:bodyPr>
          <a:lstStyle/>
          <a:p>
            <a:pPr algn="ctr"/>
            <a:r>
              <a:rPr lang="ru-RU" sz="60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Многогранники </a:t>
            </a:r>
            <a:br>
              <a:rPr lang="ru-RU" sz="60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природе</a:t>
            </a:r>
            <a:endParaRPr lang="ru-RU" sz="60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64" y="3214686"/>
            <a:ext cx="8715436" cy="364331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l"/>
            <a:r>
              <a:rPr lang="ru-RU" sz="2000" dirty="0" smtClean="0">
                <a:solidFill>
                  <a:srgbClr val="C00000"/>
                </a:solidFill>
              </a:rPr>
              <a:t>Поваренная            Алмаз                       Хрусталь                      Пирит</a:t>
            </a:r>
          </a:p>
          <a:p>
            <a:pPr algn="l"/>
            <a:r>
              <a:rPr lang="ru-RU" sz="2000" dirty="0" smtClean="0">
                <a:solidFill>
                  <a:srgbClr val="C00000"/>
                </a:solidFill>
              </a:rPr>
              <a:t>соль                    (октаэдр)                  (призма)                    (додекаэдр)</a:t>
            </a:r>
          </a:p>
          <a:p>
            <a:pPr algn="l"/>
            <a:r>
              <a:rPr lang="ru-RU" sz="2000" dirty="0" smtClean="0">
                <a:solidFill>
                  <a:srgbClr val="C00000"/>
                </a:solidFill>
              </a:rPr>
              <a:t>(куб)               </a:t>
            </a:r>
            <a:r>
              <a:rPr lang="ru-RU" sz="2000" dirty="0" smtClean="0"/>
              <a:t>            </a:t>
            </a:r>
          </a:p>
        </p:txBody>
      </p:sp>
      <p:pic>
        <p:nvPicPr>
          <p:cNvPr id="4" name="Рисунок 3" descr="Алмаз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500306"/>
            <a:ext cx="2286016" cy="25717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Поваренная соль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8868"/>
            <a:ext cx="2214536" cy="25908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Хрусталь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500306"/>
            <a:ext cx="2357454" cy="25717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http://free-math.ru/school/math-10/pic/mnogogr-priroda-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2428868"/>
            <a:ext cx="2285984" cy="26050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варенная сол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071670" y="1571612"/>
            <a:ext cx="5214974" cy="4250561"/>
          </a:xfrm>
          <a:prstGeom prst="roundRect">
            <a:avLst>
              <a:gd name="adj" fmla="val 16667"/>
            </a:avLst>
          </a:prstGeom>
          <a:ln w="5715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428860" y="571480"/>
            <a:ext cx="4688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Поваренная соль (куб)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лмаз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714488"/>
            <a:ext cx="5000660" cy="4214842"/>
          </a:xfrm>
          <a:prstGeom prst="roundRect">
            <a:avLst>
              <a:gd name="adj" fmla="val 16667"/>
            </a:avLst>
          </a:prstGeom>
          <a:ln w="5715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928926" y="500042"/>
            <a:ext cx="37087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Алмаз (октаэдр)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рустал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785926"/>
            <a:ext cx="4429156" cy="4500594"/>
          </a:xfrm>
          <a:prstGeom prst="roundRect">
            <a:avLst>
              <a:gd name="adj" fmla="val 16667"/>
            </a:avLst>
          </a:prstGeom>
          <a:ln w="5715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643174" y="571480"/>
            <a:ext cx="47119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Хрусталь (призма) 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ree-math.ru/school/math-10/pic/mnogogr-priroda-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643050"/>
            <a:ext cx="4857784" cy="4643470"/>
          </a:xfrm>
          <a:prstGeom prst="roundRect">
            <a:avLst>
              <a:gd name="adj" fmla="val 16667"/>
            </a:avLst>
          </a:prstGeom>
          <a:ln w="5715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428860" y="571480"/>
            <a:ext cx="54292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Пирит (додекаэдр)    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free-math.ru/school/math-10/pic/mnogogr-priroda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938337"/>
            <a:ext cx="5000660" cy="3919555"/>
          </a:xfrm>
          <a:prstGeom prst="roundRect">
            <a:avLst>
              <a:gd name="adj" fmla="val 16667"/>
            </a:avLst>
          </a:prstGeom>
          <a:ln w="5715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143108" y="642918"/>
            <a:ext cx="52149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Минерал сильвина 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ree-math.ru/school/math-10/pic/mnogogr-priroda-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000240"/>
            <a:ext cx="5072098" cy="4143404"/>
          </a:xfrm>
          <a:prstGeom prst="roundRect">
            <a:avLst>
              <a:gd name="adj" fmla="val 16667"/>
            </a:avLst>
          </a:prstGeom>
          <a:ln w="5715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786050" y="1000108"/>
            <a:ext cx="46239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Молекулы воды 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ree-math.ru/school/math-10/pic/mnogogr-priroda-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785926"/>
            <a:ext cx="4857784" cy="4214842"/>
          </a:xfrm>
          <a:prstGeom prst="roundRect">
            <a:avLst>
              <a:gd name="adj" fmla="val 16667"/>
            </a:avLst>
          </a:prstGeom>
          <a:ln w="5715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928926" y="785794"/>
            <a:ext cx="4286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Минерал куприт 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:\Documents and Settings\Admin\Рабочий стол\untitle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-20000"/>
          </a:blip>
          <a:srcRect/>
          <a:stretch>
            <a:fillRect/>
          </a:stretch>
        </p:blipFill>
        <p:spPr bwMode="auto">
          <a:xfrm>
            <a:off x="2714612" y="3143248"/>
            <a:ext cx="2984114" cy="2924433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5852" y="0"/>
            <a:ext cx="6572296" cy="1357322"/>
          </a:xfrm>
        </p:spPr>
        <p:txBody>
          <a:bodyPr>
            <a:noAutofit/>
          </a:bodyPr>
          <a:lstStyle/>
          <a:p>
            <a:pPr algn="ctr"/>
            <a:r>
              <a:rPr lang="ru-RU" sz="5400" b="1" i="1" cap="none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Многогранник-</a:t>
            </a:r>
            <a:endParaRPr lang="ru-RU" sz="5400" b="1" i="1" cap="none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142984"/>
            <a:ext cx="8572560" cy="171451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buNone/>
            </a:pP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это поверхность составленная из многоугольников, и ограничивающая некоторое  геометрическое тело.</a:t>
            </a: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2" name="Rectangle 6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Простейшее животное</a:t>
            </a:r>
            <a:endParaRPr lang="ru-RU" sz="54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26979" name="Picture 3" descr="Рисунок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44" y="1785926"/>
            <a:ext cx="3436938" cy="338455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3708400" y="1857364"/>
            <a:ext cx="5435600" cy="264320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indent="14288" algn="just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   </a:t>
            </a:r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Большинство </a:t>
            </a:r>
            <a:r>
              <a:rPr lang="ru-RU" sz="2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феодарий</a:t>
            </a: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живут на  морской глубине и служат добычей коралловых рыбок. Но простейшее  животное    защищает себя   двенадцатью иглами, выходящими из 12  вершин скелета. Он больше похож на звёздчатый      многогранник.  </a:t>
            </a:r>
          </a:p>
        </p:txBody>
      </p:sp>
      <p:sp>
        <p:nvSpPr>
          <p:cNvPr id="126976" name="Text Box 0"/>
          <p:cNvSpPr txBox="1">
            <a:spLocks noChangeArrowheads="1"/>
          </p:cNvSpPr>
          <p:nvPr/>
        </p:nvSpPr>
        <p:spPr bwMode="auto">
          <a:xfrm>
            <a:off x="3714744" y="3929066"/>
            <a:ext cx="5429256" cy="24622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/>
            <a:r>
              <a:rPr lang="ru-RU" sz="2200" dirty="0" smtClean="0">
                <a:solidFill>
                  <a:schemeClr val="bg1"/>
                </a:solidFill>
                <a:latin typeface="Comic Sans MS" pitchFamily="66" charset="0"/>
              </a:rPr>
              <a:t>     </a:t>
            </a:r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Из всех многогранников с тем же числом граней икосаэдр имеет наибольший объём при наименьшей площади поверхности. </a:t>
            </a:r>
          </a:p>
          <a:p>
            <a:pPr algn="just" eaLnBrk="1" hangingPunct="1"/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Это свойство помогает морскому организму преодолевать давление толщи воды.</a:t>
            </a:r>
            <a:endParaRPr lang="ru-RU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85860"/>
            <a:ext cx="621510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             </a:t>
            </a:r>
            <a:r>
              <a:rPr lang="ru-RU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Феодария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50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lnSpc>
                <a:spcPct val="50000"/>
              </a:lnSpc>
            </a:pPr>
            <a:endParaRPr lang="ru-RU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lnSpc>
                <a:spcPct val="50000"/>
              </a:lnSpc>
            </a:pPr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по форме напоминает икосаэдр</a:t>
            </a:r>
            <a:endPara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26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2" grpId="0"/>
      <p:bldP spid="126980" grpId="0"/>
      <p:bldP spid="126976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285728"/>
            <a:ext cx="7676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законам «строгий»  архитектуре</a:t>
            </a:r>
            <a:endParaRPr lang="ru-RU" sz="36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000108"/>
            <a:ext cx="76438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Мой дом построен по законам самый строгий архитектуры, сам Евклид мог поучиться, познавая геометрию моих сот- говорит пчела  в  «Тысяче и одна ночь»</a:t>
            </a:r>
            <a:endParaRPr lang="ru-RU" sz="28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2764572"/>
            <a:ext cx="40005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Пчелиная ячейка представляет собой нижнюю половину усеченной икосаэдры, одного из полуправильных архимедовых тел, и это решение с точки зрения экономии воска и строительных усилий настолько разумно, что во Французской академии в 18 в. решили: пчелы используют достижения высшей математики, подчиняясь божественному указанию и руководству  </a:t>
            </a:r>
            <a:endParaRPr lang="ru-RU" sz="20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&amp;Rcy;&amp;ocy;&amp;lcy;&amp;softcy; &amp;Ncy;&amp;acy;&amp;rcy;&amp;ocy;&amp;dcy;&amp;ncy;&amp;ocy;&amp;jcy; &amp;mcy;&amp;iecy;&amp;dcy;&amp;icy;&amp;tscy;&amp;icy;&amp;ncy;&amp;ycy; &amp;icy; &amp;lcy;&amp;iecy;&amp;chcy;&amp;iecy;&amp;ncy;&amp;icy;&amp;iecy; &amp;ncy;&amp;acy;&amp;rcy;&amp;ocy;&amp;dcy;&amp;ncy;&amp;ycy;&amp;mcy;&amp;icy; &amp;scy;&amp;pcy;&amp;ocy;&amp;scy;&amp;ocy;&amp;bcy;&amp;acy;&amp;mcy;&amp;icy;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500306"/>
            <a:ext cx="1905000" cy="142875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 descr="&amp;YAcy; &amp;khcy;&amp;ucy;. &amp;Dcy;&amp;ocy;&amp;rcy;&amp;ocy;&amp;gcy;&amp;acy;&amp;yacy; &amp;rcy;&amp;iecy;&amp;dcy;&amp;acy;&amp;kcy;&amp;tscy;&amp;icy;&amp;yacy;! +&amp;fcy;&amp;ocy;&amp;tcy;&amp;ocy; 7, 11 &amp;scy;&amp;tcy;&amp;rcy; - &amp;scy;&amp;tcy;&amp;rcy;&amp;acy;&amp;ncy;&amp;icy;&amp;tscy;&amp;acy;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929198"/>
            <a:ext cx="2162175" cy="142875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Рисунок 10" descr="&quot;&amp;Mcy;&amp;Ocy;&amp;Jcy; &amp;Dcy;&amp;Ocy;&amp;Mcy; &amp;Pcy;&amp;Ocy;&amp;Scy;&amp;Tcy;&amp;Rcy;&amp;Ocy;&amp;IEcy;&amp;Ncy; &amp;Pcy;&amp;Ocy; &amp;Zcy;&amp;Acy;&amp;Kcy;&amp;Ocy;&amp;Ncy;&amp;Acy;&amp;Mcy; &amp;Scy;&amp;Acy;&amp;Mcy;&amp;Ocy;&amp;Jcy; &amp;Scy;&amp;Tcy;&amp;Rcy;&amp;Ocy;&amp;Gcy;&amp;Ocy;&amp;Jcy; &amp;Acy;&amp;Rcy;&amp;KHcy;&amp;Icy;&amp;Tcy;&amp;IEcy;&amp;Kcy;&amp;Tcy;&amp;Ucy;&amp;Rcy;&amp;Ycy;. &amp;Scy;&amp;Acy;&amp;Mcy; …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3357562"/>
            <a:ext cx="1771650" cy="1971675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1027"/>
          <p:cNvSpPr>
            <a:spLocks noGrp="1" noChangeArrowheads="1"/>
          </p:cNvSpPr>
          <p:nvPr>
            <p:ph idx="1"/>
          </p:nvPr>
        </p:nvSpPr>
        <p:spPr>
          <a:xfrm>
            <a:off x="4071934" y="1785926"/>
            <a:ext cx="4786314" cy="4286304"/>
          </a:xfrm>
          <a:ln>
            <a:solidFill>
              <a:srgbClr val="00CC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14288" algn="just">
              <a:buFontTx/>
              <a:buNone/>
            </a:pPr>
            <a:r>
              <a:rPr lang="ru-RU" sz="2400" dirty="0" smtClean="0">
                <a:solidFill>
                  <a:srgbClr val="00B050"/>
                </a:solidFill>
                <a:latin typeface="Comic Sans MS" pitchFamily="66" charset="0"/>
              </a:rPr>
              <a:t>Вирус </a:t>
            </a:r>
            <a:r>
              <a:rPr lang="ru-RU" sz="2400" dirty="0">
                <a:solidFill>
                  <a:srgbClr val="00B050"/>
                </a:solidFill>
                <a:latin typeface="Comic Sans MS" pitchFamily="66" charset="0"/>
              </a:rPr>
              <a:t>не может быть совершенно круглым, как считалось ранее. Чтобы установить его форму, брали различные многогранники, направляли на них свет под теми же углами, что и поток атомов на вирус. Оказалось, что только один многогранник дает точно такую же тень - икосаэдр</a:t>
            </a:r>
            <a:r>
              <a:rPr lang="ru-RU" sz="2400" i="1" dirty="0">
                <a:solidFill>
                  <a:srgbClr val="00B050"/>
                </a:solidFill>
                <a:latin typeface="Times New Roman" pitchFamily="18" charset="0"/>
              </a:rPr>
              <a:t>.</a:t>
            </a:r>
            <a:r>
              <a:rPr lang="ru-RU" sz="2400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20" y="428604"/>
            <a:ext cx="8858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i="1" dirty="0" smtClean="0">
                <a:solidFill>
                  <a:srgbClr val="003300"/>
                </a:solidFill>
              </a:rPr>
              <a:t>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Икосаэдр оказался в центре внимания биологов, в их спорах относительно формы вирусов.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5" name="Picture 8" descr="Рисунок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714752"/>
            <a:ext cx="3059113" cy="205581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785786" y="2500306"/>
            <a:ext cx="2857520" cy="936625"/>
          </a:xfrm>
          <a:prstGeom prst="cloudCallout">
            <a:avLst>
              <a:gd name="adj1" fmla="val -22528"/>
              <a:gd name="adj2" fmla="val 105593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i="1" dirty="0">
                <a:solidFill>
                  <a:srgbClr val="00CC00"/>
                </a:solidFill>
              </a:rPr>
              <a:t>вирус полиомиелита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792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build="p" animBg="1"/>
      <p:bldP spid="4" grpId="0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Чудо природы – кристаллы</a:t>
            </a:r>
          </a:p>
        </p:txBody>
      </p:sp>
      <p:pic>
        <p:nvPicPr>
          <p:cNvPr id="12" name="Picture 5" descr="otd2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000232" y="214290"/>
            <a:ext cx="1571636" cy="13572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57158" y="1428736"/>
            <a:ext cx="8286808" cy="156966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Правильные многогранники - самые выгодные фигуры. И природа этим широко пользуется.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Кристаллы 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некоторых знакомых нам веществ имеют форму правильных многогранников:</a:t>
            </a:r>
            <a:endParaRPr lang="ru-RU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5" name="Picture 5" descr="Рисунок1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29256" y="3929066"/>
            <a:ext cx="2411413" cy="2239963"/>
          </a:xfrm>
          <a:prstGeom prst="rect">
            <a:avLst/>
          </a:prstGeom>
          <a:noFill/>
        </p:spPr>
      </p:pic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6480175" y="2786058"/>
            <a:ext cx="2663825" cy="1152525"/>
          </a:xfrm>
          <a:prstGeom prst="cloudCallout">
            <a:avLst>
              <a:gd name="adj1" fmla="val -24792"/>
              <a:gd name="adj2" fmla="val 111296"/>
            </a:avLst>
          </a:prstGeom>
          <a:solidFill>
            <a:schemeClr val="accent5">
              <a:lumMod val="60000"/>
              <a:lumOff val="40000"/>
            </a:schemeClr>
          </a:solidFill>
          <a:ln w="9525" cap="rnd">
            <a:solidFill>
              <a:schemeClr val="accent6">
                <a:lumMod val="20000"/>
                <a:lumOff val="80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ru-RU" dirty="0"/>
              <a:t>кристаллы поваренной соли </a:t>
            </a:r>
            <a:r>
              <a:rPr lang="ru-RU" dirty="0" err="1"/>
              <a:t>NaCl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7" name="Picture 6" descr="Рисунок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857628"/>
            <a:ext cx="2416175" cy="2565400"/>
          </a:xfrm>
          <a:prstGeom prst="rect">
            <a:avLst/>
          </a:prstGeom>
          <a:noFill/>
        </p:spPr>
      </p:pic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357158" y="3143248"/>
            <a:ext cx="2305050" cy="1655763"/>
          </a:xfrm>
          <a:prstGeom prst="cloudCallout">
            <a:avLst>
              <a:gd name="adj1" fmla="val 60812"/>
              <a:gd name="adj2" fmla="val 73655"/>
            </a:avLst>
          </a:prstGeom>
          <a:solidFill>
            <a:schemeClr val="accent3">
              <a:lumMod val="40000"/>
              <a:lumOff val="60000"/>
            </a:schemeClr>
          </a:solidFill>
          <a:ln w="9525" cap="rnd">
            <a:solidFill>
              <a:srgbClr val="00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b="1" dirty="0" err="1"/>
              <a:t>фосфорноватистая</a:t>
            </a:r>
            <a:r>
              <a:rPr lang="ru-RU" b="1" dirty="0"/>
              <a:t> кислота (Н3РО2)</a:t>
            </a:r>
          </a:p>
        </p:txBody>
      </p:sp>
      <p:pic>
        <p:nvPicPr>
          <p:cNvPr id="13" name="Picture 4" descr="otd2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5429256" y="142852"/>
            <a:ext cx="1586866" cy="13572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4" descr="otd17"/>
          <p:cNvPicPr>
            <a:picLocks noChangeAspect="1" noChangeArrowheads="1"/>
          </p:cNvPicPr>
          <p:nvPr/>
        </p:nvPicPr>
        <p:blipFill>
          <a:blip r:embed="rId6" cstate="print"/>
          <a:srcRect t="-2928"/>
          <a:stretch>
            <a:fillRect/>
          </a:stretch>
        </p:blipFill>
        <p:spPr>
          <a:xfrm>
            <a:off x="285720" y="142852"/>
            <a:ext cx="1595427" cy="13572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4" descr="otd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643306" y="142852"/>
            <a:ext cx="1714512" cy="13572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4" descr="otd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072330" y="142852"/>
            <a:ext cx="1714512" cy="13572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80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/>
      <p:bldP spid="180226" grpId="1"/>
      <p:bldP spid="2" grpId="0"/>
      <p:bldP spid="6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3786214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ru-RU" sz="2400" b="1" cap="none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 молекуле метана, который удается очень точно измерить в эксперименте, а поскольку ни один атом водорода в молекуле СН</a:t>
            </a:r>
            <a:r>
              <a:rPr lang="ru-RU" sz="2400" b="1" cap="none" baseline="-25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</a:t>
            </a:r>
            <a:r>
              <a:rPr lang="ru-RU" sz="2400" b="1" cap="none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очевидно, ничем не выделен, то разумно предположить, что эта молекула имеет форму правильного тетраэдра. Этот факт подтверждается фотографиями молекулы метана, полученными при помощи электронного микроскопа. </a:t>
            </a:r>
            <a:br>
              <a:rPr lang="ru-RU" sz="2400" b="1" cap="none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ru-RU" sz="2400" cap="all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0" name="Picture 2" descr="C:\Documents and Settings\Admin\Рабочий стол\08005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0034" y="3357562"/>
            <a:ext cx="8215370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014.radikal.ru/1103/42/f3b816cb8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1500174"/>
            <a:ext cx="89297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Представляет</a:t>
            </a:r>
          </a:p>
          <a:p>
            <a:pPr algn="ctr"/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команда </a:t>
            </a:r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«Архитекторы»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4357694"/>
            <a:ext cx="7858180" cy="1748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b="1" dirty="0" smtClean="0">
              <a:solidFill>
                <a:srgbClr val="FF0000"/>
              </a:solidFill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haroni" pitchFamily="2" charset="-79"/>
              </a:rPr>
              <a:t>Цель: Познакомиться с яркими примерами применения многогранников в архитектуре города Казани.</a:t>
            </a:r>
            <a:endParaRPr lang="ru-RU" sz="28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4" name="Содержимое 3" descr="id-57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214282" y="4857760"/>
            <a:ext cx="8422656" cy="1433587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сегодняшний день многогранники играют большую при проектировании и построении таких архитектурных объектов как мечети и церкви, зданий науки и культуры, а так же современных сооружений.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71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i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Башня Сююмбике</a:t>
            </a:r>
            <a:endParaRPr lang="ru-RU" sz="6000" b="1" i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dcecad8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600" b="1" i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КФУ </a:t>
            </a:r>
            <a:r>
              <a:rPr lang="ru-RU" sz="6700" b="1" i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Уникс</a:t>
            </a:r>
            <a:r>
              <a:rPr lang="ru-RU" b="1" i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 культурно-спортивный комплекс</a:t>
            </a:r>
            <a:endParaRPr lang="ru-RU" b="1" i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37623511_tatarskiy-teatr-opery-i-baleta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i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Татарский театр имени Мусы Джалиля</a:t>
            </a:r>
            <a:endParaRPr lang="ru-RU" sz="6000" b="1" i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матем\chertej-2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3tg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i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Национальный культурный центр</a:t>
            </a:r>
            <a:endParaRPr lang="ru-RU" sz="6000" b="1" i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академия наук татарста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000100" y="500042"/>
            <a:ext cx="6929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Академия наук Татарстана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8-011-Korpus-fizicheskogo-fakulteta-KG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57214"/>
            <a:ext cx="9144000" cy="721521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143900" cy="1143008"/>
          </a:xfrm>
        </p:spPr>
        <p:txBody>
          <a:bodyPr>
            <a:noAutofit/>
          </a:bodyPr>
          <a:lstStyle/>
          <a:p>
            <a:pPr algn="ctr"/>
            <a:r>
              <a:rPr lang="ru-RU" sz="4000" b="1" i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Корпус физического факультета КГУ</a:t>
            </a:r>
            <a:endParaRPr lang="ru-RU" sz="4000" b="1" i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yramid_kazan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>
            <a:noAutofit/>
          </a:bodyPr>
          <a:lstStyle/>
          <a:p>
            <a:r>
              <a:rPr lang="ru-RU" sz="2800" b="1" i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Культурно развлекательный комплекс «Пирамида»</a:t>
            </a:r>
            <a:endParaRPr lang="ru-RU" sz="2800" b="1" i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Спасская башня Кремля</a:t>
            </a:r>
            <a:endParaRPr lang="ru-RU" sz="4000" b="1" i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20120212170930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>
            <a:normAutofit/>
          </a:bodyPr>
          <a:lstStyle/>
          <a:p>
            <a:r>
              <a:rPr lang="ru-RU" b="1" i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Мечеть </a:t>
            </a:r>
            <a:r>
              <a:rPr lang="ru-RU" b="1" i="1" cap="none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аль-Марджани</a:t>
            </a:r>
            <a:endParaRPr lang="ru-RU" b="1" i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Мечеть «Сулейман</a:t>
            </a:r>
            <a:r>
              <a:rPr lang="ru-RU" sz="6000" b="1" i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»</a:t>
            </a:r>
            <a:endParaRPr lang="ru-RU" sz="6000" b="1" i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кул шариф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357158" y="214290"/>
            <a:ext cx="4037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Мечеть Кол Шариф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mosque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b="1" i="1" cap="none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Голубая</a:t>
            </a:r>
            <a:r>
              <a:rPr lang="ru-RU" b="1" i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мечеть</a:t>
            </a:r>
            <a:endParaRPr lang="ru-RU" b="1" i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5724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686800" cy="838200"/>
          </a:xfrm>
        </p:spPr>
        <p:txBody>
          <a:bodyPr>
            <a:normAutofit/>
          </a:bodyPr>
          <a:lstStyle/>
          <a:p>
            <a:pPr algn="r"/>
            <a:r>
              <a:rPr lang="ru-RU" b="1" i="1" cap="none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Султановская</a:t>
            </a:r>
            <a:r>
              <a:rPr lang="ru-RU" b="1" i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мечеть</a:t>
            </a:r>
            <a:endParaRPr lang="ru-RU" b="1" i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0" y="7938"/>
            <a:ext cx="9144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 dirty="0"/>
              <a:t>Название призмы определяется количеством сторон в основании фигуры. Например, на рисунке представлены треугольная (а), четырехугольная (б), пятиугольная (в), шестиугольная (г) и семиугольная (</a:t>
            </a:r>
            <a:r>
              <a:rPr lang="ru-RU" b="1" dirty="0" err="1"/>
              <a:t>д</a:t>
            </a:r>
            <a:r>
              <a:rPr lang="ru-RU" b="1" dirty="0"/>
              <a:t>) призмы:</a:t>
            </a:r>
          </a:p>
        </p:txBody>
      </p:sp>
      <p:sp>
        <p:nvSpPr>
          <p:cNvPr id="20485" name="Freeform 5"/>
          <p:cNvSpPr>
            <a:spLocks/>
          </p:cNvSpPr>
          <p:nvPr/>
        </p:nvSpPr>
        <p:spPr bwMode="auto">
          <a:xfrm>
            <a:off x="827088" y="1268413"/>
            <a:ext cx="1728787" cy="360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89" y="0"/>
              </a:cxn>
              <a:cxn ang="0">
                <a:pos x="250" y="227"/>
              </a:cxn>
              <a:cxn ang="0">
                <a:pos x="0" y="0"/>
              </a:cxn>
            </a:cxnLst>
            <a:rect l="0" t="0" r="r" b="b"/>
            <a:pathLst>
              <a:path w="1089" h="227">
                <a:moveTo>
                  <a:pt x="0" y="0"/>
                </a:moveTo>
                <a:lnTo>
                  <a:pt x="1089" y="0"/>
                </a:lnTo>
                <a:lnTo>
                  <a:pt x="250" y="227"/>
                </a:lnTo>
                <a:lnTo>
                  <a:pt x="0" y="0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H="1">
            <a:off x="1979613" y="1268413"/>
            <a:ext cx="576262" cy="2160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>
            <a:off x="647700" y="1628775"/>
            <a:ext cx="576263" cy="2160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H="1">
            <a:off x="250825" y="1268413"/>
            <a:ext cx="576263" cy="2160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266700" y="3416300"/>
            <a:ext cx="1712913" cy="127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V="1">
            <a:off x="647700" y="3429000"/>
            <a:ext cx="1331913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H="1" flipV="1">
            <a:off x="241300" y="3419475"/>
            <a:ext cx="406400" cy="369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935038" y="3716338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а)</a:t>
            </a:r>
          </a:p>
        </p:txBody>
      </p:sp>
      <p:sp>
        <p:nvSpPr>
          <p:cNvPr id="20494" name="Freeform 14"/>
          <p:cNvSpPr>
            <a:spLocks/>
          </p:cNvSpPr>
          <p:nvPr/>
        </p:nvSpPr>
        <p:spPr bwMode="auto">
          <a:xfrm>
            <a:off x="3348038" y="1268413"/>
            <a:ext cx="2087562" cy="755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15" y="0"/>
              </a:cxn>
              <a:cxn ang="0">
                <a:pos x="1089" y="476"/>
              </a:cxn>
              <a:cxn ang="0">
                <a:pos x="295" y="363"/>
              </a:cxn>
              <a:cxn ang="0">
                <a:pos x="0" y="0"/>
              </a:cxn>
            </a:cxnLst>
            <a:rect l="0" t="0" r="r" b="b"/>
            <a:pathLst>
              <a:path w="1315" h="476">
                <a:moveTo>
                  <a:pt x="0" y="0"/>
                </a:moveTo>
                <a:lnTo>
                  <a:pt x="1315" y="0"/>
                </a:lnTo>
                <a:lnTo>
                  <a:pt x="1089" y="476"/>
                </a:lnTo>
                <a:lnTo>
                  <a:pt x="295" y="363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H="1">
            <a:off x="5148263" y="1268413"/>
            <a:ext cx="287337" cy="2124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H="1">
            <a:off x="4787900" y="2024063"/>
            <a:ext cx="287338" cy="2124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 flipH="1">
            <a:off x="3527425" y="1844675"/>
            <a:ext cx="287338" cy="2124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 flipH="1">
            <a:off x="3059113" y="1268413"/>
            <a:ext cx="287337" cy="2124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>
            <a:off x="3059113" y="3392488"/>
            <a:ext cx="20891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 flipH="1">
            <a:off x="4787900" y="3392488"/>
            <a:ext cx="360363" cy="757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02" name="Line 22"/>
          <p:cNvSpPr>
            <a:spLocks noChangeShapeType="1"/>
          </p:cNvSpPr>
          <p:nvPr/>
        </p:nvSpPr>
        <p:spPr bwMode="auto">
          <a:xfrm flipH="1" flipV="1">
            <a:off x="3527425" y="3968750"/>
            <a:ext cx="1260475" cy="180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03" name="Line 23"/>
          <p:cNvSpPr>
            <a:spLocks noChangeShapeType="1"/>
          </p:cNvSpPr>
          <p:nvPr/>
        </p:nvSpPr>
        <p:spPr bwMode="auto">
          <a:xfrm flipH="1" flipV="1">
            <a:off x="3059113" y="3392488"/>
            <a:ext cx="468312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2808288" y="3716338"/>
            <a:ext cx="468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б)</a:t>
            </a:r>
          </a:p>
        </p:txBody>
      </p:sp>
      <p:sp>
        <p:nvSpPr>
          <p:cNvPr id="20505" name="Freeform 25"/>
          <p:cNvSpPr>
            <a:spLocks/>
          </p:cNvSpPr>
          <p:nvPr/>
        </p:nvSpPr>
        <p:spPr bwMode="auto">
          <a:xfrm>
            <a:off x="6084888" y="1125538"/>
            <a:ext cx="2266950" cy="1008062"/>
          </a:xfrm>
          <a:custGeom>
            <a:avLst/>
            <a:gdLst/>
            <a:ahLst/>
            <a:cxnLst>
              <a:cxn ang="0">
                <a:pos x="0" y="272"/>
              </a:cxn>
              <a:cxn ang="0">
                <a:pos x="272" y="68"/>
              </a:cxn>
              <a:cxn ang="0">
                <a:pos x="1112" y="0"/>
              </a:cxn>
              <a:cxn ang="0">
                <a:pos x="1406" y="362"/>
              </a:cxn>
              <a:cxn ang="0">
                <a:pos x="363" y="544"/>
              </a:cxn>
              <a:cxn ang="0">
                <a:pos x="0" y="272"/>
              </a:cxn>
            </a:cxnLst>
            <a:rect l="0" t="0" r="r" b="b"/>
            <a:pathLst>
              <a:path w="1406" h="544">
                <a:moveTo>
                  <a:pt x="0" y="272"/>
                </a:moveTo>
                <a:lnTo>
                  <a:pt x="272" y="68"/>
                </a:lnTo>
                <a:lnTo>
                  <a:pt x="1112" y="0"/>
                </a:lnTo>
                <a:lnTo>
                  <a:pt x="1406" y="362"/>
                </a:lnTo>
                <a:lnTo>
                  <a:pt x="363" y="544"/>
                </a:lnTo>
                <a:lnTo>
                  <a:pt x="0" y="272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06" name="Line 26"/>
          <p:cNvSpPr>
            <a:spLocks noChangeShapeType="1"/>
          </p:cNvSpPr>
          <p:nvPr/>
        </p:nvSpPr>
        <p:spPr bwMode="auto">
          <a:xfrm>
            <a:off x="8351838" y="1808163"/>
            <a:ext cx="504825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10" name="Line 30"/>
          <p:cNvSpPr>
            <a:spLocks noChangeShapeType="1"/>
          </p:cNvSpPr>
          <p:nvPr/>
        </p:nvSpPr>
        <p:spPr bwMode="auto">
          <a:xfrm>
            <a:off x="7885113" y="1125538"/>
            <a:ext cx="504825" cy="1728787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11" name="Line 31"/>
          <p:cNvSpPr>
            <a:spLocks noChangeShapeType="1"/>
          </p:cNvSpPr>
          <p:nvPr/>
        </p:nvSpPr>
        <p:spPr bwMode="auto">
          <a:xfrm>
            <a:off x="6551613" y="1268413"/>
            <a:ext cx="504825" cy="1728787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12" name="Line 32"/>
          <p:cNvSpPr>
            <a:spLocks noChangeShapeType="1"/>
          </p:cNvSpPr>
          <p:nvPr/>
        </p:nvSpPr>
        <p:spPr bwMode="auto">
          <a:xfrm>
            <a:off x="6084888" y="1628775"/>
            <a:ext cx="504825" cy="1728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13" name="Line 33"/>
          <p:cNvSpPr>
            <a:spLocks noChangeShapeType="1"/>
          </p:cNvSpPr>
          <p:nvPr/>
        </p:nvSpPr>
        <p:spPr bwMode="auto">
          <a:xfrm>
            <a:off x="6659563" y="2133600"/>
            <a:ext cx="504825" cy="1728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14" name="Line 34"/>
          <p:cNvSpPr>
            <a:spLocks noChangeShapeType="1"/>
          </p:cNvSpPr>
          <p:nvPr/>
        </p:nvSpPr>
        <p:spPr bwMode="auto">
          <a:xfrm flipV="1">
            <a:off x="6588125" y="2924175"/>
            <a:ext cx="431800" cy="43338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15" name="Line 35"/>
          <p:cNvSpPr>
            <a:spLocks noChangeShapeType="1"/>
          </p:cNvSpPr>
          <p:nvPr/>
        </p:nvSpPr>
        <p:spPr bwMode="auto">
          <a:xfrm flipV="1">
            <a:off x="7019925" y="2781300"/>
            <a:ext cx="1331913" cy="14287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16" name="Line 36"/>
          <p:cNvSpPr>
            <a:spLocks noChangeShapeType="1"/>
          </p:cNvSpPr>
          <p:nvPr/>
        </p:nvSpPr>
        <p:spPr bwMode="auto">
          <a:xfrm>
            <a:off x="6588125" y="3357563"/>
            <a:ext cx="576263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17" name="Line 37"/>
          <p:cNvSpPr>
            <a:spLocks noChangeShapeType="1"/>
          </p:cNvSpPr>
          <p:nvPr/>
        </p:nvSpPr>
        <p:spPr bwMode="auto">
          <a:xfrm flipV="1">
            <a:off x="7164388" y="3536950"/>
            <a:ext cx="1692275" cy="323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18" name="Line 38"/>
          <p:cNvSpPr>
            <a:spLocks noChangeShapeType="1"/>
          </p:cNvSpPr>
          <p:nvPr/>
        </p:nvSpPr>
        <p:spPr bwMode="auto">
          <a:xfrm flipH="1" flipV="1">
            <a:off x="8351838" y="2781300"/>
            <a:ext cx="504825" cy="7556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19" name="Text Box 39"/>
          <p:cNvSpPr txBox="1">
            <a:spLocks noChangeArrowheads="1"/>
          </p:cNvSpPr>
          <p:nvPr/>
        </p:nvSpPr>
        <p:spPr bwMode="auto">
          <a:xfrm>
            <a:off x="6372225" y="3681413"/>
            <a:ext cx="53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в)</a:t>
            </a:r>
          </a:p>
        </p:txBody>
      </p:sp>
      <p:sp>
        <p:nvSpPr>
          <p:cNvPr id="20520" name="Freeform 40"/>
          <p:cNvSpPr>
            <a:spLocks/>
          </p:cNvSpPr>
          <p:nvPr/>
        </p:nvSpPr>
        <p:spPr bwMode="auto">
          <a:xfrm>
            <a:off x="539750" y="4473575"/>
            <a:ext cx="2808288" cy="684213"/>
          </a:xfrm>
          <a:custGeom>
            <a:avLst/>
            <a:gdLst/>
            <a:ahLst/>
            <a:cxnLst>
              <a:cxn ang="0">
                <a:pos x="0" y="113"/>
              </a:cxn>
              <a:cxn ang="0">
                <a:pos x="567" y="0"/>
              </a:cxn>
              <a:cxn ang="0">
                <a:pos x="1179" y="0"/>
              </a:cxn>
              <a:cxn ang="0">
                <a:pos x="1769" y="249"/>
              </a:cxn>
              <a:cxn ang="0">
                <a:pos x="1542" y="431"/>
              </a:cxn>
              <a:cxn ang="0">
                <a:pos x="794" y="431"/>
              </a:cxn>
              <a:cxn ang="0">
                <a:pos x="0" y="113"/>
              </a:cxn>
            </a:cxnLst>
            <a:rect l="0" t="0" r="r" b="b"/>
            <a:pathLst>
              <a:path w="1769" h="431">
                <a:moveTo>
                  <a:pt x="0" y="113"/>
                </a:moveTo>
                <a:lnTo>
                  <a:pt x="567" y="0"/>
                </a:lnTo>
                <a:lnTo>
                  <a:pt x="1179" y="0"/>
                </a:lnTo>
                <a:lnTo>
                  <a:pt x="1769" y="249"/>
                </a:lnTo>
                <a:lnTo>
                  <a:pt x="1542" y="431"/>
                </a:lnTo>
                <a:lnTo>
                  <a:pt x="794" y="431"/>
                </a:lnTo>
                <a:lnTo>
                  <a:pt x="0" y="113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21" name="Line 41"/>
          <p:cNvSpPr>
            <a:spLocks noChangeShapeType="1"/>
          </p:cNvSpPr>
          <p:nvPr/>
        </p:nvSpPr>
        <p:spPr bwMode="auto">
          <a:xfrm>
            <a:off x="539750" y="4652963"/>
            <a:ext cx="0" cy="1331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22" name="Line 42"/>
          <p:cNvSpPr>
            <a:spLocks noChangeShapeType="1"/>
          </p:cNvSpPr>
          <p:nvPr/>
        </p:nvSpPr>
        <p:spPr bwMode="auto">
          <a:xfrm>
            <a:off x="1800225" y="5157788"/>
            <a:ext cx="0" cy="1331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23" name="Line 43"/>
          <p:cNvSpPr>
            <a:spLocks noChangeShapeType="1"/>
          </p:cNvSpPr>
          <p:nvPr/>
        </p:nvSpPr>
        <p:spPr bwMode="auto">
          <a:xfrm>
            <a:off x="1439863" y="4473575"/>
            <a:ext cx="0" cy="133191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24" name="Line 44"/>
          <p:cNvSpPr>
            <a:spLocks noChangeShapeType="1"/>
          </p:cNvSpPr>
          <p:nvPr/>
        </p:nvSpPr>
        <p:spPr bwMode="auto">
          <a:xfrm>
            <a:off x="2411413" y="4473575"/>
            <a:ext cx="0" cy="133191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25" name="Line 45"/>
          <p:cNvSpPr>
            <a:spLocks noChangeShapeType="1"/>
          </p:cNvSpPr>
          <p:nvPr/>
        </p:nvSpPr>
        <p:spPr bwMode="auto">
          <a:xfrm>
            <a:off x="2987675" y="5157788"/>
            <a:ext cx="0" cy="1331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26" name="Line 46"/>
          <p:cNvSpPr>
            <a:spLocks noChangeShapeType="1"/>
          </p:cNvSpPr>
          <p:nvPr/>
        </p:nvSpPr>
        <p:spPr bwMode="auto">
          <a:xfrm>
            <a:off x="3348038" y="4868863"/>
            <a:ext cx="0" cy="1331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28" name="Line 48"/>
          <p:cNvSpPr>
            <a:spLocks noChangeShapeType="1"/>
          </p:cNvSpPr>
          <p:nvPr/>
        </p:nvSpPr>
        <p:spPr bwMode="auto">
          <a:xfrm>
            <a:off x="1800225" y="6489700"/>
            <a:ext cx="1187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29" name="Line 49"/>
          <p:cNvSpPr>
            <a:spLocks noChangeShapeType="1"/>
          </p:cNvSpPr>
          <p:nvPr/>
        </p:nvSpPr>
        <p:spPr bwMode="auto">
          <a:xfrm flipV="1">
            <a:off x="2987675" y="6200775"/>
            <a:ext cx="3603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30" name="Line 50"/>
          <p:cNvSpPr>
            <a:spLocks noChangeShapeType="1"/>
          </p:cNvSpPr>
          <p:nvPr/>
        </p:nvSpPr>
        <p:spPr bwMode="auto">
          <a:xfrm flipH="1" flipV="1">
            <a:off x="2411413" y="5768975"/>
            <a:ext cx="936625" cy="431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31" name="Line 51"/>
          <p:cNvSpPr>
            <a:spLocks noChangeShapeType="1"/>
          </p:cNvSpPr>
          <p:nvPr/>
        </p:nvSpPr>
        <p:spPr bwMode="auto">
          <a:xfrm flipH="1">
            <a:off x="1439863" y="5768975"/>
            <a:ext cx="9715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32" name="Line 52"/>
          <p:cNvSpPr>
            <a:spLocks noChangeShapeType="1"/>
          </p:cNvSpPr>
          <p:nvPr/>
        </p:nvSpPr>
        <p:spPr bwMode="auto">
          <a:xfrm flipH="1">
            <a:off x="539750" y="5768975"/>
            <a:ext cx="900113" cy="2159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33" name="Line 53"/>
          <p:cNvSpPr>
            <a:spLocks noChangeShapeType="1"/>
          </p:cNvSpPr>
          <p:nvPr/>
        </p:nvSpPr>
        <p:spPr bwMode="auto">
          <a:xfrm>
            <a:off x="539750" y="5984875"/>
            <a:ext cx="1260475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34" name="Text Box 54"/>
          <p:cNvSpPr txBox="1">
            <a:spLocks noChangeArrowheads="1"/>
          </p:cNvSpPr>
          <p:nvPr/>
        </p:nvSpPr>
        <p:spPr bwMode="auto">
          <a:xfrm>
            <a:off x="395288" y="616585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г)</a:t>
            </a:r>
          </a:p>
        </p:txBody>
      </p:sp>
      <p:sp>
        <p:nvSpPr>
          <p:cNvPr id="20537" name="Freeform 57"/>
          <p:cNvSpPr>
            <a:spLocks/>
          </p:cNvSpPr>
          <p:nvPr/>
        </p:nvSpPr>
        <p:spPr bwMode="auto">
          <a:xfrm>
            <a:off x="3959225" y="4689475"/>
            <a:ext cx="1476375" cy="1619250"/>
          </a:xfrm>
          <a:custGeom>
            <a:avLst/>
            <a:gdLst/>
            <a:ahLst/>
            <a:cxnLst>
              <a:cxn ang="0">
                <a:pos x="522" y="0"/>
              </a:cxn>
              <a:cxn ang="0">
                <a:pos x="159" y="159"/>
              </a:cxn>
              <a:cxn ang="0">
                <a:pos x="0" y="476"/>
              </a:cxn>
              <a:cxn ang="0">
                <a:pos x="227" y="816"/>
              </a:cxn>
              <a:cxn ang="0">
                <a:pos x="658" y="1020"/>
              </a:cxn>
              <a:cxn ang="0">
                <a:pos x="930" y="703"/>
              </a:cxn>
              <a:cxn ang="0">
                <a:pos x="817" y="249"/>
              </a:cxn>
              <a:cxn ang="0">
                <a:pos x="522" y="0"/>
              </a:cxn>
            </a:cxnLst>
            <a:rect l="0" t="0" r="r" b="b"/>
            <a:pathLst>
              <a:path w="930" h="1020">
                <a:moveTo>
                  <a:pt x="522" y="0"/>
                </a:moveTo>
                <a:lnTo>
                  <a:pt x="159" y="159"/>
                </a:lnTo>
                <a:lnTo>
                  <a:pt x="0" y="476"/>
                </a:lnTo>
                <a:lnTo>
                  <a:pt x="227" y="816"/>
                </a:lnTo>
                <a:lnTo>
                  <a:pt x="658" y="1020"/>
                </a:lnTo>
                <a:lnTo>
                  <a:pt x="930" y="703"/>
                </a:lnTo>
                <a:lnTo>
                  <a:pt x="817" y="249"/>
                </a:lnTo>
                <a:lnTo>
                  <a:pt x="522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38" name="Line 58"/>
          <p:cNvSpPr>
            <a:spLocks noChangeShapeType="1"/>
          </p:cNvSpPr>
          <p:nvPr/>
        </p:nvSpPr>
        <p:spPr bwMode="auto">
          <a:xfrm>
            <a:off x="4787900" y="4689475"/>
            <a:ext cx="2700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39" name="Line 59"/>
          <p:cNvSpPr>
            <a:spLocks noChangeShapeType="1"/>
          </p:cNvSpPr>
          <p:nvPr/>
        </p:nvSpPr>
        <p:spPr bwMode="auto">
          <a:xfrm>
            <a:off x="4211638" y="4941888"/>
            <a:ext cx="270033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40" name="Line 60"/>
          <p:cNvSpPr>
            <a:spLocks noChangeShapeType="1"/>
          </p:cNvSpPr>
          <p:nvPr/>
        </p:nvSpPr>
        <p:spPr bwMode="auto">
          <a:xfrm>
            <a:off x="5256213" y="5084763"/>
            <a:ext cx="2700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41" name="Line 61"/>
          <p:cNvSpPr>
            <a:spLocks noChangeShapeType="1"/>
          </p:cNvSpPr>
          <p:nvPr/>
        </p:nvSpPr>
        <p:spPr bwMode="auto">
          <a:xfrm>
            <a:off x="3959225" y="5445125"/>
            <a:ext cx="270033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42" name="Line 62"/>
          <p:cNvSpPr>
            <a:spLocks noChangeShapeType="1"/>
          </p:cNvSpPr>
          <p:nvPr/>
        </p:nvSpPr>
        <p:spPr bwMode="auto">
          <a:xfrm>
            <a:off x="5435600" y="5805488"/>
            <a:ext cx="2700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43" name="Line 63"/>
          <p:cNvSpPr>
            <a:spLocks noChangeShapeType="1"/>
          </p:cNvSpPr>
          <p:nvPr/>
        </p:nvSpPr>
        <p:spPr bwMode="auto">
          <a:xfrm>
            <a:off x="4319588" y="5984875"/>
            <a:ext cx="270033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44" name="Line 64"/>
          <p:cNvSpPr>
            <a:spLocks noChangeShapeType="1"/>
          </p:cNvSpPr>
          <p:nvPr/>
        </p:nvSpPr>
        <p:spPr bwMode="auto">
          <a:xfrm>
            <a:off x="5003800" y="6308725"/>
            <a:ext cx="2700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46" name="Line 66"/>
          <p:cNvSpPr>
            <a:spLocks noChangeShapeType="1"/>
          </p:cNvSpPr>
          <p:nvPr/>
        </p:nvSpPr>
        <p:spPr bwMode="auto">
          <a:xfrm flipH="1">
            <a:off x="6911975" y="4689475"/>
            <a:ext cx="539750" cy="25241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47" name="Line 67"/>
          <p:cNvSpPr>
            <a:spLocks noChangeShapeType="1"/>
          </p:cNvSpPr>
          <p:nvPr/>
        </p:nvSpPr>
        <p:spPr bwMode="auto">
          <a:xfrm flipH="1">
            <a:off x="6624638" y="4941888"/>
            <a:ext cx="287337" cy="503237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48" name="Line 68"/>
          <p:cNvSpPr>
            <a:spLocks noChangeShapeType="1"/>
          </p:cNvSpPr>
          <p:nvPr/>
        </p:nvSpPr>
        <p:spPr bwMode="auto">
          <a:xfrm>
            <a:off x="6624638" y="5445125"/>
            <a:ext cx="395287" cy="5397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49" name="Line 69"/>
          <p:cNvSpPr>
            <a:spLocks noChangeShapeType="1"/>
          </p:cNvSpPr>
          <p:nvPr/>
        </p:nvSpPr>
        <p:spPr bwMode="auto">
          <a:xfrm>
            <a:off x="7019925" y="5984875"/>
            <a:ext cx="684213" cy="3238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50" name="Line 70"/>
          <p:cNvSpPr>
            <a:spLocks noChangeShapeType="1"/>
          </p:cNvSpPr>
          <p:nvPr/>
        </p:nvSpPr>
        <p:spPr bwMode="auto">
          <a:xfrm flipV="1">
            <a:off x="7704138" y="5805488"/>
            <a:ext cx="43180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51" name="Line 71"/>
          <p:cNvSpPr>
            <a:spLocks noChangeShapeType="1"/>
          </p:cNvSpPr>
          <p:nvPr/>
        </p:nvSpPr>
        <p:spPr bwMode="auto">
          <a:xfrm flipH="1" flipV="1">
            <a:off x="7956550" y="5084763"/>
            <a:ext cx="179388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52" name="Line 72"/>
          <p:cNvSpPr>
            <a:spLocks noChangeShapeType="1"/>
          </p:cNvSpPr>
          <p:nvPr/>
        </p:nvSpPr>
        <p:spPr bwMode="auto">
          <a:xfrm flipH="1" flipV="1">
            <a:off x="7488238" y="4689475"/>
            <a:ext cx="468312" cy="395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53" name="Text Box 73"/>
          <p:cNvSpPr txBox="1">
            <a:spLocks noChangeArrowheads="1"/>
          </p:cNvSpPr>
          <p:nvPr/>
        </p:nvSpPr>
        <p:spPr bwMode="auto">
          <a:xfrm>
            <a:off x="8172450" y="5876925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д)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80px-Храм_Воздвижения_Святого_Креста_(Казань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42952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Храм Воздвижения Святого Креста</a:t>
            </a:r>
            <a:endParaRPr lang="ru-RU" b="1" i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50px-St._Peter_and_Paul_Cathedral_in_Kazan,_Russ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50096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Петропавловский собор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640x4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64409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838200"/>
          </a:xfrm>
        </p:spPr>
        <p:txBody>
          <a:bodyPr>
            <a:noAutofit/>
          </a:bodyPr>
          <a:lstStyle/>
          <a:p>
            <a:r>
              <a:rPr lang="ru-RU" b="1" i="1" cap="none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Крестовоздвиженская</a:t>
            </a:r>
            <a:r>
              <a:rPr lang="ru-RU" b="1" i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церковь</a:t>
            </a:r>
            <a:r>
              <a:rPr lang="ru-RU" sz="5400" b="1" i="1" dirty="0" smtClean="0">
                <a:solidFill>
                  <a:srgbClr val="FF0000"/>
                </a:solidFill>
              </a:rPr>
              <a:t> 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785794"/>
            <a:ext cx="66691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</a:rPr>
              <a:t>Представляет</a:t>
            </a:r>
          </a:p>
          <a:p>
            <a:pPr algn="ctr"/>
            <a:r>
              <a:rPr lang="ru-RU" sz="5400" b="1" i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5400" b="1" i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</a:rPr>
              <a:t>команда</a:t>
            </a:r>
            <a:endParaRPr lang="ru-RU" sz="5400" b="1" i="1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ru-RU" sz="5400" b="1" i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5400" b="1" i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</a:rPr>
              <a:t>«Модельеры»</a:t>
            </a:r>
            <a:endParaRPr lang="ru-RU" sz="5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Pictures\Фото\по работе\(18.06.12)урок по математике\DSC0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Pictures\Фото\по работе\(18.06.12)урок по математике\DSC0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Pictures\Фото\по работе\(18.06.12)урок по математике\DSC0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Pictures\Фото\по работе\(18.06.12)урок по математике\DSC0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Pictures\Фото\по работе\(18.06.12)урок по математике\DSC0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420888"/>
            <a:ext cx="75266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Фотографии с мероприятия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матем\400px-ElementsOfPiramid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020" y="785794"/>
            <a:ext cx="7807946" cy="5524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Pictures\Фото\по работе\(18.06.12)урок по математике\DSC0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0"/>
            <a:ext cx="492922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Pictures\Фото\по работе\(18.06.12)урок по математике\DSC0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ttps://pp.vk.me/c301612/v301612347/4b16/SvMMnW7jm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s://pp.vk.me/c301612/v301612347/4b4c/l3mCg00gyP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s://pp.vk.me/c301612/v301612347/4b70/jF_YJmyY3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s://pp.vk.me/c301612/v301612347/4b82/u2mXpL6r-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s://pp.vk.me/c301612/v301612347/4b94/40zNiv_1q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8297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s://pp.vk.me/c301612/v301612347/4baf/9eX1WjovUN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https://pp.vk.me/c301612/v301612347/4bc1/BSBDvAdOv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13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ttps://pp.vk.me/c301612/v301612347/4bca/eU_tZbtSgZ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матем\400px-TypesOfPyramid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86" y="428604"/>
            <a:ext cx="8607394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785926"/>
            <a:ext cx="67866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5728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Многогранник,</a:t>
            </a:r>
          </a:p>
          <a:p>
            <a:pPr algn="ctr"/>
            <a:r>
              <a:rPr lang="ru-RU" sz="2800" b="1" i="1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 у которого все грани-равные правильные многоугольники и в каждой его вершине сходиться одно и то же число рёбер, называется</a:t>
            </a:r>
          </a:p>
        </p:txBody>
      </p:sp>
      <p:pic>
        <p:nvPicPr>
          <p:cNvPr id="5" name="Picture 6" descr="Рисунок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643174" y="2357430"/>
            <a:ext cx="3214710" cy="3351048"/>
          </a:xfrm>
          <a:prstGeom prst="rect">
            <a:avLst/>
          </a:prstGeom>
          <a:noFill/>
          <a:ln/>
        </p:spPr>
      </p:pic>
      <p:cxnSp>
        <p:nvCxnSpPr>
          <p:cNvPr id="7" name="Прямая соединительная линия 6"/>
          <p:cNvCxnSpPr/>
          <p:nvPr/>
        </p:nvCxnSpPr>
        <p:spPr>
          <a:xfrm rot="16200000" flipH="1" flipV="1">
            <a:off x="3021208" y="3193846"/>
            <a:ext cx="1000127" cy="32743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 flipV="1">
            <a:off x="2714612" y="3857628"/>
            <a:ext cx="571504" cy="50006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286116" y="3857628"/>
            <a:ext cx="928678" cy="64294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4329631" y="3742807"/>
            <a:ext cx="627597" cy="85723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072066" y="3857628"/>
            <a:ext cx="642976" cy="48472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V="1">
            <a:off x="4429124" y="3286124"/>
            <a:ext cx="1000133" cy="28575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3214678" y="3786190"/>
            <a:ext cx="142876" cy="14287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051720" y="5842337"/>
            <a:ext cx="5286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u="sng" dirty="0" smtClean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правильным</a:t>
            </a:r>
            <a:r>
              <a:rPr lang="ru-RU" sz="900" b="1" i="1" u="sng" dirty="0" smtClean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900" b="1" i="1" u="sng" dirty="0">
              <a:ln w="1905">
                <a:solidFill>
                  <a:schemeClr val="tx1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000628" y="3786190"/>
            <a:ext cx="142876" cy="14287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2483</TotalTime>
  <Words>1256</Words>
  <Application>Microsoft Office PowerPoint</Application>
  <PresentationFormat>Экран (4:3)</PresentationFormat>
  <Paragraphs>218</Paragraphs>
  <Slides>80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80</vt:i4>
      </vt:variant>
    </vt:vector>
  </HeadingPairs>
  <TitlesOfParts>
    <vt:vector size="81" baseType="lpstr">
      <vt:lpstr>Трек</vt:lpstr>
      <vt:lpstr>Слайд 1</vt:lpstr>
      <vt:lpstr>Слайд 2</vt:lpstr>
      <vt:lpstr>Слайд 3</vt:lpstr>
      <vt:lpstr>Многогранник-</vt:lpstr>
      <vt:lpstr>Слайд 5</vt:lpstr>
      <vt:lpstr>Слайд 6</vt:lpstr>
      <vt:lpstr>Слайд 7</vt:lpstr>
      <vt:lpstr>Слайд 8</vt:lpstr>
      <vt:lpstr>Слайд 9</vt:lpstr>
      <vt:lpstr>Признаки правильных многогранников:</vt:lpstr>
      <vt:lpstr>Слайд 11</vt:lpstr>
      <vt:lpstr>Куб или Гексаэдр</vt:lpstr>
      <vt:lpstr>Октаэдр</vt:lpstr>
      <vt:lpstr>Слайд 14</vt:lpstr>
      <vt:lpstr>Слайд 15</vt:lpstr>
      <vt:lpstr>Правильных многогранников всего пять !!!</vt:lpstr>
      <vt:lpstr>Слайд 17</vt:lpstr>
      <vt:lpstr>Теорема Эйлера</vt:lpstr>
      <vt:lpstr>Слайд 19</vt:lpstr>
      <vt:lpstr>Слайд 20</vt:lpstr>
      <vt:lpstr>Слайд 21</vt:lpstr>
      <vt:lpstr>Слайд 22</vt:lpstr>
      <vt:lpstr>Космологическая гипотеза Кеплера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Многогранники  в природе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Простейшее животное</vt:lpstr>
      <vt:lpstr>Слайд 41</vt:lpstr>
      <vt:lpstr>Слайд 42</vt:lpstr>
      <vt:lpstr> Чудо природы – кристаллы</vt:lpstr>
      <vt:lpstr>В молекуле метана, который удается очень точно измерить в эксперименте, а поскольку ни один атом водорода в молекуле СН4, очевидно, ничем не выделен, то разумно предположить, что эта молекула имеет форму правильного тетраэдра. Этот факт подтверждается фотографиями молекулы метана, полученными при помощи электронного микроскопа.  </vt:lpstr>
      <vt:lpstr>Слайд 45</vt:lpstr>
      <vt:lpstr> </vt:lpstr>
      <vt:lpstr>Башня Сююмбике</vt:lpstr>
      <vt:lpstr>КФУ Уникс- культурно-спортивный комплекс</vt:lpstr>
      <vt:lpstr>Татарский театр имени Мусы Джалиля</vt:lpstr>
      <vt:lpstr>Национальный культурный центр</vt:lpstr>
      <vt:lpstr>Слайд 51</vt:lpstr>
      <vt:lpstr>Корпус физического факультета КГУ</vt:lpstr>
      <vt:lpstr>Культурно развлекательный комплекс «Пирамида»</vt:lpstr>
      <vt:lpstr>Спасская башня Кремля</vt:lpstr>
      <vt:lpstr>Мечеть аль-Марджани</vt:lpstr>
      <vt:lpstr>Мечеть «Сулейман»</vt:lpstr>
      <vt:lpstr>Слайд 57</vt:lpstr>
      <vt:lpstr>Голубая мечеть</vt:lpstr>
      <vt:lpstr>Султановская мечеть</vt:lpstr>
      <vt:lpstr>Храм Воздвижения Святого Креста</vt:lpstr>
      <vt:lpstr>Петропавловский собор </vt:lpstr>
      <vt:lpstr>Крестовоздвиженская церковь 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Администратор</cp:lastModifiedBy>
  <cp:revision>267</cp:revision>
  <dcterms:created xsi:type="dcterms:W3CDTF">2009-11-03T10:34:09Z</dcterms:created>
  <dcterms:modified xsi:type="dcterms:W3CDTF">2023-11-29T19:46:22Z</dcterms:modified>
</cp:coreProperties>
</file>