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59" r:id="rId4"/>
    <p:sldId id="298" r:id="rId5"/>
    <p:sldId id="299" r:id="rId6"/>
    <p:sldId id="296" r:id="rId7"/>
    <p:sldId id="297" r:id="rId8"/>
    <p:sldId id="278" r:id="rId9"/>
    <p:sldId id="270" r:id="rId10"/>
    <p:sldId id="307" r:id="rId11"/>
    <p:sldId id="308" r:id="rId12"/>
    <p:sldId id="280" r:id="rId13"/>
    <p:sldId id="268" r:id="rId14"/>
    <p:sldId id="289" r:id="rId15"/>
    <p:sldId id="303" r:id="rId16"/>
    <p:sldId id="302" r:id="rId17"/>
    <p:sldId id="300" r:id="rId18"/>
    <p:sldId id="301" r:id="rId19"/>
    <p:sldId id="304" r:id="rId20"/>
    <p:sldId id="305" r:id="rId21"/>
    <p:sldId id="306" r:id="rId22"/>
    <p:sldId id="288" r:id="rId23"/>
    <p:sldId id="276" r:id="rId24"/>
    <p:sldId id="309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0" autoAdjust="0"/>
    <p:restoredTop sz="94660"/>
  </p:normalViewPr>
  <p:slideViewPr>
    <p:cSldViewPr>
      <p:cViewPr varScale="1">
        <p:scale>
          <a:sx n="65" d="100"/>
          <a:sy n="65" d="100"/>
        </p:scale>
        <p:origin x="-1280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59898"/>
            <a:ext cx="7435552" cy="22770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3200" b="1" dirty="0" smtClean="0"/>
              <a:t>Развитие финансовой грамотности и формирование социальной компетентности детей старшего дошкольного возраста</a:t>
            </a:r>
            <a:r>
              <a:rPr lang="ru-RU" sz="3200" b="1" dirty="0" smtClean="0">
                <a:latin typeface="+mn-lt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365104"/>
            <a:ext cx="7795592" cy="216024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Рыкина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Петровна, воспитатель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о. Серебряные Пруды, Московская область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2022-23 год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шкатулка общая.jpg"/>
          <p:cNvPicPr>
            <a:picLocks noChangeAspect="1"/>
          </p:cNvPicPr>
          <p:nvPr/>
        </p:nvPicPr>
        <p:blipFill>
          <a:blip r:embed="rId2" cstate="print"/>
          <a:srcRect l="8356" t="9425" r="8356" b="6221"/>
          <a:stretch>
            <a:fillRect/>
          </a:stretch>
        </p:blipFill>
        <p:spPr>
          <a:xfrm>
            <a:off x="3563888" y="2204864"/>
            <a:ext cx="3240360" cy="246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988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III раздел  «Потребности»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124744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251" y="1097580"/>
            <a:ext cx="3804766" cy="2142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1023" y="3501008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3879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effectLst/>
              </a:rPr>
              <a:t>IV раздел </a:t>
            </a:r>
            <a:r>
              <a:rPr lang="ru-RU" sz="3600" dirty="0" smtClean="0">
                <a:effectLst/>
              </a:rPr>
              <a:t> </a:t>
            </a:r>
            <a:r>
              <a:rPr lang="ru-RU" sz="3600" b="1" dirty="0" smtClean="0">
                <a:effectLst/>
              </a:rPr>
              <a:t>«</a:t>
            </a:r>
            <a:r>
              <a:rPr lang="ru-RU" sz="3600" b="1" dirty="0">
                <a:effectLst/>
              </a:rPr>
              <a:t>Рынок. Товар. Реклама»</a:t>
            </a:r>
            <a:r>
              <a:rPr lang="ru-RU" sz="3600" dirty="0">
                <a:effectLst/>
              </a:rPr>
              <a:t> </a:t>
            </a:r>
            <a:br>
              <a:rPr lang="ru-RU" sz="3600" dirty="0">
                <a:effectLst/>
              </a:rPr>
            </a:b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268760"/>
            <a:ext cx="6120681" cy="4590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686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        </a:t>
            </a:r>
            <a:r>
              <a:rPr lang="ru-RU" sz="3200" b="1" dirty="0" smtClean="0"/>
              <a:t>Центр «Юный финансист» </a:t>
            </a:r>
            <a:endParaRPr lang="ru-RU" sz="3200" dirty="0"/>
          </a:p>
        </p:txBody>
      </p:sp>
      <p:pic>
        <p:nvPicPr>
          <p:cNvPr id="6" name="Содержимое 5" descr="цент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340768"/>
            <a:ext cx="372641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Альбом «Монеты»</a:t>
            </a:r>
            <a:br>
              <a:rPr lang="ru-RU" sz="2000" b="1" dirty="0" smtClean="0"/>
            </a:br>
            <a:r>
              <a:rPr lang="ru-RU" sz="2000" b="1" dirty="0" smtClean="0"/>
              <a:t>«Денежные деревья-монеты, банкноты»</a:t>
            </a:r>
            <a:endParaRPr lang="ru-RU" sz="2000" b="1" dirty="0"/>
          </a:p>
        </p:txBody>
      </p:sp>
      <p:pic>
        <p:nvPicPr>
          <p:cNvPr id="10" name="Содержимое 9" descr="монеты больш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75" r="10400" b="541"/>
          <a:stretch>
            <a:fillRect/>
          </a:stretch>
        </p:blipFill>
        <p:spPr>
          <a:xfrm rot="16200000">
            <a:off x="2013296" y="731120"/>
            <a:ext cx="2232248" cy="3307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монеты.jpg"/>
          <p:cNvPicPr>
            <a:picLocks noChangeAspect="1"/>
          </p:cNvPicPr>
          <p:nvPr/>
        </p:nvPicPr>
        <p:blipFill>
          <a:blip r:embed="rId3" cstate="print"/>
          <a:srcRect l="5901" t="6951"/>
          <a:stretch>
            <a:fillRect/>
          </a:stretch>
        </p:blipFill>
        <p:spPr>
          <a:xfrm>
            <a:off x="5076056" y="1268760"/>
            <a:ext cx="3384376" cy="2136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денеж дерево моне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645024"/>
            <a:ext cx="2304256" cy="307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денежное дерево банкн.jpg"/>
          <p:cNvPicPr>
            <a:picLocks noChangeAspect="1"/>
          </p:cNvPicPr>
          <p:nvPr/>
        </p:nvPicPr>
        <p:blipFill>
          <a:blip r:embed="rId5" cstate="print"/>
          <a:srcRect l="5201" t="12201" r="2401" b="3801"/>
          <a:stretch>
            <a:fillRect/>
          </a:stretch>
        </p:blipFill>
        <p:spPr>
          <a:xfrm>
            <a:off x="5605314" y="3645023"/>
            <a:ext cx="2495078" cy="302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Дидактические игры  «</a:t>
            </a:r>
            <a:r>
              <a:rPr lang="ru-RU" sz="1800" b="1" dirty="0" err="1" smtClean="0"/>
              <a:t>Дорогой-дешевый</a:t>
            </a:r>
            <a:r>
              <a:rPr lang="ru-RU" sz="1800" b="1" dirty="0" smtClean="0"/>
              <a:t> товар», «Расходы и доходы семьи», «Из чего складываются доходы семьи», лото «Семейный бюджет»</a:t>
            </a:r>
            <a:endParaRPr lang="ru-RU" sz="1800" b="1" dirty="0"/>
          </a:p>
        </p:txBody>
      </p:sp>
      <p:pic>
        <p:nvPicPr>
          <p:cNvPr id="9" name="Содержимое 8" descr="игра дорогой дешевый това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452" r="-4981" b="8914"/>
          <a:stretch>
            <a:fillRect/>
          </a:stretch>
        </p:blipFill>
        <p:spPr>
          <a:xfrm>
            <a:off x="6084168" y="4365104"/>
            <a:ext cx="272344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гра расходы семьи.jpg"/>
          <p:cNvPicPr>
            <a:picLocks noChangeAspect="1"/>
          </p:cNvPicPr>
          <p:nvPr/>
        </p:nvPicPr>
        <p:blipFill>
          <a:blip r:embed="rId3" cstate="print"/>
          <a:srcRect l="6688" t="4851" r="12988" b="4851"/>
          <a:stretch>
            <a:fillRect/>
          </a:stretch>
        </p:blipFill>
        <p:spPr>
          <a:xfrm>
            <a:off x="5004048" y="1268760"/>
            <a:ext cx="3128161" cy="2781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игра из чего складывается бюджет семь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340768"/>
            <a:ext cx="2736304" cy="2683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лото потребности семь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293096"/>
            <a:ext cx="4752528" cy="2365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Круги </a:t>
            </a:r>
            <a:r>
              <a:rPr lang="ru-RU" sz="1800" b="1" dirty="0" err="1" smtClean="0"/>
              <a:t>Луллия</a:t>
            </a:r>
            <a:r>
              <a:rPr lang="ru-RU" sz="1800" b="1" dirty="0" smtClean="0"/>
              <a:t> «Профессии», «Что раньше использовали вместо денег», «Расскажи о профессии», «Монеты», «Банкноты»</a:t>
            </a:r>
            <a:endParaRPr lang="ru-RU" sz="1800" b="1" dirty="0"/>
          </a:p>
        </p:txBody>
      </p:sp>
      <p:pic>
        <p:nvPicPr>
          <p:cNvPr id="4" name="Содержимое 3" descr="круги лулл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932411" y="604094"/>
            <a:ext cx="4420046" cy="589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Дидактические игры «Где могут храниться деньги» ,«Что можно, что нельзя купить за деньги?», «</a:t>
            </a:r>
            <a:r>
              <a:rPr lang="ru-RU" sz="1800" b="1" dirty="0" err="1" smtClean="0"/>
              <a:t>Хочу-надо</a:t>
            </a:r>
            <a:r>
              <a:rPr lang="ru-RU" sz="1800" b="1" dirty="0" smtClean="0"/>
              <a:t>», «Учимся экономить»</a:t>
            </a:r>
            <a:endParaRPr lang="ru-RU" sz="1800" b="1" dirty="0"/>
          </a:p>
        </p:txBody>
      </p:sp>
      <p:pic>
        <p:nvPicPr>
          <p:cNvPr id="7" name="Содержимое 6" descr="игра хочу над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02" r="10074" b="3231"/>
          <a:stretch>
            <a:fillRect/>
          </a:stretch>
        </p:blipFill>
        <p:spPr>
          <a:xfrm>
            <a:off x="3131840" y="3717032"/>
            <a:ext cx="2992388" cy="2797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3" descr="игра что нельзя купить за деньги.jpg"/>
          <p:cNvPicPr>
            <a:picLocks noChangeAspect="1"/>
          </p:cNvPicPr>
          <p:nvPr/>
        </p:nvPicPr>
        <p:blipFill>
          <a:blip r:embed="rId3" cstate="print"/>
          <a:srcRect r="4485" b="2755"/>
          <a:stretch>
            <a:fillRect/>
          </a:stretch>
        </p:blipFill>
        <p:spPr>
          <a:xfrm rot="16200000">
            <a:off x="576415" y="3536153"/>
            <a:ext cx="2220584" cy="301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гра где хранить деньги.jpg"/>
          <p:cNvPicPr>
            <a:picLocks noChangeAspect="1"/>
          </p:cNvPicPr>
          <p:nvPr/>
        </p:nvPicPr>
        <p:blipFill>
          <a:blip r:embed="rId4" cstate="print"/>
          <a:srcRect t="10101" r="1176" b="12200"/>
          <a:stretch>
            <a:fillRect/>
          </a:stretch>
        </p:blipFill>
        <p:spPr>
          <a:xfrm>
            <a:off x="899592" y="1268760"/>
            <a:ext cx="378555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Содержимое 11" descr="игра учимся экономить.jpg"/>
          <p:cNvPicPr>
            <a:picLocks noChangeAspect="1"/>
          </p:cNvPicPr>
          <p:nvPr/>
        </p:nvPicPr>
        <p:blipFill>
          <a:blip r:embed="rId5" cstate="print"/>
          <a:srcRect r="2684" b="1575"/>
          <a:stretch>
            <a:fillRect/>
          </a:stretch>
        </p:blipFill>
        <p:spPr>
          <a:xfrm rot="16200000">
            <a:off x="5622910" y="793915"/>
            <a:ext cx="2311606" cy="311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игра что можноно купить за деньги.jpg"/>
          <p:cNvPicPr>
            <a:picLocks noChangeAspect="1"/>
          </p:cNvPicPr>
          <p:nvPr/>
        </p:nvPicPr>
        <p:blipFill>
          <a:blip r:embed="rId6" cstate="print"/>
          <a:srcRect t="4851"/>
          <a:stretch>
            <a:fillRect/>
          </a:stretch>
        </p:blipFill>
        <p:spPr>
          <a:xfrm>
            <a:off x="5940152" y="3933056"/>
            <a:ext cx="3059831" cy="2183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Дидактические игры «Что хранит в себе кошелек», «Как сберечь воду», «Как сберечь электроэнергию»</a:t>
            </a:r>
            <a:endParaRPr lang="ru-RU" sz="1800" b="1" dirty="0"/>
          </a:p>
        </p:txBody>
      </p:sp>
      <p:pic>
        <p:nvPicPr>
          <p:cNvPr id="14" name="Содержимое 13" descr="как сберечь воду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221088"/>
            <a:ext cx="3312368" cy="248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как сберечь элек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304083" y="1472783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что хранит кошелек.jpg"/>
          <p:cNvPicPr>
            <a:picLocks noChangeAspect="1"/>
          </p:cNvPicPr>
          <p:nvPr/>
        </p:nvPicPr>
        <p:blipFill>
          <a:blip r:embed="rId4" cstate="print"/>
          <a:srcRect l="16138" t="2751" r="21650"/>
          <a:stretch>
            <a:fillRect/>
          </a:stretch>
        </p:blipFill>
        <p:spPr>
          <a:xfrm rot="10800000">
            <a:off x="1979712" y="1196752"/>
            <a:ext cx="2448272" cy="287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Содержимое 3" descr="игра играем в магази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5157192"/>
            <a:ext cx="1907833" cy="155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Кубик </a:t>
            </a:r>
            <a:r>
              <a:rPr lang="ru-RU" sz="1800" b="1" dirty="0" err="1" smtClean="0"/>
              <a:t>Блума</a:t>
            </a:r>
            <a:r>
              <a:rPr lang="ru-RU" sz="1800" b="1" dirty="0" smtClean="0"/>
              <a:t> «Азбука финансов», пирамида «Какие бывают деньги», игра «Играем в магазин»</a:t>
            </a:r>
            <a:endParaRPr lang="ru-RU" sz="1800" b="1" dirty="0"/>
          </a:p>
        </p:txBody>
      </p:sp>
      <p:pic>
        <p:nvPicPr>
          <p:cNvPr id="4" name="Содержимое 3" descr="игра играем в магази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4581128"/>
            <a:ext cx="2448272" cy="199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наст. профессии.jpg"/>
          <p:cNvPicPr>
            <a:picLocks noChangeAspect="1"/>
          </p:cNvPicPr>
          <p:nvPr/>
        </p:nvPicPr>
        <p:blipFill>
          <a:blip r:embed="rId3" cstate="print"/>
          <a:srcRect t="3915" r="6464" b="6029"/>
          <a:stretch>
            <a:fillRect/>
          </a:stretch>
        </p:blipFill>
        <p:spPr>
          <a:xfrm rot="16200000">
            <a:off x="4769370" y="2655566"/>
            <a:ext cx="342168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гра пирамида.jpg"/>
          <p:cNvPicPr>
            <a:picLocks noChangeAspect="1"/>
          </p:cNvPicPr>
          <p:nvPr/>
        </p:nvPicPr>
        <p:blipFill>
          <a:blip r:embed="rId4" cstate="print"/>
          <a:srcRect t="14300" r="16400" b="16401"/>
          <a:stretch>
            <a:fillRect/>
          </a:stretch>
        </p:blipFill>
        <p:spPr>
          <a:xfrm>
            <a:off x="1043608" y="1268760"/>
            <a:ext cx="2815192" cy="311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кубик Блума.jpg"/>
          <p:cNvPicPr>
            <a:picLocks noChangeAspect="1"/>
          </p:cNvPicPr>
          <p:nvPr/>
        </p:nvPicPr>
        <p:blipFill>
          <a:blip r:embed="rId5" cstate="print"/>
          <a:srcRect l="12201" t="16400" r="20600" b="23750"/>
          <a:stretch>
            <a:fillRect/>
          </a:stretch>
        </p:blipFill>
        <p:spPr>
          <a:xfrm>
            <a:off x="5364088" y="980728"/>
            <a:ext cx="163723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Картотеки « экономических загадок», «пословиц и поговорок о деньгах», «картотека проблемных ситуаций», книга «Экономических сказок», «картотека физкультминуток и ритмических упражнений», </a:t>
            </a:r>
            <a:endParaRPr lang="ru-RU" b="1" dirty="0"/>
          </a:p>
        </p:txBody>
      </p:sp>
      <p:pic>
        <p:nvPicPr>
          <p:cNvPr id="4" name="Содержимое 3" descr="картоте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70" r="5020" b="4731"/>
          <a:stretch>
            <a:fillRect/>
          </a:stretch>
        </p:blipFill>
        <p:spPr>
          <a:xfrm rot="16200000">
            <a:off x="1589917" y="3674781"/>
            <a:ext cx="2633458" cy="343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пословицы ф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77072"/>
            <a:ext cx="3744416" cy="2615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стихотворения про деньги.jpg"/>
          <p:cNvPicPr>
            <a:picLocks noChangeAspect="1"/>
          </p:cNvPicPr>
          <p:nvPr/>
        </p:nvPicPr>
        <p:blipFill>
          <a:blip r:embed="rId4" cstate="print"/>
          <a:srcRect l="12988" t="2751" r="14563" b="9051"/>
          <a:stretch>
            <a:fillRect/>
          </a:stretch>
        </p:blipFill>
        <p:spPr>
          <a:xfrm>
            <a:off x="1115616" y="1340768"/>
            <a:ext cx="260257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кар загадки.jpg"/>
          <p:cNvPicPr>
            <a:picLocks noChangeAspect="1"/>
          </p:cNvPicPr>
          <p:nvPr/>
        </p:nvPicPr>
        <p:blipFill>
          <a:blip r:embed="rId5" cstate="print"/>
          <a:srcRect l="8263" t="-942" r="9350"/>
          <a:stretch>
            <a:fillRect/>
          </a:stretch>
        </p:blipFill>
        <p:spPr>
          <a:xfrm rot="10800000">
            <a:off x="6300192" y="1340768"/>
            <a:ext cx="266429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словарь.jpg"/>
          <p:cNvPicPr>
            <a:picLocks noChangeAspect="1"/>
          </p:cNvPicPr>
          <p:nvPr/>
        </p:nvPicPr>
        <p:blipFill>
          <a:blip r:embed="rId6" cstate="print"/>
          <a:srcRect l="12988" t="9051" r="16925" b="2751"/>
          <a:stretch>
            <a:fillRect/>
          </a:stretch>
        </p:blipFill>
        <p:spPr>
          <a:xfrm rot="5400000">
            <a:off x="3857179" y="1479525"/>
            <a:ext cx="2376265" cy="224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Цель: 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7200">
              <a:buNone/>
            </a:pPr>
            <a:r>
              <a:rPr lang="ru-RU" dirty="0" smtClean="0"/>
              <a:t>обеспечить </a:t>
            </a:r>
            <a:r>
              <a:rPr lang="ru-RU" dirty="0"/>
              <a:t>социальное и финансовое образование детей старшего дошкольного возраста, содействовать формированию позитивной социализации и личностному развитию дошкольника. </a:t>
            </a:r>
          </a:p>
          <a:p>
            <a:pPr indent="45720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498080" cy="11430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«картотека игр по финансовой грамотности», «картотека сюжетно-ролевых игр «В банке», книги и </a:t>
            </a:r>
            <a:r>
              <a:rPr lang="ru-RU" sz="1800" b="1" dirty="0" err="1" smtClean="0"/>
              <a:t>энциклопеции</a:t>
            </a:r>
            <a:r>
              <a:rPr lang="ru-RU" sz="1800" b="1" dirty="0" smtClean="0"/>
              <a:t> «Финансы для детей», «Откуда берутся деньги», «Профессии»</a:t>
            </a:r>
            <a:endParaRPr lang="ru-RU" sz="1800" b="1" dirty="0"/>
          </a:p>
        </p:txBody>
      </p:sp>
      <p:pic>
        <p:nvPicPr>
          <p:cNvPr id="4" name="Содержимое 3" descr="физминутки картоте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32240" y="4509120"/>
            <a:ext cx="2156991" cy="161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картотека в бан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414688" y="920901"/>
            <a:ext cx="2463838" cy="328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книги профессии.jpg"/>
          <p:cNvPicPr>
            <a:picLocks noChangeAspect="1"/>
          </p:cNvPicPr>
          <p:nvPr/>
        </p:nvPicPr>
        <p:blipFill>
          <a:blip r:embed="rId4" cstate="print"/>
          <a:srcRect l="3801" t="13251" r="22000" b="18500"/>
          <a:stretch>
            <a:fillRect/>
          </a:stretch>
        </p:blipFill>
        <p:spPr>
          <a:xfrm>
            <a:off x="1187624" y="4005064"/>
            <a:ext cx="1944216" cy="2384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эконом сказки.jpg"/>
          <p:cNvPicPr>
            <a:picLocks noChangeAspect="1"/>
          </p:cNvPicPr>
          <p:nvPr/>
        </p:nvPicPr>
        <p:blipFill>
          <a:blip r:embed="rId5" cstate="print"/>
          <a:srcRect t="8001" r="2401" b="2751"/>
          <a:stretch>
            <a:fillRect/>
          </a:stretch>
        </p:blipFill>
        <p:spPr>
          <a:xfrm rot="16200000">
            <a:off x="1815744" y="1072688"/>
            <a:ext cx="2445386" cy="298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3" r="5054"/>
          <a:stretch/>
        </p:blipFill>
        <p:spPr>
          <a:xfrm rot="16200000">
            <a:off x="3661925" y="3626132"/>
            <a:ext cx="241048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24342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  <a:t>Работа с </a:t>
            </a:r>
            <a: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  <a:t>родителями</a:t>
            </a:r>
            <a:b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</a:br>
            <a: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  <a:t/>
            </a:r>
            <a:b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</a:br>
            <a: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  <a:t>Папка-передвижка  </a:t>
            </a:r>
            <a: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  <a:t>«Полезные советы родителям по </a:t>
            </a:r>
            <a: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  <a:t>экономическому воспитанию»</a:t>
            </a:r>
            <a:b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</a:br>
            <a:r>
              <a:rPr lang="ru-RU" sz="2400" b="1" dirty="0" smtClean="0">
                <a:solidFill>
                  <a:srgbClr val="4F271C">
                    <a:satMod val="130000"/>
                  </a:srgbClr>
                </a:solidFill>
                <a:effectLst/>
              </a:rPr>
              <a:t> Раздача памяток «Как можно сэкономить деньги в семье?</a:t>
            </a:r>
            <a: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  <a:t/>
            </a:r>
            <a:br>
              <a:rPr lang="ru-RU" sz="2400" b="1" dirty="0">
                <a:solidFill>
                  <a:srgbClr val="4F271C">
                    <a:satMod val="130000"/>
                  </a:srgbClr>
                </a:solidFill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0" t="5271" r="17982" b="1731"/>
          <a:stretch/>
        </p:blipFill>
        <p:spPr>
          <a:xfrm>
            <a:off x="5652120" y="2996952"/>
            <a:ext cx="3159199" cy="3436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25" t="13650" r="1175" b="649"/>
          <a:stretch/>
        </p:blipFill>
        <p:spPr>
          <a:xfrm>
            <a:off x="1115616" y="3068960"/>
            <a:ext cx="4258520" cy="3358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20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Творческий конкурс </a:t>
            </a:r>
            <a:br>
              <a:rPr lang="ru-RU" sz="2800" b="1" dirty="0" smtClean="0"/>
            </a:br>
            <a:r>
              <a:rPr lang="ru-RU" sz="2800" b="1" dirty="0" smtClean="0"/>
              <a:t>«Монета, банкнота», «Копилка своими руками»</a:t>
            </a:r>
            <a:endParaRPr lang="ru-RU" sz="2800" b="1" dirty="0"/>
          </a:p>
        </p:txBody>
      </p:sp>
      <p:pic>
        <p:nvPicPr>
          <p:cNvPr id="6" name="Рисунок 5" descr="подел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5" y="4005064"/>
            <a:ext cx="1906153" cy="251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0" descr="конкурс рубл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263" t="8001" r="1176" b="17450"/>
          <a:stretch>
            <a:fillRect/>
          </a:stretch>
        </p:blipFill>
        <p:spPr>
          <a:xfrm>
            <a:off x="3275856" y="4576180"/>
            <a:ext cx="3145541" cy="1942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5" y="1268760"/>
            <a:ext cx="3384377" cy="2538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9827" y="1290930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+mn-lt"/>
              </a:rPr>
              <a:t>Работа с педагогами</a:t>
            </a:r>
            <a:br>
              <a:rPr lang="ru-RU" sz="2700" b="1" dirty="0" smtClean="0">
                <a:latin typeface="+mn-lt"/>
              </a:rPr>
            </a:br>
            <a:r>
              <a:rPr lang="ru-RU" sz="2700" b="1" dirty="0" smtClean="0">
                <a:latin typeface="+mn-lt"/>
                <a:cs typeface="Times New Roman" pitchFamily="18" charset="0"/>
              </a:rPr>
              <a:t>Семинар-практикум «Азбука финансовой грамотности»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8" name="Содержимое 7" descr="семинар практику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6270" r="-1176" b="15231"/>
          <a:stretch>
            <a:fillRect/>
          </a:stretch>
        </p:blipFill>
        <p:spPr>
          <a:xfrm>
            <a:off x="1835696" y="1340768"/>
            <a:ext cx="647605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семин.jpg"/>
          <p:cNvPicPr>
            <a:picLocks noChangeAspect="1"/>
          </p:cNvPicPr>
          <p:nvPr/>
        </p:nvPicPr>
        <p:blipFill>
          <a:blip r:embed="rId3" cstate="print"/>
          <a:srcRect t="19550" r="4326" b="3801"/>
          <a:stretch>
            <a:fillRect/>
          </a:stretch>
        </p:blipFill>
        <p:spPr>
          <a:xfrm>
            <a:off x="3419872" y="4365104"/>
            <a:ext cx="371510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Комната по финансовой грамотности</a:t>
            </a:r>
            <a:endParaRPr lang="ru-RU" sz="3600" b="1" dirty="0"/>
          </a:p>
        </p:txBody>
      </p:sp>
      <p:pic>
        <p:nvPicPr>
          <p:cNvPr id="1026" name="Picture 2" descr="https://sprds5.edumsko.ru/uploads/2500/2483/section/151114/2022-2023/noiabr/seminar/1.jpg?16690348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718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764704"/>
            <a:ext cx="749808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cs typeface="Times New Roman" pitchFamily="18" charset="0"/>
              </a:rPr>
              <a:t>Желаю стабильного финансового благополучия!</a:t>
            </a:r>
            <a:br>
              <a:rPr lang="ru-RU" b="1" dirty="0" smtClean="0">
                <a:latin typeface="+mn-lt"/>
                <a:cs typeface="Times New Roman" pitchFamily="18" charset="0"/>
              </a:rPr>
            </a:br>
            <a:r>
              <a:rPr lang="ru-RU" b="1" dirty="0" smtClean="0">
                <a:latin typeface="+mn-lt"/>
                <a:cs typeface="Times New Roman" pitchFamily="18" charset="0"/>
              </a:rPr>
              <a:t>Играйте с детьми в экономику!</a:t>
            </a:r>
            <a:br>
              <a:rPr lang="ru-RU" b="1" dirty="0" smtClean="0">
                <a:latin typeface="+mn-lt"/>
                <a:cs typeface="Times New Roman" pitchFamily="18" charset="0"/>
              </a:rPr>
            </a:br>
            <a:r>
              <a:rPr lang="ru-RU" b="1" dirty="0" smtClean="0">
                <a:latin typeface="+mn-lt"/>
                <a:cs typeface="Times New Roman" pitchFamily="18" charset="0"/>
              </a:rPr>
              <a:t>Спасибо за внимание!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7" name="Содержимое 6" descr="афлатун шап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420888"/>
            <a:ext cx="3060390" cy="4080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Задачи: 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-развитие мотивации к ценностному отношению к собственному труду, труду других людей и его результатам.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-активизация познавательной, интеллектуальной и творческой инициативы дошкольников в получении знаний по финансовой грамотности.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формирование первичных экономических представлений и компетенций;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-формирование финансовой грамотности, навыков сбережения и трат для создания максимальных возможностей в своей жизни;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обучение правильному отношению к деньгам, способам их получения  и разумному использованию;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с программно-техническим комплексом, предназначенным для выполнения банковских операций (банкомат, банковская карта, кассовый терминал). 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ги лул дети.jpg"/>
          <p:cNvPicPr>
            <a:picLocks noChangeAspect="1"/>
          </p:cNvPicPr>
          <p:nvPr/>
        </p:nvPicPr>
        <p:blipFill>
          <a:blip r:embed="rId2" cstate="print"/>
          <a:srcRect r="13775" b="11151"/>
          <a:stretch>
            <a:fillRect/>
          </a:stretch>
        </p:blipFill>
        <p:spPr>
          <a:xfrm>
            <a:off x="4283968" y="1124744"/>
            <a:ext cx="4032448" cy="311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нига чтени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150654"/>
            <a:ext cx="2317873" cy="3090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49" t="6603" r="10094" b="2057"/>
          <a:stretch/>
        </p:blipFill>
        <p:spPr>
          <a:xfrm>
            <a:off x="4139952" y="4412367"/>
            <a:ext cx="1982904" cy="235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6" t="2368"/>
          <a:stretch/>
        </p:blipFill>
        <p:spPr>
          <a:xfrm>
            <a:off x="1187624" y="4552454"/>
            <a:ext cx="2736304" cy="209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2"/>
          <a:stretch/>
        </p:blipFill>
        <p:spPr>
          <a:xfrm>
            <a:off x="6372200" y="4576326"/>
            <a:ext cx="2592288" cy="208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ляд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688" t="6951" r="8263" b="5901"/>
          <a:stretch>
            <a:fillRect/>
          </a:stretch>
        </p:blipFill>
        <p:spPr>
          <a:xfrm>
            <a:off x="1403648" y="332656"/>
            <a:ext cx="365423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развл с афлатунчиком.jpg"/>
          <p:cNvPicPr>
            <a:picLocks noChangeAspect="1"/>
          </p:cNvPicPr>
          <p:nvPr/>
        </p:nvPicPr>
        <p:blipFill>
          <a:blip r:embed="rId3" cstate="print"/>
          <a:srcRect l="35585" t="25441" r="24373" b="8357"/>
          <a:stretch>
            <a:fillRect/>
          </a:stretch>
        </p:blipFill>
        <p:spPr>
          <a:xfrm>
            <a:off x="5754325" y="188640"/>
            <a:ext cx="232283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гадание на будующ профессию.jpg"/>
          <p:cNvPicPr>
            <a:picLocks noChangeAspect="1"/>
          </p:cNvPicPr>
          <p:nvPr/>
        </p:nvPicPr>
        <p:blipFill>
          <a:blip r:embed="rId4" cstate="print"/>
          <a:srcRect l="16138" t="12201" r="10626" b="5901"/>
          <a:stretch>
            <a:fillRect/>
          </a:stretch>
        </p:blipFill>
        <p:spPr>
          <a:xfrm>
            <a:off x="1331640" y="3284983"/>
            <a:ext cx="3744416" cy="3140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шкатулка добрых дел.jpg"/>
          <p:cNvPicPr>
            <a:picLocks noChangeAspect="1"/>
          </p:cNvPicPr>
          <p:nvPr/>
        </p:nvPicPr>
        <p:blipFill>
          <a:blip r:embed="rId5" cstate="print"/>
          <a:srcRect l="25174" t="4085" r="18767" b="5153"/>
          <a:stretch>
            <a:fillRect/>
          </a:stretch>
        </p:blipFill>
        <p:spPr>
          <a:xfrm>
            <a:off x="5652120" y="3284983"/>
            <a:ext cx="2626174" cy="318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Организованная образовательная деятельность</a:t>
            </a:r>
            <a:br>
              <a:rPr lang="ru-RU" sz="2800" b="1" dirty="0" smtClean="0"/>
            </a:br>
            <a:r>
              <a:rPr lang="ru-RU" sz="2400" b="1" dirty="0" smtClean="0"/>
              <a:t> I раздел «Труд-основа жизни»</a:t>
            </a:r>
            <a:endParaRPr lang="ru-RU" sz="2800" dirty="0"/>
          </a:p>
        </p:txBody>
      </p:sp>
      <p:pic>
        <p:nvPicPr>
          <p:cNvPr id="4" name="Содержимое 11" descr="знакомство с афлатунчико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2662" y="1566084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99592" y="119675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Знакомство с персонажем «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Афлатунчиком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6" name="Рисунок 5" descr="работа в тетрадях.jpg"/>
          <p:cNvPicPr>
            <a:picLocks noChangeAspect="1"/>
          </p:cNvPicPr>
          <p:nvPr/>
        </p:nvPicPr>
        <p:blipFill>
          <a:blip r:embed="rId3" cstate="print"/>
          <a:srcRect l="13776" t="-2499" r="11413"/>
          <a:stretch>
            <a:fillRect/>
          </a:stretch>
        </p:blipFill>
        <p:spPr>
          <a:xfrm>
            <a:off x="6300192" y="1685393"/>
            <a:ext cx="2376264" cy="2441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573016"/>
            <a:ext cx="4216512" cy="316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В мире профессий</a:t>
            </a:r>
            <a:endParaRPr lang="ru-RU" sz="2400" b="1" dirty="0"/>
          </a:p>
        </p:txBody>
      </p:sp>
      <p:pic>
        <p:nvPicPr>
          <p:cNvPr id="4" name="Содержимое 3" descr="игра профессии на маг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25" t="22700" r="14563"/>
          <a:stretch>
            <a:fillRect/>
          </a:stretch>
        </p:blipFill>
        <p:spPr>
          <a:xfrm>
            <a:off x="3528464" y="4077072"/>
            <a:ext cx="3312368" cy="258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4851" r="2750"/>
          <a:stretch/>
        </p:blipFill>
        <p:spPr>
          <a:xfrm>
            <a:off x="1152200" y="955465"/>
            <a:ext cx="3851848" cy="290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" r="8263"/>
          <a:stretch/>
        </p:blipFill>
        <p:spPr>
          <a:xfrm>
            <a:off x="5279532" y="977091"/>
            <a:ext cx="3752888" cy="2887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анятие что хранит кошелек.jpg"/>
          <p:cNvPicPr>
            <a:picLocks noChangeAspect="1"/>
          </p:cNvPicPr>
          <p:nvPr/>
        </p:nvPicPr>
        <p:blipFill>
          <a:blip r:embed="rId2" cstate="print"/>
          <a:srcRect l="15449" t="28716" r="7476" b="336"/>
          <a:stretch>
            <a:fillRect/>
          </a:stretch>
        </p:blipFill>
        <p:spPr>
          <a:xfrm>
            <a:off x="4758712" y="3140968"/>
            <a:ext cx="438528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II раздел «Деньги»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052737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«Как появились деньги?»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     </a:t>
            </a: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</a:t>
            </a: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 «Что хранит в себе кошелек?»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Рисунок 11" descr="что было вместо денег.jpg"/>
          <p:cNvPicPr>
            <a:picLocks noChangeAspect="1"/>
          </p:cNvPicPr>
          <p:nvPr/>
        </p:nvPicPr>
        <p:blipFill>
          <a:blip r:embed="rId3" cstate="print"/>
          <a:srcRect l="16365" t="10493" r="13161" b="11560"/>
          <a:stretch>
            <a:fillRect/>
          </a:stretch>
        </p:blipFill>
        <p:spPr>
          <a:xfrm>
            <a:off x="1043608" y="1484784"/>
            <a:ext cx="4032448" cy="334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1435608" y="5229200"/>
            <a:ext cx="1336192" cy="10192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384864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«Что можно, что нельзя купить за деньги» </a:t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              «Какие бывают  деньги»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7" name="Содержимое 16" descr="что можно что нельзя купить за деньг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270" r="13449"/>
          <a:stretch>
            <a:fillRect/>
          </a:stretch>
        </p:blipFill>
        <p:spPr>
          <a:xfrm>
            <a:off x="1115616" y="908720"/>
            <a:ext cx="393283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Содержимое 9" descr="рассм. денег с лепбука.jpg"/>
          <p:cNvPicPr>
            <a:picLocks noChangeAspect="1"/>
          </p:cNvPicPr>
          <p:nvPr/>
        </p:nvPicPr>
        <p:blipFill>
          <a:blip r:embed="rId3" cstate="print"/>
          <a:srcRect l="14259" t="3445" r="17392"/>
          <a:stretch>
            <a:fillRect/>
          </a:stretch>
        </p:blipFill>
        <p:spPr>
          <a:xfrm>
            <a:off x="5148064" y="2348880"/>
            <a:ext cx="3816424" cy="40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пирамида какие деньги.jpg"/>
          <p:cNvPicPr>
            <a:picLocks noChangeAspect="1"/>
          </p:cNvPicPr>
          <p:nvPr/>
        </p:nvPicPr>
        <p:blipFill>
          <a:blip r:embed="rId4" cstate="print"/>
          <a:srcRect l="21170" t="9424" r="4352" b="11560"/>
          <a:stretch>
            <a:fillRect/>
          </a:stretch>
        </p:blipFill>
        <p:spPr>
          <a:xfrm>
            <a:off x="1043608" y="3861048"/>
            <a:ext cx="3960440" cy="286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972</TotalTime>
  <Words>402</Words>
  <Application>Microsoft Office PowerPoint</Application>
  <PresentationFormat>Экран (4:3)</PresentationFormat>
  <Paragraphs>44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«Развитие финансовой грамотности и формирование социальной компетентности детей старшего дошкольного возраста» </vt:lpstr>
      <vt:lpstr>Цель: </vt:lpstr>
      <vt:lpstr>Задачи: </vt:lpstr>
      <vt:lpstr>Слайд 4</vt:lpstr>
      <vt:lpstr>Слайд 5</vt:lpstr>
      <vt:lpstr>Организованная образовательная деятельность  I раздел «Труд-основа жизни»</vt:lpstr>
      <vt:lpstr>В мире профессий</vt:lpstr>
      <vt:lpstr>II раздел «Деньги»</vt:lpstr>
      <vt:lpstr>«Что можно, что нельзя купить за деньги»                                                                                                   «Какие бывают  деньги»</vt:lpstr>
      <vt:lpstr>III раздел  «Потребности»  </vt:lpstr>
      <vt:lpstr>IV раздел  «Рынок. Товар. Реклама»  </vt:lpstr>
      <vt:lpstr>        Центр «Юный финансист» </vt:lpstr>
      <vt:lpstr>Альбом «Монеты» «Денежные деревья-монеты, банкноты»</vt:lpstr>
      <vt:lpstr>Дидактические игры  «Дорогой-дешевый товар», «Расходы и доходы семьи», «Из чего складываются доходы семьи», лото «Семейный бюджет»</vt:lpstr>
      <vt:lpstr>Круги Луллия «Профессии», «Что раньше использовали вместо денег», «Расскажи о профессии», «Монеты», «Банкноты»</vt:lpstr>
      <vt:lpstr>Дидактические игры «Где могут храниться деньги» ,«Что можно, что нельзя купить за деньги?», «Хочу-надо», «Учимся экономить»</vt:lpstr>
      <vt:lpstr>Дидактические игры «Что хранит в себе кошелек», «Как сберечь воду», «Как сберечь электроэнергию»</vt:lpstr>
      <vt:lpstr>Кубик Блума «Азбука финансов», пирамида «Какие бывают деньги», игра «Играем в магазин»</vt:lpstr>
      <vt:lpstr>Картотеки « экономических загадок», «пословиц и поговорок о деньгах», «картотека проблемных ситуаций», книга «Экономических сказок», «картотека физкультминуток и ритмических упражнений», </vt:lpstr>
      <vt:lpstr>«картотека игр по финансовой грамотности», «картотека сюжетно-ролевых игр «В банке», книги и энциклопеции «Финансы для детей», «Откуда берутся деньги», «Профессии»</vt:lpstr>
      <vt:lpstr>Работа с родителями  Папка-передвижка  «Полезные советы родителям по экономическому воспитанию»  Раздача памяток «Как можно сэкономить деньги в семье? </vt:lpstr>
      <vt:lpstr>Творческий конкурс  «Монета, банкнота», «Копилка своими руками»</vt:lpstr>
      <vt:lpstr>Работа с педагогами Семинар-практикум «Азбука финансовой грамотности» </vt:lpstr>
      <vt:lpstr>Комната по финансовой грамотности</vt:lpstr>
      <vt:lpstr>Желаю стабильного финансового благополучия! Играйте с детьми в экономику! Спасибо за внимание!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я</cp:lastModifiedBy>
  <cp:revision>114</cp:revision>
  <dcterms:created xsi:type="dcterms:W3CDTF">2020-11-23T14:02:01Z</dcterms:created>
  <dcterms:modified xsi:type="dcterms:W3CDTF">2023-10-07T13:47:55Z</dcterms:modified>
</cp:coreProperties>
</file>