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86" r:id="rId11"/>
    <p:sldId id="267" r:id="rId12"/>
    <p:sldId id="268" r:id="rId13"/>
    <p:sldId id="270" r:id="rId14"/>
    <p:sldId id="271" r:id="rId15"/>
    <p:sldId id="288" r:id="rId16"/>
    <p:sldId id="289" r:id="rId17"/>
    <p:sldId id="284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14290"/>
            <a:ext cx="8596877" cy="644765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«Методические рекомендации по осуществлению учебного процесса с учетом психофизических особенностей детей с ЗПР»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          МКОУ </a:t>
            </a:r>
            <a:r>
              <a:rPr lang="ru-RU" sz="2700" dirty="0" err="1" smtClean="0"/>
              <a:t>Коченевская</a:t>
            </a:r>
            <a:r>
              <a:rPr lang="ru-RU" sz="2700" dirty="0" smtClean="0"/>
              <a:t> СОШ №1 </a:t>
            </a:r>
            <a:br>
              <a:rPr lang="ru-RU" sz="2700" dirty="0" smtClean="0"/>
            </a:br>
            <a:r>
              <a:rPr lang="ru-RU" sz="2700" dirty="0" smtClean="0"/>
              <a:t>педагог-психолог: Трусова Татьяна Андреевна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0034" y="948690"/>
            <a:ext cx="828680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Особенности усвоения правил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русского языка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Оформление письменных работ торопливое и небрежное, отмечается незнание и не соблюдение орфографического режима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работах бесчисленные исправления, большое количество неисправленных ошибок даже после разбора выполненного задания; </a:t>
            </a: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Большинство учеников не соблюдают строку, элементы многих из записанных ими букв растянуты или, наоборот, сужены; 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Пропускают гласные и согласные в середине и конце слова, пропускают слоги, звуковые замены, перестановки и добавления, обозначение мягкости согласных с помощью гласных и мягкого знака.</a:t>
            </a: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5720" y="1714488"/>
            <a:ext cx="821537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Коррекционно-педагогические подходы: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 индивидуальный подход;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учебный материал должен преподноситься небольшими дозами;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приучать ребёнка пользоваться ранее усвоенными знаниями;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разнообразие видов  занятий; (психологическое сопровождение, коррекционно-развивающие занятия)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говорить с ребёнком мягким, доброжелательным тоном и поощрять его за малейшие успехи;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толерантность</a:t>
            </a:r>
          </a:p>
          <a:p>
            <a:pPr>
              <a:buFontTx/>
              <a:buChar char="-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8596" y="1643050"/>
            <a:ext cx="828680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Рекомендации учителям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организации учебной деятельности: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-Соблюдение охранительного режима: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-Игнорирование отрицательных поступков;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-Переключение на другой вид деятельности, если возникают затруднения;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-Ровный, спокойный, доброжелательный тон учителя;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-Дозирование учебной нагрузки;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-Положительная оценка не только успехов, но и прилежания;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-Поэтапное формирование деятельности: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-Постановка доступных целей;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-Выполнение заданий по частям или с использованием заданного внешнего алгоритма действия;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-Оценивание ответов на уроке с учётом имеющихся речевых и психических нарушений;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-Темп деятельности на уроке должен быть снижен;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-Проведение дополнительной словарной работы на каждом уроке, проговаривание заданий вслух.</a:t>
            </a:r>
          </a:p>
          <a:p>
            <a:pPr lvl="0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42910" y="1720840"/>
            <a:ext cx="81439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грамматических правил должно происходить на опорных таблицах с выделением ключевых слов правила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изучении правил используем памятки, алгоритмы.</a:t>
            </a:r>
          </a:p>
          <a:p>
            <a:pPr>
              <a:buFontTx/>
              <a:buChar char="-"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4000504"/>
            <a:ext cx="65008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5720" y="1285860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•</a:t>
            </a:r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14348" y="1142984"/>
            <a:ext cx="792961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u="sng" dirty="0" smtClean="0">
              <a:solidFill>
                <a:srgbClr val="11111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u="sng" dirty="0" smtClean="0">
                <a:solidFill>
                  <a:srgbClr val="11111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endParaRPr lang="ru-RU" sz="2400" dirty="0" smtClean="0">
              <a:solidFill>
                <a:srgbClr val="11111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11111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се, что мы говорим таким детям с следует неоднократно повторить. В то же время обнаруженная у детей с ЗПР неустойчивость внимания требует повторения одного и того же материала с некоторыми видоизменениями в форме его изложения. Такое повторение ранее изложенного может быть использовано как средство привлечения произвольного внимания к наиболее важному в объяснении. Это будет повышать значимость повторяющихся сообщений, готовность к их восприятию.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5720" y="1285860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•</a:t>
            </a:r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14348" y="1142984"/>
            <a:ext cx="792961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u="sng" dirty="0" smtClean="0">
              <a:solidFill>
                <a:srgbClr val="11111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u="sng" dirty="0" smtClean="0">
              <a:solidFill>
                <a:srgbClr val="11111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u="sng" dirty="0" smtClean="0">
                <a:solidFill>
                  <a:srgbClr val="11111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ВЫВОД: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111115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Обучение детей с ЗПР на основе изложенных положений, обеспечивает не только положительное усвоение знаний, умений и навыков в объеме начальной и средней школы, но и способствует преодолению негативных особенностей их умственного и личностного развития.</a:t>
            </a: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111115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solidFill>
                <a:srgbClr val="11111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5720" y="1285860"/>
            <a:ext cx="85011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•</a:t>
            </a:r>
            <a:endParaRPr lang="ru-RU" dirty="0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14348" y="1142984"/>
            <a:ext cx="79296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u="sng" dirty="0" smtClean="0">
              <a:solidFill>
                <a:srgbClr val="11111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u="sng" dirty="0" smtClean="0">
              <a:solidFill>
                <a:srgbClr val="11111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u="sng" dirty="0" smtClean="0">
                <a:solidFill>
                  <a:srgbClr val="111115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11111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2714620"/>
            <a:ext cx="75724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Мы лишаем детей будущего, если продолжаем учить сегодня так, как учили этому вчера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pPr algn="r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Дьюи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25611399_7-kartinkin-com-p-inklyuziya-fon-krasivie-foni-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625611438_30-kartinkin-com-p-inklyuziya-fon-krasivie-foni-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285984" y="15001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1538" y="1571612"/>
            <a:ext cx="785818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 smtClean="0"/>
              <a:t>Что такое задержка психического развития? </a:t>
            </a:r>
          </a:p>
          <a:p>
            <a:pPr lvl="0"/>
            <a:r>
              <a:rPr lang="ru-RU" dirty="0" smtClean="0"/>
              <a:t>   </a:t>
            </a:r>
          </a:p>
          <a:p>
            <a:pPr lvl="0"/>
            <a:r>
              <a:rPr lang="ru-RU" dirty="0" smtClean="0"/>
              <a:t> </a:t>
            </a:r>
            <a:r>
              <a:rPr lang="ru-RU" sz="2400" dirty="0" smtClean="0"/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Задержка психического развития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- это недоразвитие высших психических функций, которое может носить временный характер и компенсироваться при коррекционном воздействии в детском или подростковом возрасте. </a:t>
            </a:r>
          </a:p>
          <a:p>
            <a:pPr lvl="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Выражается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недостаточности общего запаса знаний, ограниченности представлений, незрелости мышления, малой интеллектуальной целенаправленности, преобладании игровых интересов в интеллектуальной деятельности.     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14348" y="928670"/>
            <a:ext cx="800105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u="sng" dirty="0" smtClean="0"/>
              <a:t> </a:t>
            </a:r>
          </a:p>
          <a:p>
            <a:pPr lvl="0"/>
            <a:endParaRPr lang="ru-RU" sz="2400" b="1" i="1" u="sng" dirty="0" smtClean="0"/>
          </a:p>
          <a:p>
            <a:pPr lvl="0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 Классификация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/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ЗПР психогенного генеза: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Неблагоприятные  условия  воспитания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(жестокость со стороны родителей);</a:t>
            </a:r>
          </a:p>
          <a:p>
            <a:pPr marL="457200" lvl="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</a:rPr>
              <a:t>Гиперопека</a:t>
            </a:r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/>
            <a:endParaRPr lang="ru-RU" sz="20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ЗПР конституционного генеза:</a:t>
            </a:r>
          </a:p>
          <a:p>
            <a:pPr marL="457200" lvl="0" indent="-45720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Дисгармонический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относиться к патологическим вариантам.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Дети с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гармоническим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инфантилизмом по психическим и физическим особенностям отстают от своих сверстников на полтора-два года.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4282" y="500042"/>
            <a:ext cx="9358378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ЗПР  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церебрально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- органического генеза:</a:t>
            </a:r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Незрелость ЦНС  ребенка и  нарушение  ряда психических функций.</a:t>
            </a:r>
          </a:p>
          <a:p>
            <a:pPr lvl="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lvl="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ЗПР соматогенного  генеза: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Инфекционные,  соматические заболевания ребенка или  хронические 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заболевания матери.</a:t>
            </a: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1000108"/>
            <a:ext cx="350046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Классификация</a:t>
            </a:r>
          </a:p>
          <a:p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i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57158" y="612844"/>
            <a:ext cx="857256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Причины задержки психического развития </a:t>
            </a:r>
          </a:p>
          <a:p>
            <a:pPr lvl="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1. Биологические: </a:t>
            </a:r>
          </a:p>
          <a:p>
            <a:pPr marL="457200" lvl="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патология беременности (тяжелые токсикозы, инфекции, интоксикации и травмы), внутриутробная гипоксия плода; </a:t>
            </a:r>
          </a:p>
          <a:p>
            <a:pPr marL="457200" lvl="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недоношенность;</a:t>
            </a:r>
          </a:p>
          <a:p>
            <a:pPr marL="457200" lvl="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асфиксия и травмы при родах; </a:t>
            </a:r>
          </a:p>
          <a:p>
            <a:pPr marL="457200" lvl="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заболевания инфекционного, токсического и травматического характера на ранних этапах развития ребенка; </a:t>
            </a:r>
          </a:p>
          <a:p>
            <a:pPr marL="457200" lvl="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генетическая обусловленность. </a:t>
            </a:r>
          </a:p>
          <a:p>
            <a:pPr marL="457200" lvl="0" indent="-4572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Социальные: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lvl="0" indent="-45720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различные виды эмоциональной и социальной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депривации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pPr marL="457200" lvl="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стрессовые ситуации; </a:t>
            </a:r>
          </a:p>
          <a:p>
            <a:pPr marL="457200" lvl="0" indent="-45720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• педагогическая запущенность.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928662" y="928670"/>
            <a:ext cx="757242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Особенности детей  с ЗПР :</a:t>
            </a:r>
          </a:p>
          <a:p>
            <a:pPr lvl="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наивностью, </a:t>
            </a:r>
          </a:p>
          <a:p>
            <a:pPr lvl="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несамостоятельностью,</a:t>
            </a:r>
          </a:p>
          <a:p>
            <a:pPr lvl="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непосредственностью, </a:t>
            </a:r>
          </a:p>
          <a:p>
            <a:pPr lvl="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часто конфликтует со сверстниками, </a:t>
            </a:r>
          </a:p>
          <a:p>
            <a:pPr lvl="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 воспринимает и не выполняет школьных требований</a:t>
            </a:r>
          </a:p>
          <a:p>
            <a:pPr lvl="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 прекрасно чувствует себя в игре, прибегая к ней и тех случаях, когда возникает необходимость уйти от трудной для него учебной деятельности, - в учебной деятельности, такой ребенок затрудняется в организации собственной целенаправленной деятельности. </a:t>
            </a:r>
          </a:p>
          <a:p>
            <a:pPr lvl="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-словесно-логическое мышление недоразвито, поэтому ребенок долго не может освоить свернутые мыслительные операции. </a:t>
            </a:r>
          </a:p>
          <a:p>
            <a:pPr lvl="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информацию, идущую от учителя, ученик воспринимает (не осознавая себя учеником и не понимая мотивов.)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-достаточно трудно обучаться; </a:t>
            </a:r>
          </a:p>
          <a:p>
            <a:pPr lvl="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низкий уровень работоспособности, </a:t>
            </a:r>
          </a:p>
          <a:p>
            <a:pPr lvl="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быстрая утомляемость, </a:t>
            </a:r>
          </a:p>
          <a:p>
            <a:pPr lvl="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объем и темп работы ниже, чем у нормального ребенка.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28596" y="928670"/>
            <a:ext cx="821537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Особенности усвоения математических знаний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1.Часто допускают ошибки при  выполнении  сложения и вычитания с  переходом через разряд в пределах 20,  100,1000 и т.д.;  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Заменяют одно математическое  действие другим;  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3.У учащихся затруднено понимание    математических знаков «&lt;« (меньше) и  «&gt;« (больше).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4.Путают разряды многозначных чисел; 5.С трудом осваивают и применяют  знания табличного умножения и  деления, 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Очень затрудняются в решении задач  на движение; 7.Наблюдается также слабая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чертежно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­</a:t>
            </a:r>
          </a:p>
          <a:p>
            <a:pPr lvl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графических навыков и владение 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чертежно­измерительных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средств  (линейки, треугольника).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88582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111115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11111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111115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11111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111115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11111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111115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solidFill>
                <a:srgbClr val="11111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Особенности усвоение навыков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чтения: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u="sng" dirty="0" smtClean="0">
              <a:solidFill>
                <a:srgbClr val="111115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214554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-Замены парных по глухости и звонкости согласных, перестановки, пропуски, не дочитывают окончания, повторяют звуки и слоги…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Чтение монотонное, маловыразительное с отсутствием пунктуационной интонации;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пересказе теряют смысловую направленность текста;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Прибегают к слоговому чтению трудных, многосложных, особенно незнакомых слов;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увеличением скорости чтения может словах и фразах увеличиваться количество ошибок- добавлений;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Могут быть и ошибки ударения в словах, значение которых школьники до конца еще не могут осмыслить, в словах и фразах.</a:t>
            </a:r>
          </a:p>
          <a:p>
            <a:pPr>
              <a:buFontTx/>
              <a:buChar char="-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00034" y="948690"/>
            <a:ext cx="828680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Особенности усвоения правил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русского языка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Замены по звуковому или артикуляционному сходству занимают значительное место среди ошибок, путают буквы по графическому сходству.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Часто встречаются пропуск гласных («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здача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вместо задача), согласных («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овет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вместо ответ), недописанные окончания («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кошк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вместо кошка). 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Плохо запоминают орфографические  правила  и затрудняются их применять;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Затрудняются в запоминании терминов, определений понятий русского языка;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 трудом осваивают алгоритм разбора слов по составу, фонетический разбор, разбор предложений.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письме обнаруживается множество ошибок, связанных с недостатками в звуковом и слоговом составе слов;</a:t>
            </a: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599</Words>
  <PresentationFormat>Экран (4:3)</PresentationFormat>
  <Paragraphs>170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           «Методические рекомендации по осуществлению учебного процесса с учетом психофизических особенностей детей с ЗПР»             МКОУ Коченевская СОШ №1  педагог-психолог: Трусова Татьяна Андреевна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«   «Методические рекомендации по осуществлению учебного процесса с учетом психофизических особенностей детей с ЗПР»               педагог-психолог: Трусова Татьяна Андреевна</dc:title>
  <dc:creator>Ланг</dc:creator>
  <cp:lastModifiedBy>Ланг</cp:lastModifiedBy>
  <cp:revision>45</cp:revision>
  <dcterms:created xsi:type="dcterms:W3CDTF">2021-11-26T06:43:15Z</dcterms:created>
  <dcterms:modified xsi:type="dcterms:W3CDTF">2021-11-30T03:53:17Z</dcterms:modified>
</cp:coreProperties>
</file>