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0FB8F-37B0-41B1-BC0D-C0CDB90A59B2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EBB8C-E058-4071-B168-1FD4A883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78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270A8-638A-41F9-A0B7-93FD5E65B9FE}" type="datetime1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92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4B11-0500-4916-BDFB-C551E3AEAD1C}" type="datetime1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27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190A-A589-4FAE-91AA-2A3D23F43CA3}" type="datetime1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84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6A49-E7E8-4039-8B85-1B4E20CE37BA}" type="datetime1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28EC-90EF-4E86-BEE7-47BC36EAB127}" type="datetime1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510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C2D3-C332-40A9-967A-D9D68448D575}" type="datetime1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24C-7808-4C7C-8955-2CE5C49557E5}" type="datetime1">
              <a:rPr lang="ru-RU" smtClean="0"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5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7DB1-7C22-43CE-B3B5-0140B5A33B8D}" type="datetime1">
              <a:rPr lang="ru-RU" smtClean="0"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4956-A26D-46F7-9C39-A6C993D37119}" type="datetime1">
              <a:rPr lang="ru-RU" smtClean="0"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3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B97A-98CA-4271-9044-93FCF5766A09}" type="datetime1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89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CB262-513C-4DE6-B6BD-D1A8AF5C4146}" type="datetime1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89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61351-E38F-43C4-A822-FB83930D9301}" type="datetime1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Красноперова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60679-E894-415B-A5EC-69678E949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9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12" Type="http://schemas.openxmlformats.org/officeDocument/2006/relationships/slide" Target="slide1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2.xml"/><Relationship Id="rId5" Type="http://schemas.openxmlformats.org/officeDocument/2006/relationships/image" Target="../media/image6.png"/><Relationship Id="rId10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slide" Target="slide10.xml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4.xml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5344" y="764275"/>
            <a:ext cx="10631606" cy="3643952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ru-RU" sz="6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Поиск рождественских традиций с Олафом</a:t>
            </a:r>
          </a:p>
        </p:txBody>
      </p:sp>
      <p:pic>
        <p:nvPicPr>
          <p:cNvPr id="3" name="Picture 2" descr="https://i.ya-webdesign.com/images/disney-frozen-olaf-png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r="20825"/>
          <a:stretch/>
        </p:blipFill>
        <p:spPr bwMode="auto">
          <a:xfrm>
            <a:off x="0" y="2333767"/>
            <a:ext cx="2446040" cy="452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2340CD-AAF3-B496-A07A-DA863855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9FAF5E-FAC1-335B-D173-1A37DB718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97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691"/>
            <a:ext cx="10515600" cy="104059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rbel" panose="020B0503020204020204" pitchFamily="34" charset="0"/>
              </a:rPr>
              <a:t>Баня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2416" y="826886"/>
            <a:ext cx="10515600" cy="10239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Найдите лишнее по смыслу слово</a:t>
            </a:r>
          </a:p>
        </p:txBody>
      </p:sp>
      <p:sp>
        <p:nvSpPr>
          <p:cNvPr id="4" name="Овал 3"/>
          <p:cNvSpPr/>
          <p:nvPr/>
        </p:nvSpPr>
        <p:spPr>
          <a:xfrm>
            <a:off x="56404" y="1515423"/>
            <a:ext cx="2743200" cy="94297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Баррель</a:t>
            </a:r>
          </a:p>
        </p:txBody>
      </p:sp>
      <p:sp>
        <p:nvSpPr>
          <p:cNvPr id="5" name="Овал 4"/>
          <p:cNvSpPr/>
          <p:nvPr/>
        </p:nvSpPr>
        <p:spPr>
          <a:xfrm>
            <a:off x="6189508" y="1515422"/>
            <a:ext cx="2743200" cy="94297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Галлон</a:t>
            </a:r>
          </a:p>
        </p:txBody>
      </p:sp>
      <p:sp>
        <p:nvSpPr>
          <p:cNvPr id="6" name="Овал 5"/>
          <p:cNvSpPr/>
          <p:nvPr/>
        </p:nvSpPr>
        <p:spPr>
          <a:xfrm>
            <a:off x="3121712" y="1515423"/>
            <a:ext cx="2743200" cy="94297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Литр</a:t>
            </a:r>
          </a:p>
        </p:txBody>
      </p:sp>
      <p:sp>
        <p:nvSpPr>
          <p:cNvPr id="7" name="Овал 6"/>
          <p:cNvSpPr/>
          <p:nvPr/>
        </p:nvSpPr>
        <p:spPr>
          <a:xfrm>
            <a:off x="9254816" y="1515421"/>
            <a:ext cx="2743200" cy="94297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Килограмм</a:t>
            </a:r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11545045" y="6496334"/>
            <a:ext cx="646955" cy="36166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img2.freepng.ru/20180323/xre/kisspng-bucket-clip-art-bucket-5ab592079444b9.8887113015218488396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64" y="334820"/>
            <a:ext cx="967703" cy="11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66" y="5059524"/>
            <a:ext cx="1798476" cy="17984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7932" t="17026" r="21555" b="19384"/>
          <a:stretch/>
        </p:blipFill>
        <p:spPr>
          <a:xfrm>
            <a:off x="9508601" y="3749260"/>
            <a:ext cx="2235629" cy="23493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6906" t="11898" r="13351" b="14051"/>
          <a:stretch/>
        </p:blipFill>
        <p:spPr>
          <a:xfrm rot="21065250">
            <a:off x="2977446" y="2649031"/>
            <a:ext cx="2682994" cy="28487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5160" y="2911224"/>
            <a:ext cx="4073507" cy="39467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832354" y="-144841"/>
            <a:ext cx="493819" cy="1725318"/>
          </a:xfrm>
          <a:prstGeom prst="rect">
            <a:avLst/>
          </a:prstGeom>
        </p:spPr>
      </p:pic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6CFF8A38-92CC-DB32-DF66-9BEA2419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A19CDE9C-0045-ADA7-8A5F-0DB3A5AE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1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426" y="0"/>
            <a:ext cx="10515600" cy="90075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rbel" panose="020B0503020204020204" pitchFamily="34" charset="0"/>
              </a:rPr>
              <a:t>Сказки</a:t>
            </a:r>
          </a:p>
        </p:txBody>
      </p:sp>
      <p:pic>
        <p:nvPicPr>
          <p:cNvPr id="5122" name="Picture 2" descr="https://i.pinimg.com/originals/e5/15/bc/e515bcd5408b66be858fdb4e2c8d49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r="13448"/>
          <a:stretch/>
        </p:blipFill>
        <p:spPr bwMode="auto">
          <a:xfrm>
            <a:off x="338672" y="3179927"/>
            <a:ext cx="2745723" cy="36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ngjoy.com/pngm/87/1854136_anna-frozen-kristoff-and-sven-frozen-png-downlo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60" y="3015715"/>
            <a:ext cx="2114580" cy="384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05218" y="711675"/>
            <a:ext cx="11144747" cy="9316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1. Свен тяжелее, чем Кристоф, а Кристоф тяжелее Анны. Кто тяжелее Свен или Анна?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5218" y="1744844"/>
            <a:ext cx="11144747" cy="12202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2. Анна, Эльза и Кристоф играют на музыкальных инструментах. Двое умеют играть на гитаре, а один на губной гармошке. На каком инструменте играет Эльза, если Кристоф с Анной и Эльза с Кристофом играют на разных инструментах?</a:t>
            </a:r>
          </a:p>
        </p:txBody>
      </p:sp>
      <p:pic>
        <p:nvPicPr>
          <p:cNvPr id="10" name="Picture 6" descr="https://www.nicepng.com/png/detail/4-45512_elsa-png-file-disney-frozen-elsa-cut-ou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297" y="3015714"/>
            <a:ext cx="2907371" cy="400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11545045" y="6496334"/>
            <a:ext cx="646955" cy="36166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165287" y="3432625"/>
            <a:ext cx="2385486" cy="138596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1. Свен</a:t>
            </a:r>
          </a:p>
        </p:txBody>
      </p:sp>
      <p:sp>
        <p:nvSpPr>
          <p:cNvPr id="14" name="Овал 13"/>
          <p:cNvSpPr/>
          <p:nvPr/>
        </p:nvSpPr>
        <p:spPr>
          <a:xfrm>
            <a:off x="4739482" y="4936858"/>
            <a:ext cx="2794081" cy="117733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2. Гитара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2686" y="340897"/>
            <a:ext cx="167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балл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2686" y="2989404"/>
            <a:ext cx="167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балл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BB7D9C-050A-4A7E-F3B3-61F6C747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1D3645-1260-69D3-917A-7873207DD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6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42"/>
            <a:ext cx="10515600" cy="87873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rbel" panose="020B0503020204020204" pitchFamily="34" charset="0"/>
              </a:rPr>
              <a:t>Рождественский хоровод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68982"/>
            <a:ext cx="10515600" cy="117079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У Олафа было три целых мандаринки, четыре половинки и восемь четвертинок. Сколько было мандаринок?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11503621" y="6496334"/>
            <a:ext cx="646955" cy="36166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021305" y="1747717"/>
            <a:ext cx="2385486" cy="138596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801" r="6612"/>
          <a:stretch/>
        </p:blipFill>
        <p:spPr>
          <a:xfrm>
            <a:off x="0" y="1393683"/>
            <a:ext cx="5528603" cy="5464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1957">
            <a:off x="10701349" y="1772813"/>
            <a:ext cx="669386" cy="788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0575">
            <a:off x="863131" y="89677"/>
            <a:ext cx="669386" cy="788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1957">
            <a:off x="9255936" y="3532232"/>
            <a:ext cx="669386" cy="7883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035523">
            <a:off x="5071558" y="1772813"/>
            <a:ext cx="669386" cy="7883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1957">
            <a:off x="5937292" y="5103886"/>
            <a:ext cx="669386" cy="7883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31912" y="616583"/>
            <a:ext cx="167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балл</a:t>
            </a:r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AF2EBC19-8183-52E0-DF54-C390012C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E248C869-1D62-E11F-C795-1D6D7037C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21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8429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rbel" panose="020B0503020204020204" pitchFamily="34" charset="0"/>
              </a:rPr>
              <a:t>Нарядная ёлка</a:t>
            </a:r>
          </a:p>
        </p:txBody>
      </p:sp>
      <p:pic>
        <p:nvPicPr>
          <p:cNvPr id="6146" name="Picture 2" descr="https://img2.freepng.ru/20191230/yfr/transparent-christmas-tree-5e0a78095d1811.28284586157774439338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b="4143"/>
          <a:stretch/>
        </p:blipFill>
        <p:spPr bwMode="auto">
          <a:xfrm>
            <a:off x="43879" y="333184"/>
            <a:ext cx="5217958" cy="647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m0-tub-ru.yandex.net/i?id=f4c831e8073bf8bce48e94be81b9ab94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46"/>
          <a:stretch/>
        </p:blipFill>
        <p:spPr bwMode="auto">
          <a:xfrm>
            <a:off x="1028996" y="3193802"/>
            <a:ext cx="904548" cy="117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m0-tub-ru.yandex.net/i?id=f4c831e8073bf8bce48e94be81b9ab94-l&amp;n=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5"/>
          <a:stretch/>
        </p:blipFill>
        <p:spPr bwMode="auto">
          <a:xfrm>
            <a:off x="2447193" y="3236019"/>
            <a:ext cx="916010" cy="11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mg2.freepng.ru/20180320/skq/kisspng-christmas-ornament-christmas-decoration-clip-art-silver-christmas-ball-png-transparent-images-5ab18fce3eca20.70675249152158612625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" y="4763239"/>
            <a:ext cx="853301" cy="106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www.pngjoy.com/pngs/443/8033764_christmas-ornament-blue-christmas-ornament-clipart-png-downloa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681" y="5108750"/>
            <a:ext cx="900176" cy="109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library.kissclipart.com/20190206/sqw/kissclipart-christmas-ornament-clipart-christmas-ornament-chri-ff3622a0647df17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12" y="1975593"/>
            <a:ext cx="1063512" cy="106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s://e7.pngegg.com/pngimages/222/302/png-clipart-star-of-bethlehem-christmas-star-angle-symmetr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561" y="281382"/>
            <a:ext cx="1021659" cy="9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омой 12">
            <a:hlinkClick r:id="rId9" action="ppaction://hlinksldjump" highlightClick="1"/>
          </p:cNvPr>
          <p:cNvSpPr/>
          <p:nvPr/>
        </p:nvSpPr>
        <p:spPr>
          <a:xfrm>
            <a:off x="0" y="6496334"/>
            <a:ext cx="646955" cy="36166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84781" y="862609"/>
            <a:ext cx="7246962" cy="7249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rbel" panose="020B0503020204020204" pitchFamily="34" charset="0"/>
              </a:rPr>
              <a:t>Тройка лошадей пробежала 30 км. Какое расстояние пробежала каждая лошадь?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84781" y="1664225"/>
            <a:ext cx="7246962" cy="7249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rbel" panose="020B0503020204020204" pitchFamily="34" charset="0"/>
              </a:rPr>
              <a:t>Петух, стоя на одной ноге, весит 3 кг. Сколько будет весить петух, стоя на двух ногах?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84781" y="2478548"/>
            <a:ext cx="7246962" cy="7249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rbel" panose="020B0503020204020204" pitchFamily="34" charset="0"/>
              </a:rPr>
              <a:t>На руках 10 пальцев. Сколько пальцев на 10 руках?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84781" y="3292871"/>
            <a:ext cx="7246962" cy="7249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rbel" panose="020B0503020204020204" pitchFamily="34" charset="0"/>
              </a:rPr>
              <a:t>Зайцы пилят бревно. Они сделали 10 распилов. Сколько получилось чурбачков?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84781" y="4912596"/>
            <a:ext cx="7246962" cy="7249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rbel" panose="020B0503020204020204" pitchFamily="34" charset="0"/>
              </a:rPr>
              <a:t>Если в 12 часов дня идет дождь, то можно ли утверждать, что через 36 часов будет солнечная погода?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84781" y="4111798"/>
            <a:ext cx="7246962" cy="7249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rbel" panose="020B0503020204020204" pitchFamily="34" charset="0"/>
              </a:rPr>
              <a:t>Что тяжелее один килограмм гвоздей или один килограмм ваты?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41877" y="6037260"/>
            <a:ext cx="296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 каждое задание 1 балл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695473-23C4-EAB1-7C0D-D219CA56F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E59FD4-76FC-9F6F-C3DC-20A5740B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5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rgbClr val="002060"/>
                </a:solidFill>
                <a:latin typeface="Corbel" panose="020B0503020204020204" pitchFamily="34" charset="0"/>
              </a:rPr>
              <a:t>Правила игры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9760" y="1446848"/>
            <a:ext cx="8808720" cy="5167312"/>
          </a:xfrm>
        </p:spPr>
        <p:txBody>
          <a:bodyPr>
            <a:normAutofit/>
          </a:bodyPr>
          <a:lstStyle/>
          <a:p>
            <a:pPr marL="0" indent="228600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Calibri" panose="020F0502020204030204" pitchFamily="34" charset="0"/>
              <a:buChar char="҉"/>
            </a:pPr>
            <a:r>
              <a:rPr lang="ru-RU" sz="3200" dirty="0">
                <a:solidFill>
                  <a:srgbClr val="002060"/>
                </a:solidFill>
                <a:latin typeface="Corbel" panose="020B0503020204020204" pitchFamily="34" charset="0"/>
              </a:rPr>
              <a:t> Игра проходит в командах;</a:t>
            </a:r>
          </a:p>
          <a:p>
            <a:pPr marL="0" indent="228600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Calibri" panose="020F0502020204030204" pitchFamily="34" charset="0"/>
              <a:buChar char="҉"/>
            </a:pPr>
            <a:r>
              <a:rPr lang="ru-RU" sz="3200" dirty="0">
                <a:solidFill>
                  <a:srgbClr val="002060"/>
                </a:solidFill>
                <a:latin typeface="Corbel" panose="020B0503020204020204" pitchFamily="34" charset="0"/>
              </a:rPr>
              <a:t>Баллы получает та команда, участник которой быстрее дал ответ на задание;</a:t>
            </a:r>
          </a:p>
          <a:p>
            <a:pPr marL="0" indent="228600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Calibri" panose="020F0502020204030204" pitchFamily="34" charset="0"/>
              <a:buChar char="҉"/>
            </a:pPr>
            <a:r>
              <a:rPr lang="ru-RU" sz="3200" dirty="0">
                <a:solidFill>
                  <a:srgbClr val="002060"/>
                </a:solidFill>
                <a:latin typeface="Corbel" panose="020B0503020204020204" pitchFamily="34" charset="0"/>
              </a:rPr>
              <a:t>Если командой дан неверный ответ, право озвучить ответ переходит второй команде.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None/>
            </a:pPr>
            <a:endParaRPr lang="ru-RU" sz="320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5122" name="Picture 2" descr="https://www.freepngimg.com/thumb/frozen/28824-8-frozen-olaf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22" y="3385851"/>
            <a:ext cx="4538756" cy="347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2521C0-0F19-9817-73D2-5251EC45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C4FF64-99B0-2256-DDB7-2EB0F715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73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916018"/>
              </p:ext>
            </p:extLst>
          </p:nvPr>
        </p:nvGraphicFramePr>
        <p:xfrm>
          <a:off x="3031918" y="137087"/>
          <a:ext cx="8041640" cy="5656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0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0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509">
                <a:tc>
                  <a:txBody>
                    <a:bodyPr/>
                    <a:lstStyle/>
                    <a:p>
                      <a:pPr algn="ctr"/>
                      <a:r>
                        <a:rPr lang="ru-RU" sz="3600" i="1" dirty="0">
                          <a:latin typeface="Corbel" panose="020B0503020204020204" pitchFamily="34" charset="0"/>
                        </a:rPr>
                        <a:t>Снежок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i="1" dirty="0">
                          <a:latin typeface="Corbel" panose="020B0503020204020204" pitchFamily="34" charset="0"/>
                        </a:rPr>
                        <a:t>Холодок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61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4400" i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i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5190"/>
            <a:ext cx="4477645" cy="3892810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AFCBBA5-CE4D-DF45-695F-5D7E9DC1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5AD9518-32E1-8251-7734-BF5826963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4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7.pngflow.com/pngimage/122/821/png-snowflake-illusion-your-eyes-snowflake-blue-symmetry-anoushka-shankar-organism-clipart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04" y="5379425"/>
            <a:ext cx="1376149" cy="12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7.pngflow.com/pngimage/122/821/png-snowflake-illusion-your-eyes-snowflake-blue-symmetry-anoushka-shankar-organism-clipart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15" y="657366"/>
            <a:ext cx="1376149" cy="12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7.pngflow.com/pngimage/122/821/png-snowflake-illusion-your-eyes-snowflake-blue-symmetry-anoushka-shankar-organism-clipart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127" y="727878"/>
            <a:ext cx="1376149" cy="12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7.pngflow.com/pngimage/122/821/png-snowflake-illusion-your-eyes-snowflake-blue-symmetry-anoushka-shankar-organism-clipart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41" y="3054111"/>
            <a:ext cx="1376149" cy="12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i7.pngflow.com/pngimage/122/821/png-snowflake-illusion-your-eyes-snowflake-blue-symmetry-anoushka-shankar-organism-clipart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07" y="3043716"/>
            <a:ext cx="1376149" cy="12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7.pngflow.com/pngimage/122/821/png-snowflake-illusion-your-eyes-snowflake-blue-symmetry-anoushka-shankar-organism-clipart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76" y="5188423"/>
            <a:ext cx="1376149" cy="12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7.pngflow.com/pngimage/122/821/png-snowflake-illusion-your-eyes-snowflake-blue-symmetry-anoushka-shankar-organism-clipart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251" y="5033036"/>
            <a:ext cx="1376149" cy="12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7.pngflow.com/pngimage/122/821/png-snowflake-illusion-your-eyes-snowflake-blue-symmetry-anoushka-shankar-organism-clipart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251" y="2524835"/>
            <a:ext cx="1376149" cy="12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i7.pngflow.com/pngimage/122/821/png-snowflake-illusion-your-eyes-snowflake-blue-symmetry-anoushka-shankar-organism-clipart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025" y="382602"/>
            <a:ext cx="1376149" cy="12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thumbs.dreamstime.com/b/%D1%81-%D0%B5-%D1%8B-%D0%B1%D0%BE%D1%82%D0%B8%D0%BD%D0%BA%D0%B0-%D0%B2-%D1%81%D0%BD%D0%B5%D0%B3%D0%B5-41986254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1" b="66480"/>
          <a:stretch/>
        </p:blipFill>
        <p:spPr bwMode="auto">
          <a:xfrm rot="2804776">
            <a:off x="1687005" y="4520218"/>
            <a:ext cx="1380907" cy="65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thumbs.dreamstime.com/b/%D1%81-%D0%B5-%D1%8B-%D0%B1%D0%BE%D1%82%D0%B8%D0%BD%D0%BA%D0%B0-%D0%B2-%D1%81%D0%BD%D0%B5%D0%B3%D0%B5-4198625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1" b="66480"/>
          <a:stretch/>
        </p:blipFill>
        <p:spPr bwMode="auto">
          <a:xfrm rot="1490188">
            <a:off x="2210823" y="2198725"/>
            <a:ext cx="1380907" cy="65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thumbs.dreamstime.com/b/%D1%81-%D0%B5-%D1%8B-%D0%B1%D0%BE%D1%82%D0%B8%D0%BD%D0%BA%D0%B0-%D0%B2-%D1%81%D0%BD%D0%B5%D0%B3%D0%B5-4198625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1" b="66480"/>
          <a:stretch/>
        </p:blipFill>
        <p:spPr bwMode="auto">
          <a:xfrm rot="6418047">
            <a:off x="3658445" y="882550"/>
            <a:ext cx="1380907" cy="65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thumbs.dreamstime.com/b/%D1%81-%D0%B5-%D1%8B-%D0%B1%D0%BE%D1%82%D0%B8%D0%BD%D0%BA%D0%B0-%D0%B2-%D1%81%D0%BD%D0%B5%D0%B3%D0%B5-4198625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1" b="66480"/>
          <a:stretch/>
        </p:blipFill>
        <p:spPr bwMode="auto">
          <a:xfrm rot="11698226">
            <a:off x="5676650" y="2284057"/>
            <a:ext cx="1380907" cy="65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thumbs.dreamstime.com/b/%D1%81-%D0%B5-%D1%8B-%D0%B1%D0%BE%D1%82%D0%B8%D0%BD%D0%BA%D0%B0-%D0%B2-%D1%81%D0%BD%D0%B5%D0%B3%D0%B5-4198625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1" b="66480"/>
          <a:stretch/>
        </p:blipFill>
        <p:spPr bwMode="auto">
          <a:xfrm rot="8852128">
            <a:off x="5777597" y="4855362"/>
            <a:ext cx="1380907" cy="65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s://thumbs.dreamstime.com/b/%D1%81-%D0%B5-%D1%8B-%D0%B1%D0%BE%D1%82%D0%B8%D0%BD%D0%BA%D0%B0-%D0%B2-%D1%81%D0%BD%D0%B5%D0%B3%D0%B5-4198625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1" b="66480"/>
          <a:stretch/>
        </p:blipFill>
        <p:spPr bwMode="auto">
          <a:xfrm rot="5400000">
            <a:off x="8095022" y="5449489"/>
            <a:ext cx="1380907" cy="65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thumbs.dreamstime.com/b/%D1%81-%D0%B5-%D1%8B-%D0%B1%D0%BE%D1%82%D0%B8%D0%BD%D0%BA%D0%B0-%D0%B2-%D1%81%D0%BD%D0%B5%D0%B3%D0%B5-4198625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1" b="66480"/>
          <a:stretch/>
        </p:blipFill>
        <p:spPr bwMode="auto">
          <a:xfrm rot="1362494">
            <a:off x="9405758" y="4091640"/>
            <a:ext cx="1380907" cy="65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thumbs.dreamstime.com/b/%D1%81-%D0%B5-%D1%8B-%D0%B1%D0%BE%D1%82%D0%B8%D0%BD%D0%BA%D0%B0-%D0%B2-%D1%81%D0%BD%D0%B5%D0%B3%D0%B5-4198625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1" b="66480"/>
          <a:stretch/>
        </p:blipFill>
        <p:spPr bwMode="auto">
          <a:xfrm rot="1648823">
            <a:off x="9869690" y="1790380"/>
            <a:ext cx="1380907" cy="65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войная волна 1"/>
          <p:cNvSpPr/>
          <p:nvPr/>
        </p:nvSpPr>
        <p:spPr>
          <a:xfrm rot="19809409">
            <a:off x="66427" y="4873534"/>
            <a:ext cx="1552833" cy="732044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Карамельные трости</a:t>
            </a:r>
          </a:p>
        </p:txBody>
      </p:sp>
      <p:sp>
        <p:nvSpPr>
          <p:cNvPr id="24" name="Двойная волна 23"/>
          <p:cNvSpPr/>
          <p:nvPr/>
        </p:nvSpPr>
        <p:spPr>
          <a:xfrm rot="19809409">
            <a:off x="536729" y="2918528"/>
            <a:ext cx="1552833" cy="732044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Имбирные пряники</a:t>
            </a:r>
          </a:p>
        </p:txBody>
      </p:sp>
      <p:sp>
        <p:nvSpPr>
          <p:cNvPr id="25" name="Двойная волна 24"/>
          <p:cNvSpPr/>
          <p:nvPr/>
        </p:nvSpPr>
        <p:spPr>
          <a:xfrm rot="19809409">
            <a:off x="674600" y="533325"/>
            <a:ext cx="1552833" cy="732044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Носки у камина</a:t>
            </a:r>
          </a:p>
        </p:txBody>
      </p:sp>
      <p:sp>
        <p:nvSpPr>
          <p:cNvPr id="26" name="Двойная волна 25"/>
          <p:cNvSpPr/>
          <p:nvPr/>
        </p:nvSpPr>
        <p:spPr>
          <a:xfrm rot="703701">
            <a:off x="6309030" y="188301"/>
            <a:ext cx="1552833" cy="732044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Вязаный свитер</a:t>
            </a:r>
          </a:p>
        </p:txBody>
      </p:sp>
      <p:sp>
        <p:nvSpPr>
          <p:cNvPr id="27" name="Двойная волна 26"/>
          <p:cNvSpPr/>
          <p:nvPr/>
        </p:nvSpPr>
        <p:spPr>
          <a:xfrm rot="20476210">
            <a:off x="3819647" y="2886896"/>
            <a:ext cx="1851929" cy="732044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Рождественский кекс</a:t>
            </a:r>
          </a:p>
        </p:txBody>
      </p:sp>
      <p:sp>
        <p:nvSpPr>
          <p:cNvPr id="28" name="Двойная волна 27"/>
          <p:cNvSpPr/>
          <p:nvPr/>
        </p:nvSpPr>
        <p:spPr>
          <a:xfrm rot="441360">
            <a:off x="5362677" y="5828615"/>
            <a:ext cx="1552833" cy="732044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Баня</a:t>
            </a:r>
          </a:p>
        </p:txBody>
      </p:sp>
      <p:sp>
        <p:nvSpPr>
          <p:cNvPr id="29" name="Двойная волна 28"/>
          <p:cNvSpPr/>
          <p:nvPr/>
        </p:nvSpPr>
        <p:spPr>
          <a:xfrm rot="19673195">
            <a:off x="10396823" y="5860736"/>
            <a:ext cx="1552833" cy="732044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Сказки</a:t>
            </a:r>
          </a:p>
        </p:txBody>
      </p:sp>
      <p:sp>
        <p:nvSpPr>
          <p:cNvPr id="30" name="Двойная волна 29"/>
          <p:cNvSpPr/>
          <p:nvPr/>
        </p:nvSpPr>
        <p:spPr>
          <a:xfrm rot="20371173">
            <a:off x="7966122" y="2540545"/>
            <a:ext cx="1820066" cy="826543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Рождественский хоровод</a:t>
            </a:r>
          </a:p>
        </p:txBody>
      </p:sp>
      <p:sp>
        <p:nvSpPr>
          <p:cNvPr id="31" name="Двойная волна 30"/>
          <p:cNvSpPr/>
          <p:nvPr/>
        </p:nvSpPr>
        <p:spPr>
          <a:xfrm rot="173108">
            <a:off x="8476805" y="728808"/>
            <a:ext cx="1552833" cy="732044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Нарядная ёлка</a:t>
            </a:r>
          </a:p>
        </p:txBody>
      </p:sp>
      <p:sp>
        <p:nvSpPr>
          <p:cNvPr id="3" name="Фигура, имеющая форму буквы L 2"/>
          <p:cNvSpPr/>
          <p:nvPr/>
        </p:nvSpPr>
        <p:spPr>
          <a:xfrm rot="19118719">
            <a:off x="9876099" y="2676382"/>
            <a:ext cx="751304" cy="522645"/>
          </a:xfrm>
          <a:prstGeom prst="corner">
            <a:avLst>
              <a:gd name="adj1" fmla="val 30778"/>
              <a:gd name="adj2" fmla="val 3077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Фигура, имеющая форму буквы L 31"/>
          <p:cNvSpPr/>
          <p:nvPr/>
        </p:nvSpPr>
        <p:spPr>
          <a:xfrm rot="19118719">
            <a:off x="2357122" y="3149052"/>
            <a:ext cx="751304" cy="522645"/>
          </a:xfrm>
          <a:prstGeom prst="corner">
            <a:avLst>
              <a:gd name="adj1" fmla="val 30778"/>
              <a:gd name="adj2" fmla="val 3077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Фигура, имеющая форму буквы L 32"/>
          <p:cNvSpPr/>
          <p:nvPr/>
        </p:nvSpPr>
        <p:spPr>
          <a:xfrm rot="19118719">
            <a:off x="5875184" y="873227"/>
            <a:ext cx="751304" cy="522645"/>
          </a:xfrm>
          <a:prstGeom prst="corner">
            <a:avLst>
              <a:gd name="adj1" fmla="val 30778"/>
              <a:gd name="adj2" fmla="val 3077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Фигура, имеющая форму буквы L 33"/>
          <p:cNvSpPr/>
          <p:nvPr/>
        </p:nvSpPr>
        <p:spPr>
          <a:xfrm rot="19118719">
            <a:off x="1388039" y="5426119"/>
            <a:ext cx="751304" cy="522645"/>
          </a:xfrm>
          <a:prstGeom prst="corner">
            <a:avLst>
              <a:gd name="adj1" fmla="val 30778"/>
              <a:gd name="adj2" fmla="val 3077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/>
        </p:nvSpPr>
        <p:spPr>
          <a:xfrm rot="19118719">
            <a:off x="5797537" y="3204741"/>
            <a:ext cx="751304" cy="522645"/>
          </a:xfrm>
          <a:prstGeom prst="corner">
            <a:avLst>
              <a:gd name="adj1" fmla="val 30778"/>
              <a:gd name="adj2" fmla="val 3077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Фигура, имеющая форму буквы L 35"/>
          <p:cNvSpPr/>
          <p:nvPr/>
        </p:nvSpPr>
        <p:spPr>
          <a:xfrm rot="19118719">
            <a:off x="7309203" y="5210009"/>
            <a:ext cx="751304" cy="522645"/>
          </a:xfrm>
          <a:prstGeom prst="corner">
            <a:avLst>
              <a:gd name="adj1" fmla="val 30778"/>
              <a:gd name="adj2" fmla="val 3077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Фигура, имеющая форму буквы L 36"/>
          <p:cNvSpPr/>
          <p:nvPr/>
        </p:nvSpPr>
        <p:spPr>
          <a:xfrm rot="19118719">
            <a:off x="9671425" y="5111466"/>
            <a:ext cx="751304" cy="522645"/>
          </a:xfrm>
          <a:prstGeom prst="corner">
            <a:avLst>
              <a:gd name="adj1" fmla="val 30778"/>
              <a:gd name="adj2" fmla="val 3077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Фигура, имеющая форму буквы L 37"/>
          <p:cNvSpPr/>
          <p:nvPr/>
        </p:nvSpPr>
        <p:spPr>
          <a:xfrm rot="19118719">
            <a:off x="2596786" y="718518"/>
            <a:ext cx="751304" cy="537660"/>
          </a:xfrm>
          <a:prstGeom prst="corner">
            <a:avLst>
              <a:gd name="adj1" fmla="val 30778"/>
              <a:gd name="adj2" fmla="val 3077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Фигура, имеющая форму буквы L 38"/>
          <p:cNvSpPr/>
          <p:nvPr/>
        </p:nvSpPr>
        <p:spPr>
          <a:xfrm rot="19118719">
            <a:off x="10400026" y="638024"/>
            <a:ext cx="751304" cy="522645"/>
          </a:xfrm>
          <a:prstGeom prst="corner">
            <a:avLst>
              <a:gd name="adj1" fmla="val 30778"/>
              <a:gd name="adj2" fmla="val 3077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F77A87-A752-A0A3-C7A2-58DE4362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615FA2-961F-5722-40A2-2BFC1CA8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2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775" y="136525"/>
            <a:ext cx="10515600" cy="96678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rbel" panose="020B0503020204020204" pitchFamily="34" charset="0"/>
              </a:rPr>
              <a:t>Карамельные трости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6825" y="989014"/>
            <a:ext cx="10515600" cy="136842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 Свена день рождения 21 ноября. На празднование дня рождения придут гости со всего королевства. Помогите Олафу посчитать, сколько нужно приготовить карамельных тростей для праздника.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71812" y="2357438"/>
            <a:ext cx="5986463" cy="44005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orbel" panose="020B0503020204020204" pitchFamily="34" charset="0"/>
              </a:rPr>
              <a:t>Запишите число рождения Свена.</a:t>
            </a:r>
          </a:p>
          <a:p>
            <a:pPr algn="ctr"/>
            <a:r>
              <a:rPr lang="ru-RU" sz="2400" dirty="0">
                <a:latin typeface="Corbel" panose="020B0503020204020204" pitchFamily="34" charset="0"/>
              </a:rPr>
              <a:t>Умножьте его на </a:t>
            </a: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ru-RU" sz="2400" dirty="0">
                <a:latin typeface="Corbel" panose="020B0503020204020204" pitchFamily="34" charset="0"/>
              </a:rPr>
              <a:t>.</a:t>
            </a:r>
          </a:p>
          <a:p>
            <a:pPr algn="ctr"/>
            <a:r>
              <a:rPr lang="ru-RU" sz="2400" dirty="0">
                <a:latin typeface="Corbel" panose="020B0503020204020204" pitchFamily="34" charset="0"/>
              </a:rPr>
              <a:t>К полученному числу припишите ноль.</a:t>
            </a:r>
          </a:p>
          <a:p>
            <a:pPr algn="ctr"/>
            <a:r>
              <a:rPr lang="ru-RU" sz="2400" dirty="0">
                <a:latin typeface="Corbel" panose="020B0503020204020204" pitchFamily="34" charset="0"/>
              </a:rPr>
              <a:t>К результату прибавьте </a:t>
            </a: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73</a:t>
            </a:r>
            <a:r>
              <a:rPr lang="ru-RU" sz="2400" dirty="0">
                <a:latin typeface="Corbel" panose="020B0503020204020204" pitchFamily="34" charset="0"/>
              </a:rPr>
              <a:t>.</a:t>
            </a:r>
          </a:p>
          <a:p>
            <a:pPr algn="ctr"/>
            <a:r>
              <a:rPr lang="ru-RU" sz="2400" dirty="0">
                <a:latin typeface="Corbel" panose="020B0503020204020204" pitchFamily="34" charset="0"/>
              </a:rPr>
              <a:t>Полученное число умножьте на </a:t>
            </a: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  <a:r>
              <a:rPr lang="ru-RU" sz="2400" dirty="0">
                <a:latin typeface="Corbel" panose="020B0503020204020204" pitchFamily="34" charset="0"/>
              </a:rPr>
              <a:t>.</a:t>
            </a:r>
          </a:p>
          <a:p>
            <a:pPr algn="ctr"/>
            <a:r>
              <a:rPr lang="ru-RU" sz="2400" dirty="0">
                <a:latin typeface="Corbel" panose="020B0503020204020204" pitchFamily="34" charset="0"/>
              </a:rPr>
              <a:t>Прибавьте номер месяца, в котором родился Свен.</a:t>
            </a:r>
          </a:p>
          <a:p>
            <a:pPr algn="ctr"/>
            <a:r>
              <a:rPr lang="ru-RU" sz="2400" dirty="0">
                <a:latin typeface="Corbel" panose="020B0503020204020204" pitchFamily="34" charset="0"/>
              </a:rPr>
              <a:t>Вычтите </a:t>
            </a: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365</a:t>
            </a:r>
            <a:r>
              <a:rPr lang="ru-RU" sz="2400" dirty="0">
                <a:latin typeface="Corbel" panose="020B0503020204020204" pitchFamily="34" charset="0"/>
              </a:rPr>
              <a:t>.</a:t>
            </a:r>
          </a:p>
          <a:p>
            <a:pPr algn="ctr"/>
            <a:r>
              <a:rPr lang="ru-RU" sz="2400" i="1" dirty="0">
                <a:latin typeface="Corbel" panose="020B0503020204020204" pitchFamily="34" charset="0"/>
              </a:rPr>
              <a:t>Полученный результат – количество тростей.  </a:t>
            </a:r>
          </a:p>
        </p:txBody>
      </p:sp>
      <p:pic>
        <p:nvPicPr>
          <p:cNvPr id="1026" name="Picture 2" descr="https://www.vippng.com/png/detail/41-418065_sven-frozen-png-sven-frozen-character-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788" y="1787978"/>
            <a:ext cx="3903280" cy="507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ngarts.com/files/5/Olaf-Transparent-Background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7" y="3296148"/>
            <a:ext cx="2808775" cy="356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7.hotpng.com/preview/674/537/109/candy-cane-polkagris-christmas-ornament-clip-art-christm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9675">
            <a:off x="8430477" y="177415"/>
            <a:ext cx="885007" cy="88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c7.hotpng.com/preview/674/537/109/candy-cane-polkagris-christmas-ornament-clip-art-christm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7419">
            <a:off x="8186285" y="5694916"/>
            <a:ext cx="885007" cy="88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c7.hotpng.com/preview/674/537/109/candy-cane-polkagris-christmas-ornament-clip-art-christm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003">
            <a:off x="805652" y="2505188"/>
            <a:ext cx="885007" cy="88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6" action="ppaction://hlinksldjump" highlightClick="1"/>
          </p:cNvPr>
          <p:cNvSpPr/>
          <p:nvPr/>
        </p:nvSpPr>
        <p:spPr>
          <a:xfrm>
            <a:off x="11545045" y="6496334"/>
            <a:ext cx="646955" cy="36166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450236" y="2163383"/>
            <a:ext cx="2385486" cy="138596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2111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0236" y="519618"/>
            <a:ext cx="167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балла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7297DB-B69F-D925-137F-FE29F7947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D5D18C52-8AEB-E069-2B3D-1F9D50C81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63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7952"/>
            <a:ext cx="10515600" cy="92075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rbel" panose="020B0503020204020204" pitchFamily="34" charset="0"/>
              </a:rPr>
              <a:t>Имбирные пряники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96975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/>
                  <a:t>В двух пачках лежат пряники. В первой пачке было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 всех пряников. Сколько пряников было во второй пачке, если в первой пачке 30 пряников?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96975"/>
                <a:ext cx="10515600" cy="4351338"/>
              </a:xfrm>
              <a:blipFill rotWithShape="0">
                <a:blip r:embed="rId2"/>
                <a:stretch>
                  <a:fillRect l="-1217" t="-280" r="-17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s://img2.freepng.ru/20181110/ha/kisspng-gingerbread-house-gingerbread-christmas-gingerbrea-noel-gateaux-page-3-5be69b45028b86.5115840715418396850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8" y="3246341"/>
            <a:ext cx="3760963" cy="292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7.pngegg.com/pngimages/546/828/png-clipart-christmas-cookie-gingerbread-euclidean-a-combination-of-holiday-cookies-food-holiday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2" t="33235" r="10591" b="31740"/>
          <a:stretch/>
        </p:blipFill>
        <p:spPr bwMode="auto">
          <a:xfrm>
            <a:off x="10536072" y="158606"/>
            <a:ext cx="1132766" cy="10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7.pngegg.com/pngimages/546/828/png-clipart-christmas-cookie-gingerbread-euclidean-a-combination-of-holiday-cookies-food-holiday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t="65470" r="62969"/>
          <a:stretch/>
        </p:blipFill>
        <p:spPr bwMode="auto">
          <a:xfrm>
            <a:off x="251345" y="158606"/>
            <a:ext cx="1128399" cy="114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7.pngegg.com/pngimages/546/828/png-clipart-christmas-cookie-gingerbread-euclidean-a-combination-of-holiday-cookies-food-holiday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4" r="14793" b="67735"/>
          <a:stretch/>
        </p:blipFill>
        <p:spPr bwMode="auto">
          <a:xfrm>
            <a:off x="8611738" y="158606"/>
            <a:ext cx="682388" cy="7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pnglib.com/wp-content/uploads/2020/01/olaf-looking-up_5e26cb472496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009" y="1982385"/>
            <a:ext cx="3890212" cy="47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омой 8">
            <a:hlinkClick r:id="rId8" action="ppaction://hlinksldjump" highlightClick="1"/>
          </p:cNvPr>
          <p:cNvSpPr/>
          <p:nvPr/>
        </p:nvSpPr>
        <p:spPr>
          <a:xfrm>
            <a:off x="11545045" y="6496334"/>
            <a:ext cx="646955" cy="36166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572423" y="4162344"/>
            <a:ext cx="2385486" cy="138596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60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50236" y="519618"/>
            <a:ext cx="167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балл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29A497-2840-E9F1-7A03-C29B7D3A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113BFD-612E-A7D9-1353-435FC201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8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933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rbel" panose="020B0503020204020204" pitchFamily="34" charset="0"/>
              </a:rPr>
              <a:t>Носки у камина</a:t>
            </a: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64023" y="901559"/>
            <a:ext cx="5254389" cy="2335200"/>
          </a:xfrm>
          <a:prstGeom prst="horizontalScroll">
            <a:avLst>
              <a:gd name="adj" fmla="val 125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Я приношу с собою боль,</a:t>
            </a:r>
          </a:p>
          <a:p>
            <a:pPr algn="ctr"/>
            <a:r>
              <a:rPr lang="ru-RU" sz="2000" dirty="0"/>
              <a:t>В лице большое искажение.</a:t>
            </a:r>
          </a:p>
          <a:p>
            <a:pPr algn="ctr"/>
            <a:r>
              <a:rPr lang="ru-RU" sz="2000" dirty="0"/>
              <a:t>А «Ф» на «П» заменишь коль,</a:t>
            </a:r>
          </a:p>
          <a:p>
            <a:pPr algn="ctr"/>
            <a:r>
              <a:rPr lang="ru-RU" sz="2000" dirty="0"/>
              <a:t>То сразу превращусь я в знак сложения</a:t>
            </a:r>
          </a:p>
          <a:p>
            <a:pPr algn="ctr"/>
            <a:endParaRPr lang="ru-RU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6780094" y="901559"/>
            <a:ext cx="4573706" cy="2335201"/>
          </a:xfrm>
          <a:prstGeom prst="horizontalScroll">
            <a:avLst>
              <a:gd name="adj" fmla="val 1396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Счастливой цифру ту считают,</a:t>
            </a:r>
          </a:p>
          <a:p>
            <a:pPr algn="ctr"/>
            <a:r>
              <a:rPr lang="ru-RU" sz="2000" dirty="0"/>
              <a:t>При счёте её применяют.</a:t>
            </a:r>
          </a:p>
          <a:p>
            <a:pPr algn="ctr"/>
            <a:r>
              <a:rPr lang="ru-RU" sz="2000" dirty="0"/>
              <a:t>А «М» вот на «Т» поменяли – </a:t>
            </a:r>
          </a:p>
          <a:p>
            <a:pPr algn="ctr"/>
            <a:r>
              <a:rPr lang="ru-RU" sz="2000" dirty="0"/>
              <a:t>И рыбы немало поймали. </a:t>
            </a:r>
          </a:p>
          <a:p>
            <a:pPr algn="ctr"/>
            <a:endParaRPr lang="ru-RU" dirty="0"/>
          </a:p>
        </p:txBody>
      </p:sp>
      <p:pic>
        <p:nvPicPr>
          <p:cNvPr id="3074" name="Picture 2" descr="http://i1.wp.com/fazendoaminhafesta.com.br/wp-content/uploads/2014/08/ola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45339"/>
            <a:ext cx="2594661" cy="341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clipartmax.com/png/full/267-2678599_fireplace-clipart-miniature-hearth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46" y="3308095"/>
            <a:ext cx="4710561" cy="351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7.pngegg.com/pngimages/772/661/png-clipart-christmas-ings-ing-sock-s-outdoor-shoe-christmas-decoratio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9" r="33039"/>
          <a:stretch/>
        </p:blipFill>
        <p:spPr bwMode="auto">
          <a:xfrm>
            <a:off x="4758520" y="3308095"/>
            <a:ext cx="1121034" cy="17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e7.pngegg.com/pngimages/772/661/png-clipart-christmas-ings-ing-sock-s-outdoor-shoe-christmas-decoratio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8"/>
          <a:stretch/>
        </p:blipFill>
        <p:spPr bwMode="auto">
          <a:xfrm>
            <a:off x="6652928" y="3344804"/>
            <a:ext cx="1090989" cy="171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11558692" y="6496334"/>
            <a:ext cx="646955" cy="36166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0230" y="2543774"/>
            <a:ext cx="2385486" cy="138596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флюс – плюс </a:t>
            </a:r>
          </a:p>
        </p:txBody>
      </p:sp>
      <p:sp>
        <p:nvSpPr>
          <p:cNvPr id="15" name="Овал 14"/>
          <p:cNvSpPr/>
          <p:nvPr/>
        </p:nvSpPr>
        <p:spPr>
          <a:xfrm>
            <a:off x="9732809" y="2571086"/>
            <a:ext cx="2385486" cy="138596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семь – сеть </a:t>
            </a:r>
          </a:p>
        </p:txBody>
      </p:sp>
      <p:pic>
        <p:nvPicPr>
          <p:cNvPr id="2050" name="Picture 2" descr="https://img2.freepng.ru/20180317/ffw/kisspng-santa-claus-christmas-stockings-clip-art-christmas-png-transparent-images-5aad115006d771.49668537152129160002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002">
            <a:off x="2071025" y="103758"/>
            <a:ext cx="897685" cy="101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2.freepng.ru/20180317/ffw/kisspng-santa-claus-christmas-stockings-clip-art-christmas-png-transparent-images-5aad115006d771.4966853715212916000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6348">
            <a:off x="8960365" y="2836115"/>
            <a:ext cx="897685" cy="101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2.freepng.ru/20180317/ffw/kisspng-santa-claus-christmas-stockings-clip-art-christmas-png-transparent-images-5aad115006d771.4966853715212916000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578">
            <a:off x="2746588" y="5379647"/>
            <a:ext cx="897685" cy="101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4007" y="680006"/>
            <a:ext cx="167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балл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73352" y="751341"/>
            <a:ext cx="167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балл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53F227-875E-D314-F19F-F663EBED4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498881-D3EB-C8FC-A394-33F69858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8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637" y="0"/>
            <a:ext cx="10515600" cy="100012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rbel" panose="020B0503020204020204" pitchFamily="34" charset="0"/>
              </a:rPr>
              <a:t>Вязаный свитер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44135" y="1188421"/>
                <a:ext cx="3421578" cy="1244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ru-RU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ru-RU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ru-RU" sz="36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36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𝟏𝟏</m:t>
                              </m:r>
                            </m:num>
                            <m:den>
                              <m:r>
                                <a:rPr lang="ru-RU" sz="36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</m:den>
                          </m:f>
                        </m:e>
                      </m:d>
                      <m:r>
                        <a:rPr lang="ru-RU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ru-RU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f>
                        <m:fPr>
                          <m:ctrlPr>
                            <a:rPr lang="ru-RU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ru-RU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ru-RU" sz="3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4135" y="1188421"/>
                <a:ext cx="3421578" cy="124482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https://fsa.zobj.net/crop.php?r=ygskHfzb3jgS5M7BgEvnWDRArLK78qZE8vxCOi6OSh9qaEsUyvYsN6FMBKgIQpWs-SZDSAuhE-pfsBzLx5HXXg1_QfLWSfdI0TVdOE2J9K8X5g4D0zVH_Y5IByPkkq_N62yUwrMX4WSjRU-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3" t="347" r="14703" b="-347"/>
          <a:stretch/>
        </p:blipFill>
        <p:spPr bwMode="auto">
          <a:xfrm>
            <a:off x="0" y="2923503"/>
            <a:ext cx="2906973" cy="393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lipart-best.com/img/sweater/sweater-clip-art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3037">
            <a:off x="546275" y="563403"/>
            <a:ext cx="2903559" cy="208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11545045" y="6496334"/>
            <a:ext cx="646955" cy="36166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вал 6"/>
              <p:cNvSpPr/>
              <p:nvPr/>
            </p:nvSpPr>
            <p:spPr>
              <a:xfrm>
                <a:off x="4726747" y="2941762"/>
                <a:ext cx="2385486" cy="1385969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Овал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747" y="2941762"/>
                <a:ext cx="2385486" cy="1385969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i.ya-webdesign.com/images/yarn-clipart-knitting-group-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4282">
            <a:off x="9169293" y="578197"/>
            <a:ext cx="1385875" cy="95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inclipart.com/picdir/big/109-1094539_knit-and-crochet-clip-art-png-downloa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8673">
            <a:off x="3555729" y="5459273"/>
            <a:ext cx="1358005" cy="91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7.pngwing.com/pngs/726/825/png-transparent-knitting-needle-crochet-yarn-craft-s-sewing-material-stitch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9517">
            <a:off x="10196381" y="2929476"/>
            <a:ext cx="940361" cy="141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-nus-1.pinme.ru/photo/e9/25/e925c1db47bbca886fad44e952aa4b6f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019">
            <a:off x="7391978" y="3957638"/>
            <a:ext cx="3428999" cy="290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08381" y="782300"/>
            <a:ext cx="167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балл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474743-9C9A-3A8D-EE6D-4E1C1265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91A1C0-5D32-2053-3A69-EF1713DD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07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955" y="0"/>
            <a:ext cx="10515600" cy="8393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rbel" panose="020B0503020204020204" pitchFamily="34" charset="0"/>
              </a:rPr>
              <a:t>Рождественский кекс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646955" y="631927"/>
                <a:ext cx="10515600" cy="4351338"/>
              </a:xfrm>
            </p:spPr>
            <p:txBody>
              <a:bodyPr/>
              <a:lstStyle/>
              <a:p>
                <a:r>
                  <a:rPr lang="ru-RU" dirty="0"/>
                  <a:t>Запишите смешанное число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dirty="0"/>
                  <a:t> в виде неправильной дроби;</a:t>
                </a:r>
              </a:p>
              <a:p>
                <a:r>
                  <a:rPr lang="ru-RU" dirty="0"/>
                  <a:t>Выделите целую часть дроби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240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ru-RU" dirty="0"/>
                  <a:t>;</a:t>
                </a:r>
              </a:p>
              <a:p>
                <a:r>
                  <a:rPr lang="ru-RU" dirty="0"/>
                  <a:t>Укажите число, обратное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2,3</m:t>
                    </m:r>
                  </m:oMath>
                </a14:m>
                <a:r>
                  <a:rPr lang="ru-RU" dirty="0"/>
                  <a:t>;</a:t>
                </a:r>
              </a:p>
              <a:p>
                <a:r>
                  <a:rPr lang="ru-RU" dirty="0"/>
                  <a:t>Найдите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25%</m:t>
                    </m:r>
                  </m:oMath>
                </a14:m>
                <a:r>
                  <a:rPr lang="ru-RU" dirty="0"/>
                  <a:t> от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ru-RU" dirty="0"/>
                  <a:t>;</a:t>
                </a:r>
              </a:p>
              <a:p>
                <a:r>
                  <a:rPr lang="ru-RU" dirty="0"/>
                  <a:t>Найдите НОД чисел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102</m:t>
                    </m:r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r>
                  <a:rPr lang="ru-RU" dirty="0"/>
                  <a:t>;</a:t>
                </a:r>
              </a:p>
              <a:p>
                <a:r>
                  <a:rPr lang="ru-RU" dirty="0"/>
                  <a:t>Найдите число,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ru-RU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 которого равно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955" y="631927"/>
                <a:ext cx="10515600" cy="4351338"/>
              </a:xfrm>
              <a:blipFill rotWithShape="0">
                <a:blip r:embed="rId2"/>
                <a:stretch>
                  <a:fillRect l="-1043" t="-4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1545045" y="6482686"/>
            <a:ext cx="646955" cy="36166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вал 4"/>
              <p:cNvSpPr/>
              <p:nvPr/>
            </p:nvSpPr>
            <p:spPr>
              <a:xfrm>
                <a:off x="10087936" y="617321"/>
                <a:ext cx="1205315" cy="74385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" name="Овал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7936" y="617321"/>
                <a:ext cx="1205315" cy="743856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Овал 5"/>
          <p:cNvSpPr/>
          <p:nvPr/>
        </p:nvSpPr>
        <p:spPr>
          <a:xfrm>
            <a:off x="6073171" y="1267330"/>
            <a:ext cx="1006360" cy="5239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вал 6"/>
              <p:cNvSpPr/>
              <p:nvPr/>
            </p:nvSpPr>
            <p:spPr>
              <a:xfrm>
                <a:off x="5476975" y="1759582"/>
                <a:ext cx="1192392" cy="89027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Овал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975" y="1759582"/>
                <a:ext cx="1192392" cy="890276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Овал 7"/>
          <p:cNvSpPr/>
          <p:nvPr/>
        </p:nvSpPr>
        <p:spPr>
          <a:xfrm>
            <a:off x="4031801" y="2330067"/>
            <a:ext cx="1183782" cy="63958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15</a:t>
            </a:r>
          </a:p>
        </p:txBody>
      </p:sp>
      <p:sp>
        <p:nvSpPr>
          <p:cNvPr id="9" name="Овал 8"/>
          <p:cNvSpPr/>
          <p:nvPr/>
        </p:nvSpPr>
        <p:spPr>
          <a:xfrm>
            <a:off x="6576351" y="3397155"/>
            <a:ext cx="1306612" cy="68045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45</a:t>
            </a:r>
          </a:p>
        </p:txBody>
      </p:sp>
      <p:sp>
        <p:nvSpPr>
          <p:cNvPr id="10" name="Овал 9"/>
          <p:cNvSpPr/>
          <p:nvPr/>
        </p:nvSpPr>
        <p:spPr>
          <a:xfrm>
            <a:off x="5476975" y="2830526"/>
            <a:ext cx="1306612" cy="68045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6</a:t>
            </a:r>
          </a:p>
        </p:txBody>
      </p:sp>
      <p:pic>
        <p:nvPicPr>
          <p:cNvPr id="3074" name="Picture 2" descr="https://33-podelki.ru/wp-content/uploads/2018/12/rozhdestvenskie-trafarety-dlya-vyrezaniya-1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12" y="3956739"/>
            <a:ext cx="3114029" cy="29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thumbs.dreamstime.com/b/%D0%BD%D0%B0%D1%80%D0%B8%D1%81%D0%BE%D0%B2%D0%B0%D0%BD%D0%BD%D0%BE%D0%B5-%D1%80%D1%83%D0%BA%D0%BE%D0%B9-%D0%BF%D0%B8%D1%80%D0%BE%D0%B6%D0%BD%D0%BE%D0%B5-%D1%80%D0%BE%D0%B6%D0%B4%D0%B5%D1%81%D1%82%D0%B2%D0%B0-1049696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908">
            <a:off x="144247" y="4243536"/>
            <a:ext cx="1005417" cy="100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ngimg.com/uploads/muffin/muffin_PNG96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0" r="72395"/>
          <a:stretch/>
        </p:blipFill>
        <p:spPr bwMode="auto">
          <a:xfrm rot="912743">
            <a:off x="8151106" y="1601370"/>
            <a:ext cx="988852" cy="145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ngimg.com/uploads/muffin/muffin_PNG96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1" b="50657"/>
          <a:stretch/>
        </p:blipFill>
        <p:spPr bwMode="auto">
          <a:xfrm>
            <a:off x="10561596" y="2649857"/>
            <a:ext cx="733780" cy="9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ngimg.com/uploads/muffin/muffin_PNG96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5" t="51073"/>
          <a:stretch/>
        </p:blipFill>
        <p:spPr bwMode="auto">
          <a:xfrm rot="21277137">
            <a:off x="2001708" y="5301921"/>
            <a:ext cx="882494" cy="11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ngimg.com/uploads/muffin/muffin_PNG96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0" t="53367" r="31891"/>
          <a:stretch/>
        </p:blipFill>
        <p:spPr bwMode="auto">
          <a:xfrm>
            <a:off x="8970719" y="4293148"/>
            <a:ext cx="1273647" cy="132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Левая фигурная скобка 10"/>
          <p:cNvSpPr/>
          <p:nvPr/>
        </p:nvSpPr>
        <p:spPr>
          <a:xfrm>
            <a:off x="516259" y="839386"/>
            <a:ext cx="45719" cy="1490681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Левая фигурная скобка 17"/>
          <p:cNvSpPr/>
          <p:nvPr/>
        </p:nvSpPr>
        <p:spPr>
          <a:xfrm>
            <a:off x="514134" y="2586930"/>
            <a:ext cx="45719" cy="1490681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589240" y="1009515"/>
            <a:ext cx="167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балл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600344" y="2784982"/>
            <a:ext cx="167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балл</a:t>
            </a:r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1FDA3CAC-96C7-99C6-5508-C45CF32D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Красноперова А.В.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F9970763-5E45-2D98-0BD1-5B8FF81D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0679-E894-415B-A5EC-69678E9490E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4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581</Words>
  <Application>Microsoft Office PowerPoint</Application>
  <PresentationFormat>Широкоэкранный</PresentationFormat>
  <Paragraphs>115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Arial Unicode MS</vt:lpstr>
      <vt:lpstr>Calibri</vt:lpstr>
      <vt:lpstr>Calibri Light</vt:lpstr>
      <vt:lpstr>Cambria Math</vt:lpstr>
      <vt:lpstr>Comic Sans MS</vt:lpstr>
      <vt:lpstr>Corbel</vt:lpstr>
      <vt:lpstr>Тема Office</vt:lpstr>
      <vt:lpstr>Поиск рождественских традиций с Олафом</vt:lpstr>
      <vt:lpstr>Правила игры</vt:lpstr>
      <vt:lpstr>Презентация PowerPoint</vt:lpstr>
      <vt:lpstr>Презентация PowerPoint</vt:lpstr>
      <vt:lpstr>Карамельные трости</vt:lpstr>
      <vt:lpstr>Имбирные пряники</vt:lpstr>
      <vt:lpstr>Носки у камина</vt:lpstr>
      <vt:lpstr>Вязаный свитер</vt:lpstr>
      <vt:lpstr>Рождественский кекс</vt:lpstr>
      <vt:lpstr>Баня</vt:lpstr>
      <vt:lpstr>Сказки</vt:lpstr>
      <vt:lpstr>Рождественский хоровод</vt:lpstr>
      <vt:lpstr>Нарядная ёлка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Aleksandra</dc:creator>
  <cp:lastModifiedBy>Александра Красноперова</cp:lastModifiedBy>
  <cp:revision>52</cp:revision>
  <dcterms:created xsi:type="dcterms:W3CDTF">2020-12-20T17:43:40Z</dcterms:created>
  <dcterms:modified xsi:type="dcterms:W3CDTF">2022-11-23T16:35:58Z</dcterms:modified>
</cp:coreProperties>
</file>