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7D0D8-C5A0-4BD4-A448-347D95F390C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755148-21DA-4725-9C93-4FAAF306A399}">
      <dgm:prSet/>
      <dgm:spPr/>
      <dgm:t>
        <a:bodyPr/>
        <a:lstStyle/>
        <a:p>
          <a:r>
            <a:rPr lang="ru-RU" b="1" i="1" dirty="0"/>
            <a:t>Спасибо за внимание!</a:t>
          </a:r>
          <a:endParaRPr lang="ru-RU" dirty="0"/>
        </a:p>
      </dgm:t>
    </dgm:pt>
    <dgm:pt modelId="{F1C16295-1A4E-44C7-B14C-B010D30A2252}" type="parTrans" cxnId="{A5FC4960-0A31-45BA-98BB-22096ADDFD09}">
      <dgm:prSet/>
      <dgm:spPr/>
      <dgm:t>
        <a:bodyPr/>
        <a:lstStyle/>
        <a:p>
          <a:endParaRPr lang="ru-RU"/>
        </a:p>
      </dgm:t>
    </dgm:pt>
    <dgm:pt modelId="{5C2E094A-3DEF-46DA-85B3-035F03E61A64}" type="sibTrans" cxnId="{A5FC4960-0A31-45BA-98BB-22096ADDFD09}">
      <dgm:prSet/>
      <dgm:spPr/>
      <dgm:t>
        <a:bodyPr/>
        <a:lstStyle/>
        <a:p>
          <a:endParaRPr lang="ru-RU"/>
        </a:p>
      </dgm:t>
    </dgm:pt>
    <dgm:pt modelId="{1156707E-8DCF-4677-BFB4-EA1B9CA932E9}" type="pres">
      <dgm:prSet presAssocID="{E307D0D8-C5A0-4BD4-A448-347D95F390C6}" presName="cycle" presStyleCnt="0">
        <dgm:presLayoutVars>
          <dgm:dir/>
          <dgm:resizeHandles val="exact"/>
        </dgm:presLayoutVars>
      </dgm:prSet>
      <dgm:spPr/>
    </dgm:pt>
    <dgm:pt modelId="{D908F466-C8B3-47E3-A7C9-6008F44EF653}" type="pres">
      <dgm:prSet presAssocID="{6C755148-21DA-4725-9C93-4FAAF306A399}" presName="node" presStyleLbl="node1" presStyleIdx="0" presStyleCnt="1" custScaleY="85832">
        <dgm:presLayoutVars>
          <dgm:bulletEnabled val="1"/>
        </dgm:presLayoutVars>
      </dgm:prSet>
      <dgm:spPr/>
    </dgm:pt>
  </dgm:ptLst>
  <dgm:cxnLst>
    <dgm:cxn modelId="{A5FC4960-0A31-45BA-98BB-22096ADDFD09}" srcId="{E307D0D8-C5A0-4BD4-A448-347D95F390C6}" destId="{6C755148-21DA-4725-9C93-4FAAF306A399}" srcOrd="0" destOrd="0" parTransId="{F1C16295-1A4E-44C7-B14C-B010D30A2252}" sibTransId="{5C2E094A-3DEF-46DA-85B3-035F03E61A64}"/>
    <dgm:cxn modelId="{D85D6B53-4F66-484A-A76A-58C1B0B9610A}" type="presOf" srcId="{E307D0D8-C5A0-4BD4-A448-347D95F390C6}" destId="{1156707E-8DCF-4677-BFB4-EA1B9CA932E9}" srcOrd="0" destOrd="0" presId="urn:microsoft.com/office/officeart/2005/8/layout/cycle2"/>
    <dgm:cxn modelId="{F2D935F3-8668-4AA2-9825-5570D3C4AAAB}" type="presOf" srcId="{6C755148-21DA-4725-9C93-4FAAF306A399}" destId="{D908F466-C8B3-47E3-A7C9-6008F44EF653}" srcOrd="0" destOrd="0" presId="urn:microsoft.com/office/officeart/2005/8/layout/cycle2"/>
    <dgm:cxn modelId="{AA8419B8-0298-4B71-9C66-FD1018E0E7C7}" type="presParOf" srcId="{1156707E-8DCF-4677-BFB4-EA1B9CA932E9}" destId="{D908F466-C8B3-47E3-A7C9-6008F44EF6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8F466-C8B3-47E3-A7C9-6008F44EF653}">
      <dsp:nvSpPr>
        <dsp:cNvPr id="0" name=""/>
        <dsp:cNvSpPr/>
      </dsp:nvSpPr>
      <dsp:spPr>
        <a:xfrm>
          <a:off x="0" y="1195125"/>
          <a:ext cx="2388123" cy="2049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kern="1200" dirty="0"/>
            <a:t>Спасибо за внимание!</a:t>
          </a:r>
          <a:endParaRPr lang="ru-RU" sz="2400" kern="1200" dirty="0"/>
        </a:p>
      </dsp:txBody>
      <dsp:txXfrm>
        <a:off x="349733" y="1495307"/>
        <a:ext cx="1688657" cy="1449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6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4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3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02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4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7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59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6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1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5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2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0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6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0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BD9882-79C0-4E35-964C-45078ED4367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E398-C4FB-4BDB-9615-0CE910BFF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6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rudvsem/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ting.hh.ru/poll/?utm_source=hh.ru&amp;utm_medium=referral&amp;utm_campaign=article_30866_9-priznakov-nadyozhnogo-rabotodatelya" TargetMode="External"/><Relationship Id="rId2" Type="http://schemas.openxmlformats.org/officeDocument/2006/relationships/hyperlink" Target="https://hh.ru/articles/insi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brand.ru/nominees?utm_source=hh.ru&amp;utm_medium=referral&amp;utm_campaign=article_30866_9-priznakov-nadyozhnogo-rabotodately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19D60-3944-4D51-80E8-073609C4F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521" y="523240"/>
            <a:ext cx="8544560" cy="5389880"/>
          </a:xfrm>
          <a:gradFill>
            <a:gsLst>
              <a:gs pos="0">
                <a:schemeClr val="accent1">
                  <a:lumMod val="50000"/>
                  <a:lumOff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8800" dirty="0">
                <a:solidFill>
                  <a:schemeClr val="bg1"/>
                </a:solidFill>
                <a:latin typeface="Book Antiqua" panose="02040602050305030304" pitchFamily="18" charset="0"/>
              </a:rPr>
              <a:t>Финансовые механизмы работы фирмы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004F12-DBFA-46AF-BA01-C61657A8B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2081" y="4876800"/>
            <a:ext cx="2987039" cy="1686560"/>
          </a:xfrm>
        </p:spPr>
        <p:txBody>
          <a:bodyPr/>
          <a:lstStyle/>
          <a:p>
            <a:r>
              <a:rPr lang="ru-RU" dirty="0"/>
              <a:t>ГБПОУ ЛО «</a:t>
            </a:r>
            <a:r>
              <a:rPr lang="ru-RU" dirty="0" err="1"/>
              <a:t>ККТ</a:t>
            </a:r>
            <a:r>
              <a:rPr lang="ru-RU" sz="1400" dirty="0" err="1"/>
              <a:t>и</a:t>
            </a:r>
            <a:r>
              <a:rPr lang="ru-RU" dirty="0" err="1"/>
              <a:t>С</a:t>
            </a:r>
            <a:r>
              <a:rPr lang="ru-RU" dirty="0"/>
              <a:t>»</a:t>
            </a:r>
          </a:p>
          <a:p>
            <a:r>
              <a:rPr lang="ru-RU" dirty="0"/>
              <a:t>Преподаватель</a:t>
            </a:r>
          </a:p>
          <a:p>
            <a:r>
              <a:rPr lang="ru-RU" dirty="0"/>
              <a:t>Б</a:t>
            </a:r>
            <a:r>
              <a:rPr lang="ru-RU" sz="1400" dirty="0"/>
              <a:t>ЛИНОВА</a:t>
            </a:r>
            <a:r>
              <a:rPr lang="ru-RU" dirty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235665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9FA63-38BD-4C67-A7BF-1B27DE52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66" y="0"/>
            <a:ext cx="11783503" cy="6608190"/>
          </a:xfrm>
        </p:spPr>
        <p:txBody>
          <a:bodyPr/>
          <a:lstStyle/>
          <a:p>
            <a:r>
              <a:rPr lang="ru-RU" dirty="0"/>
              <a:t>Служба занятости – </a:t>
            </a:r>
            <a:r>
              <a:rPr lang="en-US" sz="2400" dirty="0">
                <a:hlinkClick r:id="rId2"/>
              </a:rPr>
              <a:t>https://trudvsem/ru</a:t>
            </a:r>
            <a:br>
              <a:rPr lang="en-US" dirty="0"/>
            </a:br>
            <a:r>
              <a:rPr lang="ru-RU" sz="2800" dirty="0"/>
              <a:t>Не могут встать на учет в центре занятости населения:</a:t>
            </a:r>
            <a:br>
              <a:rPr lang="ru-RU" sz="2800" dirty="0"/>
            </a:br>
            <a:r>
              <a:rPr lang="ru-RU" sz="2800" dirty="0"/>
              <a:t>* студенты очного отделения ВУЗов</a:t>
            </a:r>
            <a:br>
              <a:rPr lang="ru-RU" sz="2800" dirty="0"/>
            </a:br>
            <a:r>
              <a:rPr lang="ru-RU" sz="2800" dirty="0"/>
              <a:t>* отбывающие наказание в местах </a:t>
            </a:r>
            <a:br>
              <a:rPr lang="ru-RU" sz="2800" dirty="0"/>
            </a:br>
            <a:r>
              <a:rPr lang="ru-RU" sz="2800" dirty="0"/>
              <a:t>лишения свободы и приговоренные к </a:t>
            </a:r>
            <a:br>
              <a:rPr lang="ru-RU" sz="2800" dirty="0"/>
            </a:br>
            <a:r>
              <a:rPr lang="ru-RU" sz="2800" dirty="0"/>
              <a:t>исправительным работам;</a:t>
            </a:r>
            <a:br>
              <a:rPr lang="ru-RU" sz="2800" dirty="0"/>
            </a:br>
            <a:r>
              <a:rPr lang="ru-RU" sz="2800" dirty="0"/>
              <a:t>* военнослужащие</a:t>
            </a:r>
            <a:br>
              <a:rPr lang="ru-RU" sz="2800" dirty="0"/>
            </a:br>
            <a:r>
              <a:rPr lang="ru-RU" sz="2800" dirty="0"/>
              <a:t>* лица, которым выплачивается пенсия </a:t>
            </a:r>
            <a:br>
              <a:rPr lang="ru-RU" sz="2800" dirty="0"/>
            </a:br>
            <a:r>
              <a:rPr lang="ru-RU" sz="2800" dirty="0"/>
              <a:t>по старости;</a:t>
            </a:r>
            <a:br>
              <a:rPr lang="ru-RU" sz="2800" dirty="0"/>
            </a:br>
            <a:r>
              <a:rPr lang="ru-RU" sz="2800" dirty="0"/>
              <a:t>* индивидуальные предприниматели и </a:t>
            </a:r>
            <a:br>
              <a:rPr lang="ru-RU" sz="2800" dirty="0"/>
            </a:br>
            <a:r>
              <a:rPr lang="ru-RU" sz="2800" dirty="0"/>
              <a:t>соучредители коммерческой фирмы;</a:t>
            </a:r>
            <a:br>
              <a:rPr lang="ru-RU" sz="2800" dirty="0"/>
            </a:br>
            <a:r>
              <a:rPr lang="ru-RU" sz="2800" dirty="0"/>
              <a:t>* члены крестьянского </a:t>
            </a:r>
            <a:br>
              <a:rPr lang="ru-RU" sz="2800" dirty="0"/>
            </a:br>
            <a:r>
              <a:rPr lang="ru-RU" sz="2800" dirty="0"/>
              <a:t>(фермерского) хозяйства.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D2DE12-316E-4EF6-A7B0-9F6F8629D9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82" y="1470581"/>
            <a:ext cx="4556287" cy="5137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8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E6A2B2-D7B4-4352-AC55-721E208874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5" y="75414"/>
            <a:ext cx="9445658" cy="67024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14D1874-D714-47AF-8620-95788D898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615665"/>
              </p:ext>
            </p:extLst>
          </p:nvPr>
        </p:nvGraphicFramePr>
        <p:xfrm>
          <a:off x="9671901" y="0"/>
          <a:ext cx="2388123" cy="44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17B5C1-7DB4-49A3-83E7-CE5704E779C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12" y="3355942"/>
            <a:ext cx="2301712" cy="3421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06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E8E4CC-3FB3-4396-8C15-8C939AFDC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82880"/>
            <a:ext cx="8249920" cy="6583680"/>
          </a:xfrm>
        </p:spPr>
        <p:txBody>
          <a:bodyPr>
            <a:normAutofit/>
          </a:bodyPr>
          <a:lstStyle/>
          <a:p>
            <a:pPr algn="l"/>
            <a:r>
              <a:rPr lang="ru-RU" sz="3200" b="0" i="0" dirty="0">
                <a:effectLst/>
                <a:latin typeface="YS Text"/>
              </a:rPr>
              <a:t>Резюме — это </a:t>
            </a:r>
            <a:r>
              <a:rPr lang="ru-RU" sz="3200" b="1" i="0" dirty="0">
                <a:effectLst/>
                <a:latin typeface="YS Text"/>
              </a:rPr>
              <a:t>краткая анкета, в которой соискатель рассказывает об уровне образования, о своих профессиональных навыках и опыте работы</a:t>
            </a:r>
            <a:r>
              <a:rPr lang="ru-RU" sz="3200" b="0" i="0" dirty="0">
                <a:effectLst/>
                <a:latin typeface="YS Text"/>
              </a:rPr>
              <a:t>. По сути, в этот документ собирается вся информация о вас как о специалисте.</a:t>
            </a:r>
          </a:p>
          <a:p>
            <a:pPr algn="l"/>
            <a:r>
              <a:rPr lang="ru-RU" sz="3200" b="0" i="0" dirty="0">
                <a:effectLst/>
                <a:latin typeface="YS Text"/>
              </a:rPr>
              <a:t>Задача резюме — помочь понравиться работодателю и произвести первое впечатление. Если личностные качества, навыки и уровень образования соответствуют вакансии, то соискателя приглашают на следующий этап — собеседование.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C8121F-1281-43E6-AA53-64687CEFB0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40" y="182880"/>
            <a:ext cx="367792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09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BCDFB7-5F8B-48EA-9E40-D716EBC65B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7" y="346229"/>
            <a:ext cx="11407807" cy="61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8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F9DC4-AA68-469C-9BFF-62615333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033"/>
          </a:xfrm>
        </p:spPr>
        <p:txBody>
          <a:bodyPr/>
          <a:lstStyle/>
          <a:p>
            <a:r>
              <a:rPr lang="ru-RU" dirty="0"/>
              <a:t>Испытательный срок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3F890-A689-458A-9C4D-EA66C2B0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1340528"/>
            <a:ext cx="11434438" cy="4907871"/>
          </a:xfrm>
        </p:spPr>
        <p:txBody>
          <a:bodyPr>
            <a:normAutofit/>
          </a:bodyPr>
          <a:lstStyle/>
          <a:p>
            <a:r>
              <a:rPr lang="ru-RU" sz="2400" dirty="0"/>
              <a:t>Согласно ТК РФ срок испытания не может превышать трёх месяцев, а для руководящих работников – шести месяцев. </a:t>
            </a:r>
          </a:p>
          <a:p>
            <a:r>
              <a:rPr lang="ru-RU" sz="2400" dirty="0"/>
              <a:t>При заключении трудового договора на срок от 2 до 6 месяцев испытательный срок не может быть больше двух недель.</a:t>
            </a:r>
          </a:p>
          <a:p>
            <a:r>
              <a:rPr lang="ru-RU" sz="2400" dirty="0"/>
              <a:t>По окончании государственного учреждения СПО или ВУЗ, если это ваша первая работа по полученной специальности, компания не имеет права назначать испытательный срок.</a:t>
            </a:r>
          </a:p>
          <a:p>
            <a:r>
              <a:rPr lang="ru-RU" sz="2400" dirty="0"/>
              <a:t>Так же беременным женщинам и женщинам, имеющих детей в возрасте до 1,5 лет и  лицам моложе 18 лет компания не имеет права назначать испытательный срок.</a:t>
            </a:r>
          </a:p>
          <a:p>
            <a:pPr marL="0" indent="0">
              <a:buNone/>
            </a:pPr>
            <a:r>
              <a:rPr lang="ru-RU" sz="2400" dirty="0"/>
              <a:t>Статья 70 ТК РФ «Испытание при приёме на работу»</a:t>
            </a:r>
          </a:p>
        </p:txBody>
      </p:sp>
    </p:spTree>
    <p:extLst>
      <p:ext uri="{BB962C8B-B14F-4D97-AF65-F5344CB8AC3E}">
        <p14:creationId xmlns:p14="http://schemas.microsoft.com/office/powerpoint/2010/main" val="169349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11CEA-FAC5-420B-AE99-54D72798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6878"/>
            <a:ext cx="11086710" cy="1425039"/>
          </a:xfrm>
        </p:spPr>
        <p:txBody>
          <a:bodyPr/>
          <a:lstStyle/>
          <a:p>
            <a:pPr algn="ctr"/>
            <a:r>
              <a:rPr lang="ru-RU" dirty="0"/>
              <a:t>Фиксированная или с переменной частью зарплата.</a:t>
            </a:r>
          </a:p>
        </p:txBody>
      </p:sp>
      <p:pic>
        <p:nvPicPr>
          <p:cNvPr id="5" name="Объект 4" descr="https://apinnov.ru/wp-content/uploads/2019/03/ponyatie-i-otlichiya-seroj-chernoj-i-beloj-zarplat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860" y="1211283"/>
            <a:ext cx="3479470" cy="54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01882" y="1489248"/>
            <a:ext cx="8383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Зарплата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– фиксированная или с переменной частью, она должна быть «белой» (работодатель отчисляет с неё государству НДФЛ, взносы в ПФР, ФФОМС и в фонд социального страхования РФ).</a:t>
            </a:r>
          </a:p>
          <a:p>
            <a:r>
              <a:rPr lang="ru-RU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Дополнительные блага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Премии и бонусы</a:t>
            </a:r>
          </a:p>
          <a:p>
            <a:pPr marL="342900" indent="-342900">
              <a:buAutoNum type="arabicPeriod"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Не денежные поощрения</a:t>
            </a:r>
          </a:p>
          <a:p>
            <a:pPr marL="342900" indent="-342900">
              <a:buAutoNum type="arabicPeriod"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Корпоративные пенсионные схемы</a:t>
            </a:r>
          </a:p>
          <a:p>
            <a:pPr marL="342900" indent="-342900">
              <a:buAutoNum type="arabicPeriod"/>
            </a:pP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Обучение сотрудников.</a:t>
            </a:r>
          </a:p>
          <a:p>
            <a:r>
              <a:rPr lang="ru-RU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Конфиденциальность</a:t>
            </a:r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– неразглашение секретов фирмы.</a:t>
            </a:r>
          </a:p>
        </p:txBody>
      </p:sp>
    </p:spTree>
    <p:extLst>
      <p:ext uri="{BB962C8B-B14F-4D97-AF65-F5344CB8AC3E}">
        <p14:creationId xmlns:p14="http://schemas.microsoft.com/office/powerpoint/2010/main" val="1817907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E0B48-90D5-4677-A067-C8E6E45A2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31974"/>
            <a:ext cx="11745798" cy="1602557"/>
          </a:xfrm>
        </p:spPr>
        <p:txBody>
          <a:bodyPr/>
          <a:lstStyle/>
          <a:p>
            <a:pPr algn="ctr"/>
            <a:r>
              <a:rPr lang="ru-RU" b="1" dirty="0"/>
              <a:t>Расторжение трудового договора. Отпуск, увольнение.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7B13E-8873-4FEE-983E-BDB5523B3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1451728"/>
            <a:ext cx="12050598" cy="5236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dirty="0">
                <a:latin typeface="Bahnschrift SemiBold" panose="020B0502040204020203" pitchFamily="34" charset="0"/>
              </a:rPr>
              <a:t>Статья 80 ТК РФ – в письменной форме уведомить работодателя о своём намерении уволиться за две недели.</a:t>
            </a:r>
          </a:p>
          <a:p>
            <a:pPr marL="0" indent="0">
              <a:buNone/>
            </a:pPr>
            <a:r>
              <a:rPr lang="ru-RU" sz="2900" b="1" i="0" dirty="0">
                <a:effectLst/>
                <a:latin typeface="Bahnschrift SemiBold" panose="020B0502040204020203" pitchFamily="34" charset="0"/>
              </a:rPr>
              <a:t>Статья 122 ТК РФ . Порядок предоставления ежегодных оплачиваемых отпусков</a:t>
            </a:r>
          </a:p>
          <a:p>
            <a:pPr marL="0" indent="0">
              <a:buNone/>
            </a:pPr>
            <a:r>
              <a:rPr lang="ru-RU" sz="2900" b="1" dirty="0">
                <a:latin typeface="Bahnschrift SemiBold" panose="020B0502040204020203" pitchFamily="34" charset="0"/>
              </a:rPr>
              <a:t>* </a:t>
            </a:r>
            <a:r>
              <a:rPr lang="ru-RU" sz="2900" b="0" i="0" dirty="0">
                <a:effectLst/>
                <a:latin typeface="Bahnschrift SemiBold" panose="020B0502040204020203" pitchFamily="34" charset="0"/>
              </a:rPr>
              <a:t>Оплачиваемый отпуск должен предоставляться работнику ежегодно.</a:t>
            </a:r>
            <a:endParaRPr lang="ru-RU" sz="2900" b="0" dirty="0">
              <a:effectLst/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sz="2900" dirty="0">
                <a:latin typeface="Bahnschrift SemiBold" panose="020B0502040204020203" pitchFamily="34" charset="0"/>
              </a:rPr>
              <a:t>* Право на использование отпуска за первый год работы возникает у работника по истечении шести месяцев его непрерывной работы у данного работодателя. По соглашению сторон оплачиваемый отпуск работнику может быть предоставлен и до истечения шести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35996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4269"/>
            <a:ext cx="12104016" cy="66449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</a:rPr>
              <a:t>П</a:t>
            </a:r>
            <a:r>
              <a:rPr lang="ru-RU" sz="3200" b="1" i="0" dirty="0">
                <a:effectLst/>
                <a:latin typeface="Arial" panose="020B0604020202020204" pitchFamily="34" charset="0"/>
              </a:rPr>
              <a:t>ризнаки, по которым можно распознать надёжного работодателя:</a:t>
            </a:r>
            <a:endParaRPr lang="ru-RU" sz="32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ru-RU" sz="2800" b="0" i="0" dirty="0">
                <a:effectLst/>
                <a:latin typeface="Arial" panose="020B0604020202020204" pitchFamily="34" charset="0"/>
              </a:rPr>
              <a:t>✅ Хорошие отзывы нынешних и бывших сотрудников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Сайт о работе в компании с актуальной информацией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Подробно и понятно описанные вакансии и интересная страница компании на hh.ru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Высокий индекс вежливости*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Страницы в соцсетях с постами про работу в компании и жизнь коллектива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Статьи о компании в рубрике </a:t>
            </a:r>
            <a:r>
              <a:rPr lang="ru-RU" sz="2800" b="0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«Жизнь в компании»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 на hh.ru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Оригинальные проекты для привлечения кандидатов: тесты, игры,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квизы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 про работу в организации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Значок участника </a:t>
            </a:r>
            <a:r>
              <a:rPr lang="ru-RU" sz="2800" b="0" i="0" u="none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Рейтинга работодателей России</a:t>
            </a:r>
            <a:br>
              <a:rPr lang="ru-RU" sz="2800" b="0" i="0" dirty="0"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effectLst/>
                <a:latin typeface="Arial" panose="020B0604020202020204" pitchFamily="34" charset="0"/>
              </a:rPr>
              <a:t>✅ Значок участника </a:t>
            </a:r>
            <a:r>
              <a:rPr lang="ru-RU" sz="2800" b="0" i="0" u="none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Премии HR-бренд</a:t>
            </a:r>
            <a:endParaRPr lang="ru-RU" sz="28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1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59A54-4288-477C-AD01-AB6AD14F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41" y="292231"/>
            <a:ext cx="11462994" cy="2752625"/>
          </a:xfrm>
        </p:spPr>
        <p:txBody>
          <a:bodyPr/>
          <a:lstStyle/>
          <a:p>
            <a:r>
              <a:rPr lang="ru-RU" b="1" dirty="0"/>
              <a:t>Банкротство </a:t>
            </a:r>
            <a:r>
              <a:rPr lang="ru-RU" dirty="0"/>
              <a:t>– неспособность компании погасить свою задолженность перед кредиторами.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CA855-767D-4CFB-B1CA-4C55B4B920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1" y="2427553"/>
            <a:ext cx="11412718" cy="396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62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E0CED-DB90-4644-8C53-96EEC0094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2232"/>
            <a:ext cx="8088198" cy="4336330"/>
          </a:xfrm>
        </p:spPr>
        <p:txBody>
          <a:bodyPr/>
          <a:lstStyle/>
          <a:p>
            <a:r>
              <a:rPr lang="ru-RU" sz="5400" b="1" dirty="0"/>
              <a:t>Профсоюз</a:t>
            </a:r>
            <a:r>
              <a:rPr lang="ru-RU" dirty="0"/>
              <a:t> – добровольное объединение работников какого – либо предприятия или целой отрасли, которое использует коллективную переговорную силу для защиты прав своих членов и улучшения условий их труда.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A599BA-6754-4157-A80D-6D2C1A2E5F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6" y="575034"/>
            <a:ext cx="3657600" cy="550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003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186</TotalTime>
  <Words>557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Bahnschrift SemiBold</vt:lpstr>
      <vt:lpstr>Book Antiqua</vt:lpstr>
      <vt:lpstr>Century Gothic</vt:lpstr>
      <vt:lpstr>Wingdings 3</vt:lpstr>
      <vt:lpstr>YS Text</vt:lpstr>
      <vt:lpstr>Ион</vt:lpstr>
      <vt:lpstr>Финансовые механизмы работы фирмы</vt:lpstr>
      <vt:lpstr>Презентация PowerPoint</vt:lpstr>
      <vt:lpstr>Презентация PowerPoint</vt:lpstr>
      <vt:lpstr>Испытательный срок</vt:lpstr>
      <vt:lpstr>Фиксированная или с переменной частью зарплата.</vt:lpstr>
      <vt:lpstr>Расторжение трудового договора. Отпуск, увольнение.</vt:lpstr>
      <vt:lpstr>Презентация PowerPoint</vt:lpstr>
      <vt:lpstr>Банкротство – неспособность компании погасить свою задолженность перед кредиторами.</vt:lpstr>
      <vt:lpstr>Профсоюз – добровольное объединение работников какого – либо предприятия или целой отрасли, которое использует коллективную переговорную силу для защиты прав своих членов и улучшения условий их труда.</vt:lpstr>
      <vt:lpstr>Служба занятости – https://trudvsem/ru Не могут встать на учет в центре занятости населения: * студенты очного отделения ВУЗов * отбывающие наказание в местах  лишения свободы и приговоренные к  исправительным работам; * военнослужащие * лица, которым выплачивается пенсия  по старости; * индивидуальные предприниматели и  соучредители коммерческой фирмы; * члены крестьянского  (фермерского) хозяйства.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механизмы работы фирмы</dc:title>
  <dc:creator>Admin</dc:creator>
  <cp:lastModifiedBy>Admin</cp:lastModifiedBy>
  <cp:revision>9</cp:revision>
  <dcterms:created xsi:type="dcterms:W3CDTF">2023-02-09T19:11:01Z</dcterms:created>
  <dcterms:modified xsi:type="dcterms:W3CDTF">2023-02-12T16:29:26Z</dcterms:modified>
</cp:coreProperties>
</file>