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7" r:id="rId2"/>
    <p:sldId id="298" r:id="rId3"/>
    <p:sldId id="281" r:id="rId4"/>
    <p:sldId id="294" r:id="rId5"/>
    <p:sldId id="259" r:id="rId6"/>
    <p:sldId id="260" r:id="rId7"/>
    <p:sldId id="293" r:id="rId8"/>
    <p:sldId id="262" r:id="rId9"/>
    <p:sldId id="292" r:id="rId10"/>
    <p:sldId id="263" r:id="rId11"/>
    <p:sldId id="268" r:id="rId12"/>
    <p:sldId id="266" r:id="rId13"/>
    <p:sldId id="264" r:id="rId14"/>
    <p:sldId id="265" r:id="rId15"/>
    <p:sldId id="274" r:id="rId16"/>
    <p:sldId id="277" r:id="rId17"/>
    <p:sldId id="276" r:id="rId18"/>
    <p:sldId id="279" r:id="rId19"/>
    <p:sldId id="270" r:id="rId20"/>
    <p:sldId id="269" r:id="rId21"/>
    <p:sldId id="286" r:id="rId22"/>
    <p:sldId id="280" r:id="rId23"/>
    <p:sldId id="288" r:id="rId24"/>
    <p:sldId id="285" r:id="rId25"/>
    <p:sldId id="287" r:id="rId26"/>
  </p:sldIdLst>
  <p:sldSz cx="9001125" cy="684053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2438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04875" indent="9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57313" indent="14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09750" indent="19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EE4"/>
    <a:srgbClr val="99CCFF"/>
    <a:srgbClr val="1F0BB5"/>
    <a:srgbClr val="33CCFF"/>
    <a:srgbClr val="3333FF"/>
    <a:srgbClr val="6699FF"/>
    <a:srgbClr val="3366FF"/>
    <a:srgbClr val="DDDDDD"/>
    <a:srgbClr val="003399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2760" y="-900"/>
      </p:cViewPr>
      <p:guideLst>
        <p:guide orient="horz" pos="2155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7AF149-BB71-4E14-8A41-B6D01E71F453}" type="datetimeFigureOut">
              <a:rPr lang="ru-RU"/>
              <a:pPr>
                <a:defRPr/>
              </a:pPr>
              <a:t>06.02.2017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B2374C-257F-478A-808B-7CBF14DC4C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8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73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9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2911" algn="l" defTabSz="905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5494" algn="l" defTabSz="905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8076" algn="l" defTabSz="905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0658" algn="l" defTabSz="905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2374C-257F-478A-808B-7CBF14DC4CB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085" y="2125002"/>
            <a:ext cx="7650956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69" y="3876305"/>
            <a:ext cx="6300788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985C-4AF5-4FEB-A792-06C6B19EFB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3312-D5D8-4DC7-A293-C2486905F4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24241" y="273940"/>
            <a:ext cx="1993999" cy="58207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243" y="273940"/>
            <a:ext cx="5831979" cy="58207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34CA-3654-46B8-82F5-B26415BE6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EE98-9B62-40E3-8760-4959AF965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027" y="4395680"/>
            <a:ext cx="7650956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1027" y="2899313"/>
            <a:ext cx="76509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14CB-0FA4-4FE0-9E6F-407D4A69E3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243" y="1591376"/>
            <a:ext cx="3912989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5251" y="1591376"/>
            <a:ext cx="3912989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613A-277D-47DD-A4A5-70446D12D5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273939"/>
            <a:ext cx="8101013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" y="1531204"/>
            <a:ext cx="397706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" y="2169337"/>
            <a:ext cx="397706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447" y="1531204"/>
            <a:ext cx="397862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447" y="2169337"/>
            <a:ext cx="397862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F296-34C8-4865-AA9D-1BBF17D49B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60EB-3AB6-414B-B436-61C1DC886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D6E2-1025-4751-B3EA-68ADB23D93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8" y="272356"/>
            <a:ext cx="296130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9191" y="272355"/>
            <a:ext cx="503187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8" y="1431447"/>
            <a:ext cx="296130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D16B-8B95-4B12-A7C9-5D869E06FE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284" y="4788378"/>
            <a:ext cx="54006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4284" y="611216"/>
            <a:ext cx="5400675" cy="41043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2536" indent="0">
              <a:buNone/>
              <a:defRPr sz="2800"/>
            </a:lvl2pPr>
            <a:lvl3pPr marL="905072" indent="0">
              <a:buNone/>
              <a:defRPr sz="2400"/>
            </a:lvl3pPr>
            <a:lvl4pPr marL="1357608" indent="0">
              <a:buNone/>
              <a:defRPr sz="2000"/>
            </a:lvl4pPr>
            <a:lvl5pPr marL="1810144" indent="0">
              <a:buNone/>
              <a:defRPr sz="2000"/>
            </a:lvl5pPr>
            <a:lvl6pPr marL="2262680" indent="0">
              <a:buNone/>
              <a:defRPr sz="2000"/>
            </a:lvl6pPr>
            <a:lvl7pPr marL="2715217" indent="0">
              <a:buNone/>
              <a:defRPr sz="2000"/>
            </a:lvl7pPr>
            <a:lvl8pPr marL="3167753" indent="0">
              <a:buNone/>
              <a:defRPr sz="2000"/>
            </a:lvl8pPr>
            <a:lvl9pPr marL="362028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4284" y="5353671"/>
            <a:ext cx="54006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4F27-C1FB-4AE5-9BB4-D396F76C1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0850" y="274638"/>
            <a:ext cx="81010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7" tIns="45253" rIns="90507" bIns="452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0850" y="1595438"/>
            <a:ext cx="81010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1796D2-5611-4CEE-B843-85DAF2E00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048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138" indent="-338138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300" indent="-22542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738" indent="-22542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175" indent="-22542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49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485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021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556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36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72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608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144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68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217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753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289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8.png"/><Relationship Id="rId2" Type="http://schemas.openxmlformats.org/officeDocument/2006/relationships/audio" Target="file:///J:\&#1082;%20&#1091;&#1088;&#1086;&#1082;&#1091;%20(&#1082;&#1086;&#1085;&#1082;&#1091;&#1088;&#1089;)\Detskie_pesni_o_zime_-_Zimnyaya_skazka_(iPlayer.fm).mp3" TargetMode="External"/><Relationship Id="rId1" Type="http://schemas.openxmlformats.org/officeDocument/2006/relationships/audio" Target="file:///J:\&#1082;%20&#1091;&#1088;&#1086;&#1082;&#1091;%20(&#1082;&#1086;&#1085;&#1082;&#1091;&#1088;&#1089;)\Zima_zima_krasavica_-_S_Rozhdestvenskoj_skazki_(iPlayer.fm).mp3" TargetMode="Externa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001125" cy="684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3" name="Picture 1" descr="C:\Users\user\Pictures\uzo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58588"/>
            <a:ext cx="814653" cy="67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" descr="C:\Users\user\Pictures\uzo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824" y="0"/>
            <a:ext cx="9107949" cy="7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Users\user\Pictures\uzo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6077781"/>
            <a:ext cx="9107949" cy="7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C:\Users\user\Pictures\uzo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776" y="292674"/>
            <a:ext cx="814653" cy="67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0714" y="1050056"/>
            <a:ext cx="6946522" cy="4061718"/>
          </a:xfrm>
          <a:prstGeom prst="rect">
            <a:avLst/>
          </a:prstGeom>
          <a:noFill/>
        </p:spPr>
        <p:txBody>
          <a:bodyPr wrap="square" lIns="90516" tIns="45258" rIns="90516" bIns="45258">
            <a:spAutoFit/>
          </a:bodyPr>
          <a:lstStyle/>
          <a:p>
            <a:pPr algn="ctr"/>
            <a:endParaRPr lang="ru-RU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Платье 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зимы 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892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формовочный цех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48567"/>
            <a:ext cx="4456661" cy="334249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3205955"/>
            <a:ext cx="4500594" cy="337544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формовочный цех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491443"/>
            <a:ext cx="3571872" cy="4763993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42572">
            <a:off x="5503038" y="3549396"/>
            <a:ext cx="2573464" cy="269156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02150" y="1347788"/>
            <a:ext cx="4498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Фарфоровую массу (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</a:rPr>
              <a:t>шликер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)  заливают в гипсовые формы. Этим занимаются литейщики.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 </a:t>
            </a:r>
          </a:p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цех оправки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34253"/>
            <a:ext cx="4267200" cy="320040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3491707"/>
            <a:ext cx="2759075" cy="2663825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02150" y="990600"/>
            <a:ext cx="44989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Каждому изделию оправщицы  придают более гладкий вид, подрезая литьевые швы и замывая губкой  до гладкости. 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348963"/>
            <a:ext cx="2422526" cy="2329289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цех художественной росписи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34253"/>
            <a:ext cx="3286148" cy="4600607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071938" y="1133475"/>
            <a:ext cx="44989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Расписываются изделия кобальтовой краской. Она чёрного цвета, как сажа и становится ярко-синей только после обжига.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563145"/>
            <a:ext cx="4000528" cy="300039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печь для обжига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3357935"/>
            <a:ext cx="4357718" cy="3268289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348567"/>
            <a:ext cx="3357586" cy="4375952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00500" y="1204913"/>
            <a:ext cx="4498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Завершается процесс изготовления гжельской майолики  окончательным обжигом при  </a:t>
            </a:r>
            <a:r>
              <a:rPr lang="en-US" sz="2400" b="1">
                <a:solidFill>
                  <a:srgbClr val="0070C0"/>
                </a:solidFill>
                <a:latin typeface="Georgia" pitchFamily="18" charset="0"/>
              </a:rPr>
              <a:t>t </a:t>
            </a:r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= 1350˚С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ГЖЕЛЬСКАЯ посуда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email"/>
          <a:srcRect t="6647"/>
          <a:stretch>
            <a:fillRect/>
          </a:stretch>
        </p:blipFill>
        <p:spPr bwMode="auto">
          <a:xfrm>
            <a:off x="714348" y="1205691"/>
            <a:ext cx="7500961" cy="525349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ГЖЕЛЬСКИЕ игрушки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205691"/>
            <a:ext cx="192881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134649"/>
            <a:ext cx="3214688" cy="2411412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848765"/>
            <a:ext cx="3413125" cy="228600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277129"/>
            <a:ext cx="3119726" cy="233839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современная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5" name="Рисунок 14" descr="http://im4-tub.yandex.net/i?id=47045960-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5085">
            <a:off x="5275263" y="1071563"/>
            <a:ext cx="126841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05691"/>
            <a:ext cx="2571768" cy="376093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57157" y="1277129"/>
            <a:ext cx="3500462" cy="2489218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348351"/>
            <a:ext cx="4159349" cy="3126492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 rot="1967847">
            <a:off x="1914525" y="3338513"/>
            <a:ext cx="1165225" cy="3189287"/>
            <a:chOff x="4951312" y="2563013"/>
            <a:chExt cx="964135" cy="305754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00628" y="2563013"/>
              <a:ext cx="857256" cy="3057540"/>
            </a:xfrm>
            <a:prstGeom prst="roundRect">
              <a:avLst/>
            </a:prstGeom>
            <a:solidFill>
              <a:srgbClr val="6699FF"/>
            </a:solidFill>
            <a:ln w="28575">
              <a:solidFill>
                <a:srgbClr val="3333FF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1312" y="2567841"/>
              <a:ext cx="964135" cy="291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14612" y="2705889"/>
            <a:ext cx="3200400" cy="250033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3205955"/>
            <a:ext cx="2714644" cy="337831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1133475"/>
            <a:ext cx="362902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 из 5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348831"/>
            <a:ext cx="2000264" cy="3309934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3205955"/>
            <a:ext cx="2286031" cy="3473261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76997"/>
            <a:ext cx="3231116" cy="2423337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276997"/>
            <a:ext cx="2199538" cy="2786082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2" descr="сканирование005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71736" y="848501"/>
            <a:ext cx="3643338" cy="5456789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Элементы росписи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Picture 2" descr="G:\гжель\Изображени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7" y="1205691"/>
            <a:ext cx="1372573" cy="1714512"/>
          </a:xfrm>
          <a:prstGeom prst="round2Diag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G:\гжель\Изображени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1777195"/>
            <a:ext cx="1331591" cy="1643074"/>
          </a:xfrm>
          <a:prstGeom prst="round2Diag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10" descr="сканирование00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72330" y="1277129"/>
            <a:ext cx="1428760" cy="1366640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10" descr="сканирование00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072198" y="2205823"/>
            <a:ext cx="1500198" cy="1432007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8" descr="C:\Мои документы\Мои рисунки\с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1419225"/>
            <a:ext cx="20177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Мои документы\Мои рисунки\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25" y="3635375"/>
            <a:ext cx="24241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гжель\Изображение 003.jpg"/>
          <p:cNvPicPr>
            <a:picLocks noChangeAspect="1" noChangeArrowheads="1"/>
          </p:cNvPicPr>
          <p:nvPr/>
        </p:nvPicPr>
        <p:blipFill>
          <a:blip r:embed="rId9" cstate="print"/>
          <a:srcRect l="18420" t="6667" r="7895"/>
          <a:stretch>
            <a:fillRect/>
          </a:stretch>
        </p:blipFill>
        <p:spPr bwMode="auto">
          <a:xfrm rot="-9582218">
            <a:off x="1085850" y="3940175"/>
            <a:ext cx="21399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гжель\Изображение 003.jpg"/>
          <p:cNvPicPr>
            <a:picLocks noChangeAspect="1" noChangeArrowheads="1"/>
          </p:cNvPicPr>
          <p:nvPr/>
        </p:nvPicPr>
        <p:blipFill>
          <a:blip r:embed="rId9" cstate="print"/>
          <a:srcRect l="18420" t="6667" r="7895"/>
          <a:stretch>
            <a:fillRect/>
          </a:stretch>
        </p:blipFill>
        <p:spPr bwMode="auto">
          <a:xfrm rot="-9697908">
            <a:off x="5922963" y="4062413"/>
            <a:ext cx="215106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ttp://nevvod.ru/upload/medialibrary/5da/5da31b1d4231d0b088f2b94cf6dc79a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01125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Гжель - плакаты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348567"/>
            <a:ext cx="5143535" cy="50006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Элементы росписи: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/>
            </a:r>
            <a:b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агашка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– гжельская роза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6" name="Picture 3" descr="Гжель - плакат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1277129"/>
            <a:ext cx="5143536" cy="49852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3" descr="Гжель - плакаты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1277129"/>
            <a:ext cx="5143536" cy="50006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 descr="Гжель - плакаты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1205691"/>
            <a:ext cx="5143536" cy="50720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 descr="Гжель - плакаты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205691"/>
            <a:ext cx="5214974" cy="51435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Овал 11"/>
          <p:cNvSpPr/>
          <p:nvPr/>
        </p:nvSpPr>
        <p:spPr>
          <a:xfrm>
            <a:off x="8358214" y="6349227"/>
            <a:ext cx="271458" cy="27145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сканирование005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1348567"/>
            <a:ext cx="3523737" cy="5277657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Платье  для Зимы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420005"/>
            <a:ext cx="5286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В гости ребята Зимушку ждали.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Чем удивить её долго гадали.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Выслушать нужно вам ценный совет: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- Вы для Зимы нарисуйте портрет.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Тёплые краски свои уберите,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Гамму холодного цвета возьмите.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Наши художники краски смешали</a:t>
            </a:r>
            <a:r>
              <a:rPr lang="ru-RU" sz="24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,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4282" y="1277129"/>
            <a:ext cx="4857784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Платье они голубым расписали,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Бусы раскрашивать – взяли цвет новый - 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Бледно-сиреневый и бирюзовый.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Ярко сапфиры в короне сверкают,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Серьги из жемчуга бледно мерцают.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Синею мантией плечи покрыты,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И серебром рукавицы расшиты.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Zima_zima_krasavica_-_S_Rozhdestvenskoj_skaz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14744" y="6206351"/>
            <a:ext cx="304800" cy="304800"/>
          </a:xfrm>
          <a:prstGeom prst="rect">
            <a:avLst/>
          </a:prstGeom>
        </p:spPr>
      </p:pic>
      <p:pic>
        <p:nvPicPr>
          <p:cNvPr id="7" name="Detskie_pesni_o_zime_-_Zimnyaya_skazk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29124" y="620635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9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6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819" grpId="0"/>
      <p:bldP spid="34819" grpId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42844" y="3706021"/>
            <a:ext cx="3286125" cy="2643187"/>
          </a:xfrm>
          <a:prstGeom prst="ellipse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ТЁМНО - ГОЛУБОЙ</a:t>
            </a:r>
          </a:p>
        </p:txBody>
      </p:sp>
      <p:sp>
        <p:nvSpPr>
          <p:cNvPr id="4" name="Овал 3"/>
          <p:cNvSpPr/>
          <p:nvPr/>
        </p:nvSpPr>
        <p:spPr>
          <a:xfrm>
            <a:off x="5214942" y="1348567"/>
            <a:ext cx="3286125" cy="2644775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СВЕТЛО - СИНИЙ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2500298" y="1277129"/>
            <a:ext cx="3286125" cy="2644775"/>
          </a:xfrm>
          <a:prstGeom prst="ellipse">
            <a:avLst/>
          </a:prstGeom>
          <a:solidFill>
            <a:srgbClr val="1042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 Black" pitchFamily="34" charset="0"/>
              </a:rPr>
              <a:t>СИНИЙ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488" y="3706021"/>
            <a:ext cx="3286125" cy="2643187"/>
          </a:xfrm>
          <a:prstGeom prst="ellipse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БИРЮЗОВЫЙ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2844" y="1205691"/>
            <a:ext cx="3286125" cy="264477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ТЁМНО - СИНИЙ</a:t>
            </a:r>
          </a:p>
        </p:txBody>
      </p:sp>
      <p:sp>
        <p:nvSpPr>
          <p:cNvPr id="14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Необходимые цвета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5429256" y="3777459"/>
            <a:ext cx="3286125" cy="2643188"/>
          </a:xfrm>
          <a:prstGeom prst="ellipse">
            <a:avLst/>
          </a:prstGeom>
          <a:solidFill>
            <a:srgbClr val="A0D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СВЕТЛО - ГОЛУБОЙ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10" grpId="0" animBg="1"/>
      <p:bldP spid="11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2844" y="1134253"/>
            <a:ext cx="3786188" cy="307340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1134253"/>
            <a:ext cx="3786187" cy="307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3108" y="2920203"/>
            <a:ext cx="4429125" cy="377825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Как получить голубой цвет?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0.08836 L 0.22579 0.34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7 0.04639 L -0.2496 0.319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Блок-схема: память с прямым доступом 33"/>
          <p:cNvSpPr/>
          <p:nvPr/>
        </p:nvSpPr>
        <p:spPr>
          <a:xfrm>
            <a:off x="3429000" y="5688013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</a:t>
            </a:r>
          </a:p>
        </p:txBody>
      </p:sp>
      <p:sp>
        <p:nvSpPr>
          <p:cNvPr id="6" name="Заголовок 6"/>
          <p:cNvSpPr txBox="1">
            <a:spLocks noChangeArrowheads="1"/>
          </p:cNvSpPr>
          <p:nvPr/>
        </p:nvSpPr>
        <p:spPr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algn="ctr" defTabSz="905072" fontAlgn="auto"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Кроссворд</a:t>
            </a: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285720" y="348435"/>
            <a:ext cx="3143272" cy="1500198"/>
          </a:xfrm>
          <a:prstGeom prst="wedgeRoundRectCallout">
            <a:avLst>
              <a:gd name="adj1" fmla="val 53843"/>
              <a:gd name="adj2" fmla="val 32402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Тонкий вид керамики.</a:t>
            </a:r>
          </a:p>
        </p:txBody>
      </p:sp>
      <p:sp>
        <p:nvSpPr>
          <p:cNvPr id="7" name="Блок-схема: память с прямым доступом 6"/>
          <p:cNvSpPr/>
          <p:nvPr/>
        </p:nvSpPr>
        <p:spPr>
          <a:xfrm>
            <a:off x="4178300" y="1562100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8" name="Блок-схема: память с прямым доступом 7"/>
          <p:cNvSpPr/>
          <p:nvPr/>
        </p:nvSpPr>
        <p:spPr>
          <a:xfrm>
            <a:off x="4178300" y="2152650"/>
            <a:ext cx="750888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9" name="Блок-схема: память с прямым доступом 8"/>
          <p:cNvSpPr/>
          <p:nvPr/>
        </p:nvSpPr>
        <p:spPr>
          <a:xfrm>
            <a:off x="4178300" y="2741613"/>
            <a:ext cx="750888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Блок-схема: память с прямым доступом 9"/>
          <p:cNvSpPr/>
          <p:nvPr/>
        </p:nvSpPr>
        <p:spPr>
          <a:xfrm>
            <a:off x="4178300" y="3330575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11" name="Блок-схема: память с прямым доступом 10"/>
          <p:cNvSpPr/>
          <p:nvPr/>
        </p:nvSpPr>
        <p:spPr>
          <a:xfrm>
            <a:off x="4178300" y="3921125"/>
            <a:ext cx="750888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12" name="Блок-схема: память с прямым доступом 11"/>
          <p:cNvSpPr/>
          <p:nvPr/>
        </p:nvSpPr>
        <p:spPr>
          <a:xfrm>
            <a:off x="4178300" y="4510088"/>
            <a:ext cx="750888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Блок-схема: память с прямым доступом 12"/>
          <p:cNvSpPr/>
          <p:nvPr/>
        </p:nvSpPr>
        <p:spPr>
          <a:xfrm>
            <a:off x="4178300" y="5099050"/>
            <a:ext cx="750888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14" name="Блок-схема: память с прямым доступом 13"/>
          <p:cNvSpPr/>
          <p:nvPr/>
        </p:nvSpPr>
        <p:spPr>
          <a:xfrm>
            <a:off x="4178300" y="5688013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15" name="Блок-схема: память с прямым доступом 14"/>
          <p:cNvSpPr/>
          <p:nvPr/>
        </p:nvSpPr>
        <p:spPr>
          <a:xfrm>
            <a:off x="4929188" y="2152650"/>
            <a:ext cx="750887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16" name="Блок-схема: память с прямым доступом 15"/>
          <p:cNvSpPr/>
          <p:nvPr/>
        </p:nvSpPr>
        <p:spPr>
          <a:xfrm>
            <a:off x="5680075" y="2152650"/>
            <a:ext cx="749300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Ь</a:t>
            </a:r>
          </a:p>
        </p:txBody>
      </p:sp>
      <p:sp>
        <p:nvSpPr>
          <p:cNvPr id="17" name="Блок-схема: память с прямым доступом 16"/>
          <p:cNvSpPr/>
          <p:nvPr/>
        </p:nvSpPr>
        <p:spPr>
          <a:xfrm>
            <a:off x="2678113" y="2152650"/>
            <a:ext cx="750887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</a:t>
            </a:r>
          </a:p>
        </p:txBody>
      </p:sp>
      <p:sp>
        <p:nvSpPr>
          <p:cNvPr id="18" name="Блок-схема: память с прямым доступом 17"/>
          <p:cNvSpPr/>
          <p:nvPr/>
        </p:nvSpPr>
        <p:spPr>
          <a:xfrm>
            <a:off x="3429000" y="2152650"/>
            <a:ext cx="749300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19" name="Блок-схема: память с прямым доступом 18"/>
          <p:cNvSpPr/>
          <p:nvPr/>
        </p:nvSpPr>
        <p:spPr>
          <a:xfrm>
            <a:off x="4929188" y="3330575"/>
            <a:ext cx="750887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Ш</a:t>
            </a:r>
          </a:p>
        </p:txBody>
      </p:sp>
      <p:sp>
        <p:nvSpPr>
          <p:cNvPr id="20" name="Блок-схема: память с прямым доступом 19"/>
          <p:cNvSpPr/>
          <p:nvPr/>
        </p:nvSpPr>
        <p:spPr>
          <a:xfrm>
            <a:off x="2678113" y="3330575"/>
            <a:ext cx="750887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21" name="Блок-схема: память с прямым доступом 20"/>
          <p:cNvSpPr/>
          <p:nvPr/>
        </p:nvSpPr>
        <p:spPr>
          <a:xfrm>
            <a:off x="3429000" y="3330575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</a:t>
            </a:r>
          </a:p>
        </p:txBody>
      </p:sp>
      <p:sp>
        <p:nvSpPr>
          <p:cNvPr id="22" name="Блок-схема: память с прямым доступом 21"/>
          <p:cNvSpPr/>
          <p:nvPr/>
        </p:nvSpPr>
        <p:spPr>
          <a:xfrm>
            <a:off x="6429375" y="3330575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23" name="Блок-схема: память с прямым доступом 22"/>
          <p:cNvSpPr/>
          <p:nvPr/>
        </p:nvSpPr>
        <p:spPr>
          <a:xfrm>
            <a:off x="5680075" y="3330575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24" name="Блок-схема: память с прямым доступом 23"/>
          <p:cNvSpPr/>
          <p:nvPr/>
        </p:nvSpPr>
        <p:spPr>
          <a:xfrm>
            <a:off x="428625" y="4510088"/>
            <a:ext cx="749300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25" name="Блок-схема: память с прямым доступом 24"/>
          <p:cNvSpPr/>
          <p:nvPr/>
        </p:nvSpPr>
        <p:spPr>
          <a:xfrm>
            <a:off x="1177925" y="4510088"/>
            <a:ext cx="750888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26" name="Блок-схема: память с прямым доступом 25"/>
          <p:cNvSpPr/>
          <p:nvPr/>
        </p:nvSpPr>
        <p:spPr>
          <a:xfrm>
            <a:off x="1928813" y="4510088"/>
            <a:ext cx="749300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Й</a:t>
            </a:r>
          </a:p>
        </p:txBody>
      </p:sp>
      <p:sp>
        <p:nvSpPr>
          <p:cNvPr id="27" name="Блок-схема: память с прямым доступом 26"/>
          <p:cNvSpPr/>
          <p:nvPr/>
        </p:nvSpPr>
        <p:spPr>
          <a:xfrm>
            <a:off x="2678113" y="4510088"/>
            <a:ext cx="750887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28" name="Блок-схема: память с прямым доступом 27"/>
          <p:cNvSpPr/>
          <p:nvPr/>
        </p:nvSpPr>
        <p:spPr>
          <a:xfrm>
            <a:off x="3429000" y="4510088"/>
            <a:ext cx="749300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29" name="Блок-схема: память с прямым доступом 28"/>
          <p:cNvSpPr/>
          <p:nvPr/>
        </p:nvSpPr>
        <p:spPr>
          <a:xfrm>
            <a:off x="5680075" y="4510088"/>
            <a:ext cx="749300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30" name="Блок-схема: память с прямым доступом 29"/>
          <p:cNvSpPr/>
          <p:nvPr/>
        </p:nvSpPr>
        <p:spPr>
          <a:xfrm>
            <a:off x="4929188" y="4510088"/>
            <a:ext cx="750887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31" name="Блок-схема: память с прямым доступом 30"/>
          <p:cNvSpPr/>
          <p:nvPr/>
        </p:nvSpPr>
        <p:spPr>
          <a:xfrm>
            <a:off x="7180263" y="5688013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32" name="Блок-схема: память с прямым доступом 31"/>
          <p:cNvSpPr/>
          <p:nvPr/>
        </p:nvSpPr>
        <p:spPr>
          <a:xfrm>
            <a:off x="5680075" y="5688013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</a:t>
            </a:r>
          </a:p>
        </p:txBody>
      </p:sp>
      <p:sp>
        <p:nvSpPr>
          <p:cNvPr id="33" name="Блок-схема: память с прямым доступом 32"/>
          <p:cNvSpPr/>
          <p:nvPr/>
        </p:nvSpPr>
        <p:spPr>
          <a:xfrm>
            <a:off x="4929188" y="5688013"/>
            <a:ext cx="750887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35" name="Блок-схема: память с прямым доступом 34"/>
          <p:cNvSpPr/>
          <p:nvPr/>
        </p:nvSpPr>
        <p:spPr>
          <a:xfrm>
            <a:off x="6429375" y="5688013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5643570" y="348435"/>
            <a:ext cx="3143272" cy="1500198"/>
          </a:xfrm>
          <a:prstGeom prst="wedgeRoundRectCallout">
            <a:avLst>
              <a:gd name="adj1" fmla="val -78727"/>
              <a:gd name="adj2" fmla="val 4800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Глиняные изделия из обожженной глины.</a:t>
            </a: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214282" y="348435"/>
            <a:ext cx="3143272" cy="1500198"/>
          </a:xfrm>
          <a:prstGeom prst="wedgeRoundRectCallout">
            <a:avLst>
              <a:gd name="adj1" fmla="val 31402"/>
              <a:gd name="adj2" fmla="val 7847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Центр русской керамики.</a:t>
            </a: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214282" y="348435"/>
            <a:ext cx="3143272" cy="1500198"/>
          </a:xfrm>
          <a:prstGeom prst="wedgeRoundRectCallout">
            <a:avLst>
              <a:gd name="adj1" fmla="val 32649"/>
              <a:gd name="adj2" fmla="val 1733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Гжельская роза.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214282" y="348435"/>
            <a:ext cx="3143272" cy="1500198"/>
          </a:xfrm>
          <a:prstGeom prst="wedgeRoundRectCallout">
            <a:avLst>
              <a:gd name="adj1" fmla="val -40078"/>
              <a:gd name="adj2" fmla="val 24217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Вид керамики, изделия которого покрывались расписной глазурью.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500"/>
                            </p:stCondLst>
                            <p:childTnLst>
                              <p:par>
                                <p:cTn id="2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Платье  для Зимы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28596" y="2420137"/>
            <a:ext cx="4498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Снежной, морозной Зима получилась.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Гостья портретом своим восхитилась!</a:t>
            </a:r>
          </a:p>
        </p:txBody>
      </p:sp>
      <p:pic>
        <p:nvPicPr>
          <p:cNvPr id="7" name="Рисунок 6" descr="сканирование00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1205691"/>
            <a:ext cx="3500462" cy="5430548"/>
          </a:xfrm>
          <a:prstGeom prst="roundRect">
            <a:avLst/>
          </a:prstGeom>
          <a:ln w="28575">
            <a:solidFill>
              <a:srgbClr val="3333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сканирование0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0"/>
            <a:ext cx="5214974" cy="6840538"/>
          </a:xfrm>
          <a:prstGeom prst="round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34121"/>
            <a:ext cx="8101012" cy="994155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ХОХЛОМА</a:t>
            </a: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72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10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62815"/>
            <a:ext cx="4267200" cy="3200400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062815"/>
            <a:ext cx="2765124" cy="4071966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3420269"/>
            <a:ext cx="4143404" cy="271464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991377"/>
            <a:ext cx="2357454" cy="2357454"/>
          </a:xfrm>
          <a:prstGeom prst="ellipse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01012" cy="114009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ГОРОДЕЦ</a:t>
            </a:r>
            <a:endParaRPr lang="ru-RU" sz="7200" b="1" dirty="0">
              <a:ln w="11430">
                <a:solidFill>
                  <a:sysClr val="windowText" lastClr="000000"/>
                </a:solidFill>
              </a:ln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63145"/>
            <a:ext cx="4095750" cy="3071812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991377"/>
            <a:ext cx="4200525" cy="3000396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4206087"/>
            <a:ext cx="2428892" cy="2361423"/>
          </a:xfrm>
          <a:prstGeom prst="ellipse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634451"/>
            <a:ext cx="2428892" cy="2428892"/>
          </a:xfrm>
          <a:prstGeom prst="ellipse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01012" cy="114009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66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ДЫМКОВО</a:t>
            </a:r>
            <a:endParaRPr lang="ru-RU" sz="7200" b="1" dirty="0">
              <a:ln w="11430">
                <a:solidFill>
                  <a:sysClr val="windowText" lastClr="000000"/>
                </a:solidFill>
              </a:ln>
              <a:solidFill>
                <a:srgbClr val="00F66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90538"/>
            <a:ext cx="221456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768475"/>
            <a:ext cx="73564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0"/>
            <a:ext cx="19685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01012" cy="114009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ГЖЕЛЬ</a:t>
            </a:r>
            <a:endParaRPr lang="ru-RU" sz="7200" b="1" dirty="0">
              <a:ln w="11430"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062815"/>
            <a:ext cx="2643187" cy="3617913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77129"/>
            <a:ext cx="3335195" cy="2928958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205955"/>
            <a:ext cx="3214710" cy="3141648"/>
          </a:xfrm>
          <a:prstGeom prst="ellips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" name="Рисунок 9" descr="mosoblmap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1205691"/>
            <a:ext cx="5643602" cy="5360877"/>
          </a:xfrm>
          <a:prstGeom prst="roundRect">
            <a:avLst/>
          </a:prstGeom>
          <a:ln w="28575">
            <a:solidFill>
              <a:srgbClr val="3333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Овал 10"/>
          <p:cNvSpPr/>
          <p:nvPr/>
        </p:nvSpPr>
        <p:spPr>
          <a:xfrm>
            <a:off x="5000625" y="3778250"/>
            <a:ext cx="142875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429250" y="3205163"/>
            <a:ext cx="785813" cy="358775"/>
          </a:xfrm>
          <a:prstGeom prst="wedgeRoundRectCallout">
            <a:avLst>
              <a:gd name="adj1" fmla="val -93560"/>
              <a:gd name="adj2" fmla="val 120884"/>
              <a:gd name="adj3" fmla="val 16667"/>
            </a:avLst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3333FF"/>
                </a:solidFill>
                <a:latin typeface="Arial Black" pitchFamily="34" charset="0"/>
              </a:rPr>
              <a:t>ГЖЕЛЬ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77129"/>
            <a:ext cx="4761783" cy="357190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134517"/>
            <a:ext cx="4643438" cy="348409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3" cy="1139825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262</Words>
  <Application>Microsoft Office PowerPoint</Application>
  <PresentationFormat>Произвольный</PresentationFormat>
  <Paragraphs>86</Paragraphs>
  <Slides>25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ХОХЛОМА </vt:lpstr>
      <vt:lpstr>ГОРОДЕЦ</vt:lpstr>
      <vt:lpstr>ДЫМКОВО</vt:lpstr>
      <vt:lpstr>ГЖЕЛЬ</vt:lpstr>
      <vt:lpstr>ГЖЕЛЬ</vt:lpstr>
      <vt:lpstr>ГЖЕЛЬ</vt:lpstr>
      <vt:lpstr>ГЖЕЛЬ формовочный цех</vt:lpstr>
      <vt:lpstr>ГЖЕЛЬ формовочный цех</vt:lpstr>
      <vt:lpstr>Слайд 12</vt:lpstr>
      <vt:lpstr>ГЖЕЛЬ  цех художественной росписи</vt:lpstr>
      <vt:lpstr>ГЖЕЛЬ  печь для обжига</vt:lpstr>
      <vt:lpstr>ГЖЕЛЬСКАЯ посуда</vt:lpstr>
      <vt:lpstr>ГЖЕЛЬСКИЕ игрушки</vt:lpstr>
      <vt:lpstr>ГЖЕЛЬ   современная</vt:lpstr>
      <vt:lpstr>Слайд 18</vt:lpstr>
      <vt:lpstr>Элементы росписи</vt:lpstr>
      <vt:lpstr>Элементы росписи:  агашка – гжельская роза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Платье для Зимы</dc:title>
  <dc:creator>Татка </dc:creator>
  <cp:lastModifiedBy>nastuanovikova@mail.ru</cp:lastModifiedBy>
  <cp:revision>130</cp:revision>
  <dcterms:created xsi:type="dcterms:W3CDTF">2010-06-15T15:21:05Z</dcterms:created>
  <dcterms:modified xsi:type="dcterms:W3CDTF">2017-02-06T16:49:24Z</dcterms:modified>
</cp:coreProperties>
</file>