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8" r:id="rId3"/>
    <p:sldId id="259" r:id="rId4"/>
    <p:sldId id="294" r:id="rId5"/>
    <p:sldId id="296" r:id="rId6"/>
    <p:sldId id="260" r:id="rId7"/>
    <p:sldId id="261" r:id="rId8"/>
    <p:sldId id="285" r:id="rId9"/>
    <p:sldId id="286" r:id="rId10"/>
    <p:sldId id="297" r:id="rId11"/>
    <p:sldId id="304" r:id="rId12"/>
    <p:sldId id="298" r:id="rId13"/>
    <p:sldId id="300" r:id="rId14"/>
    <p:sldId id="301" r:id="rId15"/>
    <p:sldId id="302" r:id="rId16"/>
    <p:sldId id="299" r:id="rId17"/>
    <p:sldId id="310" r:id="rId18"/>
    <p:sldId id="303" r:id="rId19"/>
    <p:sldId id="305" r:id="rId20"/>
    <p:sldId id="308" r:id="rId21"/>
    <p:sldId id="314" r:id="rId22"/>
    <p:sldId id="316" r:id="rId23"/>
    <p:sldId id="312" r:id="rId24"/>
    <p:sldId id="31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6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34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9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5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0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6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2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08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876F2-E1EC-4129-AFB7-C45ED52C3FA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93E41-3C25-4ABD-B8D5-1C652A33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1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64DE17D-9BD8-49B8-8FFF-900FEA6415D4}"/>
              </a:ext>
            </a:extLst>
          </p:cNvPr>
          <p:cNvSpPr/>
          <p:nvPr/>
        </p:nvSpPr>
        <p:spPr>
          <a:xfrm>
            <a:off x="0" y="2085052"/>
            <a:ext cx="12192000" cy="3657600"/>
          </a:xfrm>
          <a:prstGeom prst="rect">
            <a:avLst/>
          </a:prstGeom>
          <a:solidFill>
            <a:srgbClr val="2910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внеурочной деятельности «Студия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инновационный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работы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с ограниченными возможностями здоровья»</a:t>
            </a:r>
          </a:p>
          <a:p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0" y="643996"/>
            <a:ext cx="8255838" cy="83609"/>
          </a:xfrm>
          <a:prstGeom prst="rect">
            <a:avLst/>
          </a:prstGeom>
          <a:solidFill>
            <a:srgbClr val="C14D8A"/>
          </a:solidFill>
        </p:spPr>
      </p:sp>
      <p:grpSp>
        <p:nvGrpSpPr>
          <p:cNvPr id="3" name="Group 3"/>
          <p:cNvGrpSpPr/>
          <p:nvPr/>
        </p:nvGrpSpPr>
        <p:grpSpPr>
          <a:xfrm>
            <a:off x="9710486" y="248749"/>
            <a:ext cx="1425341" cy="1425341"/>
            <a:chOff x="0" y="0"/>
            <a:chExt cx="6350000" cy="6350000"/>
          </a:xfrm>
          <a:solidFill>
            <a:srgbClr val="74C4F2"/>
          </a:solidFill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634335" y="144511"/>
            <a:ext cx="996624" cy="996624"/>
            <a:chOff x="-2540" y="-2540"/>
            <a:chExt cx="6355080" cy="6355080"/>
          </a:xfrm>
          <a:solidFill>
            <a:srgbClr val="FCF804"/>
          </a:solidFill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Picture 2" descr="C:\Users\наташа\Downloads\герб2.png">
            <a:extLst>
              <a:ext uri="{FF2B5EF4-FFF2-40B4-BE49-F238E27FC236}">
                <a16:creationId xmlns="" xmlns:a16="http://schemas.microsoft.com/office/drawing/2014/main" id="{A1FC9FB0-5B0E-4F60-8DC0-8A77F6F7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62" y="144511"/>
            <a:ext cx="2782895" cy="277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24586" y="941028"/>
            <a:ext cx="6379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общеобразовательное учреждение Самарской области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общеобразовательная школа № 2 с. Приволжье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муниципального района Приволжский Самарской области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340679" y="4612170"/>
            <a:ext cx="2587311" cy="88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indent="300582" fontAlgn="base">
              <a:spcBef>
                <a:spcPct val="0"/>
              </a:spcBef>
              <a:spcAft>
                <a:spcPct val="0"/>
              </a:spcAft>
            </a:pPr>
            <a:r>
              <a:rPr lang="ru-RU" sz="1333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Калинкина Н.Ю., </a:t>
            </a:r>
            <a:endParaRPr lang="ru-RU" sz="1333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00582" fontAlgn="base">
              <a:spcBef>
                <a:spcPct val="0"/>
              </a:spcBef>
              <a:spcAft>
                <a:spcPct val="0"/>
              </a:spcAft>
            </a:pPr>
            <a:r>
              <a:rPr lang="ru-RU" sz="1333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классов;</a:t>
            </a:r>
          </a:p>
          <a:p>
            <a:pPr indent="300582" fontAlgn="base">
              <a:spcBef>
                <a:spcPct val="0"/>
              </a:spcBef>
              <a:spcAft>
                <a:spcPct val="0"/>
              </a:spcAft>
            </a:pPr>
            <a:r>
              <a:rPr lang="ru-RU" sz="1333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Сухопрудская</a:t>
            </a:r>
            <a:r>
              <a:rPr lang="ru-RU" sz="1333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Л.И., </a:t>
            </a:r>
          </a:p>
          <a:p>
            <a:pPr indent="300582" fontAlgn="base">
              <a:spcBef>
                <a:spcPct val="0"/>
              </a:spcBef>
              <a:spcAft>
                <a:spcPct val="0"/>
              </a:spcAft>
            </a:pPr>
            <a:r>
              <a:rPr lang="ru-RU" sz="1333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605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13591" y="50968"/>
            <a:ext cx="5188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создания фильма.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6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3"/>
          <a:stretch/>
        </p:blipFill>
        <p:spPr bwMode="auto">
          <a:xfrm>
            <a:off x="380662" y="852778"/>
            <a:ext cx="1483522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4063" y="1121807"/>
            <a:ext cx="6096000" cy="11106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создания мультфильмов.  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https://i.ytimg.com/vi/xGOFP6Pafbw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92" y="2502467"/>
            <a:ext cx="6629400" cy="372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8491" y="3413760"/>
            <a:ext cx="2934789" cy="740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10807" y="630837"/>
            <a:ext cx="6913419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Motion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уже более 100 лет, она основана на последовательности кадров, снятых фотоаппаратом или взятых из видео.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6" y="2662507"/>
            <a:ext cx="5515333" cy="378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0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13591" y="50968"/>
            <a:ext cx="5188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создания фильма.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r="35948"/>
          <a:stretch/>
        </p:blipFill>
        <p:spPr bwMode="auto">
          <a:xfrm>
            <a:off x="1133227" y="1057628"/>
            <a:ext cx="1428205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2908" y="1280840"/>
            <a:ext cx="6270171" cy="12488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процесса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мультфильма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3" y="2595021"/>
            <a:ext cx="4039346" cy="186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3990622"/>
            <a:ext cx="4316265" cy="210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1" y="4675822"/>
            <a:ext cx="4333952" cy="219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0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18506" y="766977"/>
            <a:ext cx="6913419" cy="226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Студия “Буковка” </a:t>
            </a:r>
          </a:p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(сценаристы)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0" descr="https://cinemaplex.ru/wp-content/uploads/2018/11/197929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907" y="4458689"/>
            <a:ext cx="194421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www.shot-tv.com/media/pages/catalog/mult-na-shot/pro-menya/3858687012-1591020831/multfilm-pro-men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59" y="3639217"/>
            <a:ext cx="460851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un9-18.userapi.com/c855024/v855024501/1b6ef0/-WuXcA0306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 bwMode="auto">
          <a:xfrm>
            <a:off x="1430296" y="331072"/>
            <a:ext cx="2952328" cy="284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11274" y="978761"/>
            <a:ext cx="6913419" cy="15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Студия “Кураж” </a:t>
            </a:r>
          </a:p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(декораторы)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 descr="http://kurazh.org/image/catalog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38" y="401143"/>
            <a:ext cx="3770339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8643" y="1985319"/>
            <a:ext cx="3888432" cy="218735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22" name="Picture 2" descr="https://luxtec.ru/upload/iblock/9e1/9e106139395592f1ee53859ed4552d4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78" y="3281463"/>
            <a:ext cx="292241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53" y="4437128"/>
            <a:ext cx="3044856" cy="237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2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0180" y="1243635"/>
            <a:ext cx="6913419" cy="226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Студия “Фонарь” </a:t>
            </a:r>
          </a:p>
          <a:p>
            <a:pPr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(режиссеры)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s://weymart.ru/image/data/photo/4/oad-iblock-dd0-fk4060-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95" y="852506"/>
            <a:ext cx="2808311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47" y="3510409"/>
            <a:ext cx="4427702" cy="294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7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13591" y="50968"/>
            <a:ext cx="5188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создания фильма.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1"/>
          <a:stretch/>
        </p:blipFill>
        <p:spPr bwMode="auto">
          <a:xfrm>
            <a:off x="859277" y="934817"/>
            <a:ext cx="1745361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07125" y="1250362"/>
            <a:ext cx="6096000" cy="11462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мультфильма и его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88" b="53906"/>
          <a:stretch/>
        </p:blipFill>
        <p:spPr>
          <a:xfrm>
            <a:off x="6668716" y="2461646"/>
            <a:ext cx="4584299" cy="382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5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181894" y="704795"/>
            <a:ext cx="8229600" cy="14747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урочной деятельностью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5773783" y="2179582"/>
            <a:ext cx="5486400" cy="4191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язык»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«Изобразительное искусство»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Информатика и ИКТ»</a:t>
            </a:r>
          </a:p>
          <a:p>
            <a:pPr>
              <a:defRPr/>
            </a:pPr>
            <a:endParaRPr lang="ru-RU" dirty="0" smtClean="0"/>
          </a:p>
        </p:txBody>
      </p:sp>
      <p:pic>
        <p:nvPicPr>
          <p:cNvPr id="22" name="Picture 2" descr="http://sanktpeterburg.intelcom.su/wp-content/uploads/2017/10/%D0%9F%D1%80%D0%B5%D0%B8%D0%BC%D1%83%D1%89%D0%B5%D1%81%D1%82%D0%B2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731836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64982" y="1149817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сидчивость,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957241" y="1632209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овые эмоциональные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619980" y="3819743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комфортность, близкий, индивидуальный контакт ребенка с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 и другими детьми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482695" y="4194211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оценить себя, научиться ладить со сверстниками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994960" y="2203548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работы с различными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инструментами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5712" y="129274"/>
            <a:ext cx="4642543" cy="411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267033" y="4753246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 сосуществования и работы в коллективе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https://thypix.com/wp-content/uploads/blue-arrow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84">
            <a:off x="3107510" y="595749"/>
            <a:ext cx="2431794" cy="10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thypix.com/wp-content/uploads/blue-arrow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84">
            <a:off x="7320322" y="1108007"/>
            <a:ext cx="2431794" cy="10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thypix.com/wp-content/uploads/blue-arrow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84">
            <a:off x="3486804" y="3124075"/>
            <a:ext cx="2431794" cy="10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thypix.com/wp-content/uploads/blue-arrow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84">
            <a:off x="7671450" y="3546352"/>
            <a:ext cx="2431794" cy="10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11016" y="927909"/>
            <a:ext cx="6913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главным условием успешного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обучения 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вера в успех каждого ребенка и всего класса в целом.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6" name="Picture 2" descr="https://catherineasquithgallery.com/uploads/posts/2021-02/1613545927_8-p-belii-chelovechek-dlya-prezentatsii-prozra-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42" y="2506662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20553" y="927909"/>
            <a:ext cx="6913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Будущее страны –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руках сегодняшних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детей!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1131" y="3292065"/>
            <a:ext cx="85169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«…умело, умно, мудро, тонко, сердечно прикоснуться к каждой из тысячи граней, найти ту, которая, если её, как алмаз шлифовать, засверкает неповторимым сиянием человеческого таланта, а это сияние принесет человеку личное счастье…»            </a:t>
            </a:r>
            <a:b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 Сухомлинский</a:t>
            </a:r>
            <a:endParaRPr lang="ru-RU" sz="20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mPr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8437" name="Picture 5" descr="IMG_86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0"/>
          <a:stretch>
            <a:fillRect/>
          </a:stretch>
        </p:blipFill>
        <p:spPr bwMode="auto">
          <a:xfrm>
            <a:off x="3809808" y="1545035"/>
            <a:ext cx="6624736" cy="390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94" y="274638"/>
            <a:ext cx="2320782" cy="328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https://cinemaplex.ru/wp-content/uploads/2018/11/19792999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80" y="3863182"/>
            <a:ext cx="1945272" cy="177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5"/>
          <p:cNvSpPr/>
          <p:nvPr/>
        </p:nvSpPr>
        <p:spPr>
          <a:xfrm>
            <a:off x="518986" y="1027906"/>
            <a:ext cx="50390" cy="5695245"/>
          </a:xfrm>
          <a:prstGeom prst="rect">
            <a:avLst/>
          </a:prstGeom>
          <a:solidFill>
            <a:srgbClr val="B35B90"/>
          </a:solidFill>
        </p:spPr>
      </p:sp>
      <p:sp>
        <p:nvSpPr>
          <p:cNvPr id="11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 flipV="1">
            <a:off x="1129746" y="465298"/>
            <a:ext cx="10194481" cy="45719"/>
          </a:xfrm>
          <a:prstGeom prst="rect">
            <a:avLst/>
          </a:prstGeom>
          <a:solidFill>
            <a:srgbClr val="924081"/>
          </a:solidFill>
        </p:spPr>
      </p:sp>
      <p:pic>
        <p:nvPicPr>
          <p:cNvPr id="1026" name="Picture 2" descr="http://qrcoder.ru/code/?https%3A%2F%2Fxn--2-7sbhmeklieyfjn9h4c.xn--d1acj3b%2Fstudiya-stop-motion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06" y="487608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62462" y="721657"/>
            <a:ext cx="8229600" cy="1291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интересные проекты вы сможете посмотреть, считав </a:t>
            </a:r>
          </a:p>
          <a:p>
            <a:pPr algn="ctr">
              <a:buNone/>
              <a:defRPr/>
            </a:pPr>
            <a:r>
              <a:rPr lang="en-US" b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b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код.</a:t>
            </a:r>
          </a:p>
          <a:p>
            <a:pPr algn="ctr">
              <a:buNone/>
              <a:defRPr/>
            </a:pPr>
            <a:r>
              <a:rPr lang="ru-RU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147000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7" y="4992189"/>
            <a:ext cx="1123692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an-with-two-thumb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6" y="1677152"/>
            <a:ext cx="32385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362941" y="3196202"/>
            <a:ext cx="8229600" cy="645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просмотра.</a:t>
            </a:r>
            <a:endParaRPr lang="ru-RU" sz="3200" b="1" cap="all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ru-RU" sz="48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://qrcoder.ru/code/?https%3A%2F%2Fyoutu.be%2FRC1B5PUrpwk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368" y="500890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0857" t="12438" r="13786" b="10913"/>
          <a:stretch/>
        </p:blipFill>
        <p:spPr>
          <a:xfrm>
            <a:off x="456790" y="202711"/>
            <a:ext cx="11051968" cy="6327382"/>
          </a:xfrm>
          <a:prstGeom prst="rect">
            <a:avLst/>
          </a:prstGeom>
        </p:spPr>
      </p:pic>
      <p:pic>
        <p:nvPicPr>
          <p:cNvPr id="16" name="Picture 2" descr="http://qrcoder.ru/code/?https%3A%2F%2Fyoutu.be%2F3Hhb8ZxJds8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40" y="488604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1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4285" t="8762" r="24857" b="9587"/>
          <a:stretch/>
        </p:blipFill>
        <p:spPr>
          <a:xfrm>
            <a:off x="1385157" y="1"/>
            <a:ext cx="8882249" cy="6838244"/>
          </a:xfrm>
          <a:prstGeom prst="rect">
            <a:avLst/>
          </a:prstGeom>
        </p:spPr>
      </p:pic>
      <p:pic>
        <p:nvPicPr>
          <p:cNvPr id="17" name="Picture 2" descr="http://qrcoder.ru/code/?https%3A%2F%2Fyoutu.be%2F8risaTtVpts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04" y="504869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542112" y="615598"/>
            <a:ext cx="51077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Актуальность.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1855" y="2229841"/>
            <a:ext cx="80815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не всегда принимает ребенка с ОВЗ;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родители не хотят, чтобы их нормально развивающиеся дети ходили в один класс с "особенным" ребенком;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не до конца могут освоить идеологию и функционал инклюзивного образования;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трудности при реализации методов обучения;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дети с ОВЗ способны адаптироваться к условиям обычной жизни, не требуя к себе дополнительного внимания и индивидуальных условий обучения.</a:t>
            </a:r>
          </a:p>
        </p:txBody>
      </p:sp>
      <p:pic>
        <p:nvPicPr>
          <p:cNvPr id="17" name="Picture 5" descr="http://900igr.net/up/datai/253670/0020-040-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37" y="1497249"/>
            <a:ext cx="2493373" cy="249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3586" y="578195"/>
            <a:ext cx="6797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360"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время уходит, и годы,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перемениться век.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Войдя первоклассником в школу,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уже человек.</a:t>
            </a:r>
            <a:endParaRPr lang="ru-RU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s://avatars.mds.yandex.net/get-zen_doc/3384370/pub_5f3528e4a0afa33797bad4e1_5f3528f4e3b49663018ad50b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48" y="1511221"/>
            <a:ext cx="4836431" cy="321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36156" y="2398048"/>
            <a:ext cx="5591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Начальная школа-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рочный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7051" y="4094790"/>
            <a:ext cx="5536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Начальная школа-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начал школьного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3586" y="578195"/>
            <a:ext cx="6797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360"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время уходит, и годы,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перемениться век.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Войдя первоклассником в школу,</a:t>
            </a:r>
            <a:b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уже человек.</a:t>
            </a:r>
            <a:endParaRPr lang="ru-RU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s://avatars.mds.yandex.net/get-zen_doc/3384370/pub_5f3528e4a0afa33797bad4e1_5f3528f4e3b49663018ad50b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48" y="1511221"/>
            <a:ext cx="4836431" cy="321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836156" y="1668797"/>
            <a:ext cx="2846590" cy="18670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обучения: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317672" y="3990622"/>
            <a:ext cx="4192091" cy="25640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условия для реализации равных возможностей с ровесниками, получения образования и обеспечения социализации в современном обществе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s://thypix.com/wp-content/uploads/blue-arrow-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5216">
            <a:off x="3669265" y="2165759"/>
            <a:ext cx="2858589" cy="14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tochka_rosta_logotip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5420" y="638132"/>
            <a:ext cx="2668748" cy="169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:\Users\HOME\Downloads\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49" y="2051801"/>
            <a:ext cx="253178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HOME\Downloads\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17" y="204047"/>
            <a:ext cx="2052228" cy="136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HOME\Downloads\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20" y="3059913"/>
            <a:ext cx="248974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C:\Users\HOME\Downloads\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43" y="2262211"/>
            <a:ext cx="2113997" cy="302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HOME\Downloads\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89" y="4623695"/>
            <a:ext cx="2471824" cy="174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44334" y="957974"/>
            <a:ext cx="51077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Мультипликация.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Без названия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44" y="1143000"/>
            <a:ext cx="3415776" cy="212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unna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8114" y="3271846"/>
            <a:ext cx="4824536" cy="320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6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509702" y="1208243"/>
            <a:ext cx="6172200" cy="1657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40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</a:t>
            </a:r>
            <a:r>
              <a:rPr lang="ru-RU" sz="40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ru-RU" sz="40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ru-RU" sz="40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внеурочной деятельности</a:t>
            </a:r>
            <a:r>
              <a:rPr lang="ru-RU" sz="1800" b="1" i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sz="1800" b="1" i="1" dirty="0"/>
          </a:p>
        </p:txBody>
      </p:sp>
      <p:pic>
        <p:nvPicPr>
          <p:cNvPr id="22" name="Picture 2" descr="https://kartinkinaden.ru/uploads/posts/2020-07/1593732033_53-p-foni-s-video-plenkoi-7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89" y="2940960"/>
            <a:ext cx="6355080" cy="302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1324227" y="-19165"/>
            <a:ext cx="867773" cy="1300005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3" name="AutoShape 13"/>
          <p:cNvSpPr/>
          <p:nvPr/>
        </p:nvSpPr>
        <p:spPr>
          <a:xfrm>
            <a:off x="1430297" y="600359"/>
            <a:ext cx="10761703" cy="30479"/>
          </a:xfrm>
          <a:prstGeom prst="rect">
            <a:avLst/>
          </a:prstGeom>
          <a:solidFill>
            <a:srgbClr val="924081"/>
          </a:solidFill>
        </p:spPr>
      </p:sp>
      <p:sp>
        <p:nvSpPr>
          <p:cNvPr id="14" name="AutoShape 14"/>
          <p:cNvSpPr/>
          <p:nvPr/>
        </p:nvSpPr>
        <p:spPr>
          <a:xfrm>
            <a:off x="3913" y="5590899"/>
            <a:ext cx="832243" cy="1281212"/>
          </a:xfrm>
          <a:prstGeom prst="rect">
            <a:avLst/>
          </a:prstGeom>
          <a:solidFill>
            <a:srgbClr val="291071"/>
          </a:solidFill>
        </p:spPr>
      </p:sp>
      <p:sp>
        <p:nvSpPr>
          <p:cNvPr id="15" name="AutoShape 15"/>
          <p:cNvSpPr/>
          <p:nvPr/>
        </p:nvSpPr>
        <p:spPr>
          <a:xfrm>
            <a:off x="406400" y="1143000"/>
            <a:ext cx="50390" cy="5695245"/>
          </a:xfrm>
          <a:prstGeom prst="rect">
            <a:avLst/>
          </a:prstGeom>
          <a:solidFill>
            <a:srgbClr val="B35B90"/>
          </a:solid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3994440">
            <a:off x="907342" y="702024"/>
            <a:ext cx="451770" cy="451770"/>
            <a:chOff x="-2540" y="-2540"/>
            <a:chExt cx="6355080" cy="6355080"/>
          </a:xfrm>
          <a:solidFill>
            <a:srgbClr val="74C4F2"/>
          </a:solidFill>
        </p:grpSpPr>
        <p:sp>
          <p:nvSpPr>
            <p:cNvPr id="19" name="Freeform 1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" descr="C:\Users\наташа\Downloads\герб2.png">
            <a:extLst>
              <a:ext uri="{FF2B5EF4-FFF2-40B4-BE49-F238E27FC236}">
                <a16:creationId xmlns="" xmlns:a16="http://schemas.microsoft.com/office/drawing/2014/main" id="{99B0B60D-96A3-446E-A003-513D976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" y="204047"/>
            <a:ext cx="856031" cy="85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13591" y="50968"/>
            <a:ext cx="5188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создания фильма.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6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3"/>
          <a:stretch/>
        </p:blipFill>
        <p:spPr bwMode="auto">
          <a:xfrm>
            <a:off x="380662" y="852778"/>
            <a:ext cx="1483522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r="35948"/>
          <a:stretch/>
        </p:blipFill>
        <p:spPr bwMode="auto">
          <a:xfrm>
            <a:off x="1864184" y="3050607"/>
            <a:ext cx="1428205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miro.medium.com/max/798/1*DQhWMxfpljgs-zhbRCMhk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1"/>
          <a:stretch/>
        </p:blipFill>
        <p:spPr bwMode="auto">
          <a:xfrm>
            <a:off x="3579222" y="5189497"/>
            <a:ext cx="1745361" cy="16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4063" y="1121807"/>
            <a:ext cx="6096000" cy="11106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создания мультфильмов.  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99015" y="5391323"/>
            <a:ext cx="6096000" cy="11462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мультфильма и его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6309" y="3170393"/>
            <a:ext cx="6270171" cy="12488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процесса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мультфильма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1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413</Words>
  <Application>Microsoft Office PowerPoint</Application>
  <PresentationFormat>Широкоэкранный</PresentationFormat>
  <Paragraphs>72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34</cp:revision>
  <dcterms:created xsi:type="dcterms:W3CDTF">2021-12-27T15:55:42Z</dcterms:created>
  <dcterms:modified xsi:type="dcterms:W3CDTF">2022-10-23T15:12:30Z</dcterms:modified>
</cp:coreProperties>
</file>