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2" r:id="rId3"/>
    <p:sldId id="303" r:id="rId4"/>
    <p:sldId id="356" r:id="rId5"/>
    <p:sldId id="331" r:id="rId6"/>
    <p:sldId id="330" r:id="rId7"/>
    <p:sldId id="368" r:id="rId8"/>
    <p:sldId id="366" r:id="rId9"/>
    <p:sldId id="369" r:id="rId10"/>
    <p:sldId id="333" r:id="rId11"/>
    <p:sldId id="357" r:id="rId12"/>
    <p:sldId id="365" r:id="rId13"/>
    <p:sldId id="359" r:id="rId14"/>
    <p:sldId id="367" r:id="rId15"/>
    <p:sldId id="364" r:id="rId16"/>
    <p:sldId id="370" r:id="rId17"/>
    <p:sldId id="358" r:id="rId18"/>
    <p:sldId id="329" r:id="rId19"/>
    <p:sldId id="372" r:id="rId20"/>
    <p:sldId id="302" r:id="rId21"/>
    <p:sldId id="275" r:id="rId22"/>
    <p:sldId id="327" r:id="rId23"/>
    <p:sldId id="279" r:id="rId24"/>
    <p:sldId id="328" r:id="rId25"/>
    <p:sldId id="363" r:id="rId26"/>
    <p:sldId id="285" r:id="rId27"/>
    <p:sldId id="283" r:id="rId28"/>
    <p:sldId id="304" r:id="rId29"/>
    <p:sldId id="269" r:id="rId30"/>
    <p:sldId id="346" r:id="rId31"/>
    <p:sldId id="310" r:id="rId32"/>
    <p:sldId id="347" r:id="rId33"/>
    <p:sldId id="314" r:id="rId34"/>
    <p:sldId id="348" r:id="rId35"/>
    <p:sldId id="316" r:id="rId36"/>
    <p:sldId id="349" r:id="rId37"/>
    <p:sldId id="267" r:id="rId38"/>
    <p:sldId id="352" r:id="rId39"/>
    <p:sldId id="353" r:id="rId40"/>
    <p:sldId id="354" r:id="rId41"/>
    <p:sldId id="263" r:id="rId42"/>
    <p:sldId id="350" r:id="rId43"/>
    <p:sldId id="351" r:id="rId44"/>
    <p:sldId id="339" r:id="rId45"/>
    <p:sldId id="271" r:id="rId46"/>
    <p:sldId id="35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 Леонидовна" initials="ЕЛ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4" autoAdjust="0"/>
  </p:normalViewPr>
  <p:slideViewPr>
    <p:cSldViewPr>
      <p:cViewPr>
        <p:scale>
          <a:sx n="100" d="100"/>
          <a:sy n="100" d="100"/>
        </p:scale>
        <p:origin x="43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BF3A-A160-4E26-93C4-D53C29F5FD5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9201-055C-4D8C-A95C-DAE61BCD7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95CA-10BE-4B14-98AF-B37E672743E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13C67-3ECF-4D96-98B6-FB3328BF7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74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Здравствуй. Тема</a:t>
            </a:r>
            <a:r>
              <a:rPr lang="ru-RU" baseline="0" dirty="0" smtClean="0"/>
              <a:t> моего выступления Текстовая задача в экзамене по математике для выпускников 9 классов.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решения первой проблемы нам поможет следующий алгоритм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ОГЭ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 математике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включает шесть заданий повышенной сложности (по три на алгебру и геометрию). Для их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решения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требуются несколько основных навыков: умение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решать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уравнения, неравенства, их системы, умение преобразовывать выражения, умение строить и читать графики, а также простые математические модели, умение работать с фигурами. Дети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которые успешно решают вторую часть в последствии становятся учащимися математических профильных классов. Но и ребятам, которые не планируют выбирать профильное изучение математики стоит научится решать задания второй части. Так, например, текстовая задача включена и в ЕГЭ базового уровня.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основных методических линий в курсе математики является линия обучения учащихся умению решать текстовые задачи.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Известно, что решение текстовых задач представляет большие трудности для учащихся. Известно и то, какой именно этап решения особенно труден. Это самый первый этап – анализ текста задачи. Учащиеся плохо ориентируются в тексте задачи, в ее условиях и требованиях.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рассмотрим типичные ошибки, рекомендации, правила оформления  и решения текстовых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 критерии оценивания задания 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Вычислительная ошибка типа -2-5 = 7, будет расценена в 0 баллов, также оцениваются ошибки в действиях со степенями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Требования к выполнению заданий с развернутым ответом заключается в следующем: решение должно быть математически грамотным и полным, из него должен быть понятен ход рассуждений учащегося. Лаконичное решение, не содержащее неверных утверждений, все выкладки которого правильны, следует рассматривать как решение без недочетов.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полного понимания где</a:t>
            </a:r>
            <a:r>
              <a:rPr lang="ru-RU" baseline="0" dirty="0" smtClean="0"/>
              <a:t> можно потерять баллы рассмотрим план проверки работы экспертом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Читая данное условие не понятно как было составлено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3C67-3ECF-4D96-98B6-FB3328BF7E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6.gif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736"/>
            <a:ext cx="7406640" cy="197225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Текстовая задача в ОГЭ по математике. Как не потерять баллы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0694" y="5357826"/>
            <a:ext cx="3477550" cy="8572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МАОУ СОШ №65 г. Краснодар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Лысякова</a:t>
            </a:r>
            <a:r>
              <a:rPr lang="ru-RU" dirty="0" smtClean="0"/>
              <a:t> Светлана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76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Ошибка № 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Нет пояснений как получается математическая 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модель.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указано условие для составления уравнения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5" t="8902" r="20652" b="37203"/>
          <a:stretch/>
        </p:blipFill>
        <p:spPr bwMode="auto">
          <a:xfrm>
            <a:off x="1428728" y="2357430"/>
            <a:ext cx="3657600" cy="148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 баллов!</a:t>
            </a:r>
            <a:endParaRPr lang="ru-RU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857364"/>
            <a:ext cx="3571900" cy="35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6850" y="3082848"/>
            <a:ext cx="3657600" cy="154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 </a:t>
            </a:r>
            <a:r>
              <a:rPr lang="ru-RU" dirty="0" smtClean="0"/>
              <a:t>баллов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5072074"/>
            <a:ext cx="7719274" cy="1115366"/>
          </a:xfrm>
        </p:spPr>
        <p:txBody>
          <a:bodyPr/>
          <a:lstStyle/>
          <a:p>
            <a:r>
              <a:rPr lang="ru-RU" dirty="0" smtClean="0"/>
              <a:t>Ребёнок допускает логическую ошибку при составлении таблицы к задаче. </a:t>
            </a:r>
            <a:endParaRPr lang="ru-RU" dirty="0"/>
          </a:p>
        </p:txBody>
      </p:sp>
      <p:pic>
        <p:nvPicPr>
          <p:cNvPr id="880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142984"/>
            <a:ext cx="6851676" cy="37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Рассмотрение частного случая</a:t>
            </a:r>
            <a:br>
              <a:rPr lang="ru-RU" dirty="0" smtClean="0"/>
            </a:br>
            <a:r>
              <a:rPr lang="ru-RU" dirty="0" smtClean="0"/>
              <a:t> (0 баллов)</a:t>
            </a:r>
            <a:endParaRPr lang="ru-RU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2843983"/>
            <a:ext cx="3657600" cy="20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6850" y="2920855"/>
            <a:ext cx="3657600" cy="18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Ошибка в решении уравнения</a:t>
            </a:r>
            <a:br>
              <a:rPr lang="ru-RU" dirty="0" smtClean="0"/>
            </a:br>
            <a:r>
              <a:rPr lang="ru-RU" dirty="0" smtClean="0"/>
              <a:t>(0 баллов)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Частая ошибка потеря одного корня</a:t>
            </a:r>
            <a:endParaRPr lang="ru-RU" dirty="0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24001"/>
            <a:ext cx="3214710" cy="36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714776" cy="490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балла</a:t>
            </a:r>
            <a:endParaRPr lang="ru-RU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3214710" cy="46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76850" y="3260172"/>
            <a:ext cx="3657600" cy="11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оформления </a:t>
            </a:r>
            <a:endParaRPr lang="ru-RU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214422"/>
            <a:ext cx="44461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5771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ru-RU" dirty="0" smtClean="0"/>
              <a:t>балла</a:t>
            </a:r>
            <a:endParaRPr lang="ru-RU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4769" y="1766597"/>
            <a:ext cx="7240011" cy="41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Анализ текста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158030" cy="36814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Внимательное чтение задачи.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Первичный анализ текста: выделение вопроса задачи и ее условия.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Оформление краткой записи текста задачи.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чертежей, рисунков по тексту задачи.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чём секрет успеха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второй части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24000"/>
            <a:ext cx="3861622" cy="466344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Выполнение задач второй части ОГЭ влияет не только на результаты ЕГЭ профильной математики в будущем, но и на результат базовой. В базовой математике есть та же самая текстовая задача, а текстовую задачу решает только 9% </a:t>
            </a:r>
            <a:r>
              <a:rPr lang="ru-RU" sz="2000" dirty="0" smtClean="0"/>
              <a:t>выпускников 9 классов</a:t>
            </a:r>
            <a:endParaRPr lang="ru-RU" sz="2000" dirty="0"/>
          </a:p>
        </p:txBody>
      </p:sp>
      <p:pic>
        <p:nvPicPr>
          <p:cNvPr id="849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357430"/>
            <a:ext cx="4000527" cy="24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типы задач в ОГЭ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Задачи на движение.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Задачи на работу.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Задачи на смеси и сплавы.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Задачи на проценты.</a:t>
            </a:r>
          </a:p>
          <a:p>
            <a:pPr>
              <a:lnSpc>
                <a:spcPct val="150000"/>
              </a:lnSpc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29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Основными типами задач на движение являются следующие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785926"/>
            <a:ext cx="7015154" cy="36433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задачи на движение по прямой (навстречу и вдогонку);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задачи на движение по замкнутой трассе;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на среднюю скорость;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задачи на движение протяжённых тел;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задачи на движение по воде.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28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115196" cy="214314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между городами А и В равно 580 км. Из города А в город В со скоростью 80 км/ч выехал автомобиль, а через два часа после этого навстречу ему из города В выехал со скоростью 60 км/ч второй автомобиль. Через сколько часов после выезда второго автомобиля автомобили встретятся?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785926"/>
            <a:ext cx="3931920" cy="392909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 Находим какое расстояние до выезда второго автомобиля проедет первый.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Поскольку он будет в пути 2 часа получим: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80 ∙ 2 = 160 (км.)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 Найдем расстояние между автомобилями через 2 часа, после того, как выедет первая машина.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580 - 160 = 420 (км.)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 Определим, с какой скоростью машины будут двигаться навстречу друг другу, т.е скорость сближения.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80 + 60 = 140 (км/ч.)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 Найдем время, за которое машины встретятся.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Делим 420 км на скорость сближения.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420 : 140 = 3 (ч.)</a:t>
            </a:r>
          </a:p>
          <a:p>
            <a:pPr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Ответ. Машины встретятся через 3 часа после выезда 2 автомобиля.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928802"/>
            <a:ext cx="3931920" cy="32861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1) 80 ∙ 2=160(км) – проехал первый автомобиль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2) (580-160): (80+60)=3(ч)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Ответ: 3 ч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428604"/>
            <a:ext cx="71081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пешехода отправляются из одного и того же места в одном направлении на прогулку по аллее парка. Скорость первого на 1 км/ч больше скорости второго. Через сколько минут расстояние между пешеходами станет равным 200 метрам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Скорость первого относительного второго: V1-V2=1 км/ч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200м 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0,2км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 0,2 : 1= 0,2(ч)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 2 часа=12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 12 минут расстояние между пешеходами станет равным 200 метрам.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013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89844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способ решения.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Переведем скорость одного из пешеходом в метры.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км = 1000 метров. 1 час = 60 минут.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Следовательно, скорость пешехода будет 1000 метров за 60 минут.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Составим пропорцию для решение данной задачи.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обозначим время, за которое пешеход пройдет двести метров. 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1000 метров - 60 минут.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 метров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минут.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Решим пропорцию, выполнив "накрест" умножение, а результат разделим на 1000.</a:t>
            </a:r>
          </a:p>
          <a:p>
            <a:pPr fontAlgn="base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(200 ∙ 60) / 1000.</a:t>
            </a:r>
          </a:p>
          <a:p>
            <a:pPr fontAlgn="base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12 минут.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Ответ. Расстояние между пешеходами станет равным двести метров через 12 минут.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не дано расстояние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Можно взять весь путь за </a:t>
            </a:r>
            <a:r>
              <a:rPr lang="en-US" dirty="0" smtClean="0"/>
              <a:t>S</a:t>
            </a:r>
            <a:endParaRPr lang="ru-RU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3657600" cy="219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4399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Путешественник переплыл море на яхте со средней скоростью 20 км/ч. Обратно он летел на спортивном самолёте со скоростью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480 км/ч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Найдите среднюю скорость путешественника на протяжении всего пути. Ответ дайте в км/ч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190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Решение.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найти среднюю скорость на протяжении пути, нужно весь путь разделить на все время движения. Пусть (2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 км - весь путь путешественника, тогда средняя скорость равна: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(    +     ) = 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         = 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    = 38,4 (км/ч.)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Поэтому средняя скорость путешественника 38,4 км/ч.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38,4 км/ч.</a:t>
            </a: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643446"/>
            <a:ext cx="152400" cy="314325"/>
          </a:xfrm>
          <a:prstGeom prst="rect">
            <a:avLst/>
          </a:prstGeom>
          <a:noFill/>
        </p:spPr>
      </p:pic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514850" y="3359150"/>
          <a:ext cx="114300" cy="139700"/>
        </p:xfrm>
        <a:graphic>
          <a:graphicData uri="http://schemas.openxmlformats.org/presentationml/2006/ole">
            <p:oleObj spid="_x0000_s47124" name="Формула" r:id="rId4" imgW="114120" imgH="139680" progId="Equation.3">
              <p:embed/>
            </p:oleObj>
          </a:graphicData>
        </a:graphic>
      </p:graphicFrame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643446"/>
            <a:ext cx="228600" cy="314325"/>
          </a:xfrm>
          <a:prstGeom prst="rect">
            <a:avLst/>
          </a:prstGeom>
          <a:noFill/>
        </p:spPr>
      </p:pic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643446"/>
            <a:ext cx="466725" cy="342900"/>
          </a:xfrm>
          <a:prstGeom prst="rect">
            <a:avLst/>
          </a:prstGeom>
          <a:noFill/>
        </p:spPr>
      </p:pic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31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643446"/>
            <a:ext cx="228600" cy="342900"/>
          </a:xfrm>
          <a:prstGeom prst="rect">
            <a:avLst/>
          </a:prstGeom>
          <a:noFill/>
        </p:spPr>
      </p:pic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2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лесоповала вниз по течению реки движется со скоростью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км/ч плот. Плотовщик доплывает на моторке из конца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плота к его началу и обратно за 16 минут 40 секунд. Найдите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длину плота, если собственная скорость моторки равна 15км/ч.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километрах.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длина плота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км. Тогда скорость моторки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течению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 км/ч, а против течения 12 км/ч. Так как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 минут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40 секунд 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часа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       +      =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2х + 3х = 10;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5х = 10;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 =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Итак, 2 км- длина плота.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2 км.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1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Движение по воде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071942"/>
            <a:ext cx="257175" cy="504825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71942"/>
            <a:ext cx="257175" cy="504825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071942"/>
            <a:ext cx="257175" cy="561975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071942"/>
            <a:ext cx="257175" cy="56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58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42918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наглядности некоторые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лучше решать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таблицу. 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решения: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Введем неизвестную величину.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Составим краткую запись в виде таблицы, где разместим данные в графы: скорость, время, расстояние.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Выясняем, на какой вид движения эта задача.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условие, формулы времени или скорости, выражаем через неизвестную величину все остальные.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из условия, составляем равенство и преобразуем его.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Решаем уравнение.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Определяем величины, которые еще нужно найти.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Записываем ответ.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 на  работу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Работу характеризуют три компонента действия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Производительность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(количество произведенной работы в единицу времени).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следующее соотношение между этими компонентами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Объем работы = время работы • производительность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1077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14" y="571480"/>
            <a:ext cx="7498080" cy="480060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b="1" dirty="0" smtClean="0"/>
              <a:t>Задача</a:t>
            </a:r>
            <a:r>
              <a:rPr lang="ru-RU" dirty="0" smtClean="0"/>
              <a:t> - объект мыслительной деятельности, содержащий требование некоторого практического преобразования или ответа на теоретический вопрос посредством поиска условий, позволяющих </a:t>
            </a:r>
            <a:r>
              <a:rPr lang="ru-RU" b="1" dirty="0" smtClean="0"/>
              <a:t>раскрыть связи </a:t>
            </a:r>
            <a:r>
              <a:rPr lang="ru-RU" dirty="0" smtClean="0"/>
              <a:t>(отношения) между </a:t>
            </a:r>
            <a:r>
              <a:rPr lang="ru-RU" b="1" dirty="0" smtClean="0"/>
              <a:t>известными</a:t>
            </a:r>
            <a:r>
              <a:rPr lang="ru-RU" dirty="0" smtClean="0"/>
              <a:t> и </a:t>
            </a:r>
            <a:r>
              <a:rPr lang="ru-RU" b="1" dirty="0" smtClean="0"/>
              <a:t>неизвестными</a:t>
            </a:r>
            <a:r>
              <a:rPr lang="ru-RU" dirty="0" smtClean="0"/>
              <a:t> элементами» (Л.Л.Гурова. Психологический анализ задач. - Воронеж, 1976)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04" y="2143116"/>
          <a:ext cx="7143800" cy="2357455"/>
        </p:xfrm>
        <a:graphic>
          <a:graphicData uri="http://schemas.openxmlformats.org/drawingml/2006/table">
            <a:tbl>
              <a:tblPr/>
              <a:tblGrid>
                <a:gridCol w="3670210"/>
                <a:gridCol w="3473590"/>
              </a:tblGrid>
              <a:tr h="94298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на совместную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работу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на движение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(работа)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(расстояние)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(производительность)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( скорость)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время)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(время)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704088"/>
            <a:ext cx="7115196" cy="222484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 труба пропускает на 1 литр воды в минуту меньше, чем вторая. Сколько литров воды в минуту пропускает вторая труба, если резервуар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объемом 110 литров она заполняет на 1 минуту быстрее чем первая труба.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л/мин воды пропускает вторая труба, тогда первая труба пропускает 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 − 1) л/мин.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04" y="3643313"/>
          <a:ext cx="6786612" cy="164307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696653"/>
                <a:gridCol w="1696653"/>
                <a:gridCol w="1696653"/>
                <a:gridCol w="1696653"/>
              </a:tblGrid>
              <a:tr h="7235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А (</a:t>
                      </a:r>
                      <a:r>
                        <a:rPr lang="en-US" dirty="0" smtClean="0"/>
                        <a:t>S</a:t>
                      </a:r>
                      <a:r>
                        <a:rPr lang="ru-RU" dirty="0" smtClean="0"/>
                        <a:t>),л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 (</a:t>
                      </a:r>
                      <a:r>
                        <a:rPr lang="en-US" dirty="0" smtClean="0"/>
                        <a:t>V</a:t>
                      </a:r>
                      <a:r>
                        <a:rPr lang="ru-RU" dirty="0" smtClean="0"/>
                        <a:t>),л/мин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ru-RU" dirty="0" smtClean="0"/>
                        <a:t> ,мин</a:t>
                      </a:r>
                      <a:endParaRPr lang="ru-RU" dirty="0"/>
                    </a:p>
                  </a:txBody>
                  <a:tcPr/>
                </a:tc>
              </a:tr>
              <a:tr h="496408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110/(х-1)</a:t>
                      </a:r>
                      <a:endParaRPr lang="ru-RU" dirty="0"/>
                    </a:p>
                  </a:txBody>
                  <a:tcPr/>
                </a:tc>
              </a:tr>
              <a:tr h="423153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110/</a:t>
                      </a:r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резервуар объемом 110 литров первая труба заполняет на 1 минуту дольше, чем вторая труба, отсюда имеем:                    на 1 минуту.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Составим и решим уравнение:         -       = 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ru-RU" sz="2000" dirty="0" smtClean="0"/>
              <a:t> ∙</a:t>
            </a:r>
            <a:r>
              <a:rPr lang="ru-RU" sz="2000" dirty="0" err="1" smtClean="0"/>
              <a:t>х</a:t>
            </a:r>
            <a:r>
              <a:rPr lang="ru-RU" sz="2000" dirty="0" smtClean="0"/>
              <a:t>(х-1) ≠ 0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/>
              <a:t> ≠0, </a:t>
            </a:r>
            <a:r>
              <a:rPr lang="ru-RU" sz="2000" dirty="0" err="1" smtClean="0"/>
              <a:t>х</a:t>
            </a:r>
            <a:r>
              <a:rPr lang="ru-RU" sz="2000" dirty="0" smtClean="0"/>
              <a:t> ≠ 1</a:t>
            </a:r>
          </a:p>
          <a:p>
            <a:pPr>
              <a:buNone/>
            </a:pPr>
            <a:r>
              <a:rPr lang="ru-RU" sz="2000" dirty="0" smtClean="0"/>
              <a:t>                                     110х-110(х-1)= </a:t>
            </a:r>
            <a:r>
              <a:rPr lang="ru-RU" sz="2000" dirty="0" err="1" smtClean="0"/>
              <a:t>х</a:t>
            </a:r>
            <a:r>
              <a:rPr lang="ru-RU" sz="2000" dirty="0" smtClean="0"/>
              <a:t>(</a:t>
            </a:r>
            <a:r>
              <a:rPr lang="ru-RU" sz="2000" dirty="0" err="1" smtClean="0"/>
              <a:t>х-1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000" dirty="0" smtClean="0"/>
              <a:t>                                      110х-110х+110=    -</a:t>
            </a:r>
            <a:r>
              <a:rPr lang="ru-RU" sz="2000" dirty="0" err="1" smtClean="0"/>
              <a:t>х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-</a:t>
            </a:r>
            <a:r>
              <a:rPr lang="ru-RU" sz="2000" dirty="0" err="1" smtClean="0"/>
              <a:t>х</a:t>
            </a:r>
            <a:r>
              <a:rPr lang="ru-RU" sz="2000" dirty="0" smtClean="0"/>
              <a:t> -110= 0</a:t>
            </a:r>
          </a:p>
          <a:p>
            <a:pPr>
              <a:buNone/>
            </a:pPr>
            <a:r>
              <a:rPr lang="ru-RU" sz="2000" dirty="0" smtClean="0"/>
              <a:t>                                     </a:t>
            </a:r>
            <a:r>
              <a:rPr lang="ru-RU" sz="2000" dirty="0" err="1" smtClean="0"/>
              <a:t>х=</a:t>
            </a:r>
            <a:r>
              <a:rPr lang="ru-RU" sz="2000" dirty="0" smtClean="0"/>
              <a:t> -10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                  </a:t>
            </a:r>
            <a:r>
              <a:rPr lang="ru-RU" sz="2000" dirty="0" err="1" smtClean="0"/>
              <a:t>х=</a:t>
            </a:r>
            <a:r>
              <a:rPr lang="ru-RU" sz="2000" dirty="0" smtClean="0"/>
              <a:t> 11</a:t>
            </a:r>
          </a:p>
          <a:p>
            <a:pPr>
              <a:buNone/>
            </a:pPr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                  </a:t>
            </a:r>
            <a:r>
              <a:rPr lang="ru-RU" sz="2000" dirty="0" err="1" smtClean="0"/>
              <a:t>х</a:t>
            </a:r>
            <a:r>
              <a:rPr lang="ru-RU" sz="2000" dirty="0" smtClean="0"/>
              <a:t> ≠0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                  </a:t>
            </a:r>
            <a:r>
              <a:rPr lang="ru-RU" sz="2000" dirty="0" err="1" smtClean="0"/>
              <a:t>х</a:t>
            </a:r>
            <a:r>
              <a:rPr lang="ru-RU" sz="2000" dirty="0" smtClean="0"/>
              <a:t> ≠ 1 </a:t>
            </a:r>
            <a:r>
              <a:rPr lang="en-US" sz="2000" dirty="0" smtClean="0"/>
              <a:t> =   </a:t>
            </a:r>
            <a:r>
              <a:rPr lang="ru-RU" sz="2000" dirty="0" smtClean="0"/>
              <a:t>посторонних корней нет.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                  х=-10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                                    </a:t>
            </a:r>
            <a:r>
              <a:rPr lang="ru-RU" sz="2000" dirty="0" err="1" smtClean="0"/>
              <a:t>х=</a:t>
            </a:r>
            <a:r>
              <a:rPr lang="ru-RU" sz="2000" dirty="0" smtClean="0"/>
              <a:t> 11</a:t>
            </a:r>
          </a:p>
          <a:p>
            <a:pPr>
              <a:buNone/>
            </a:pPr>
            <a:r>
              <a:rPr lang="ru-RU" sz="2000" dirty="0" smtClean="0"/>
              <a:t>             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</a:t>
            </a:r>
            <a:endParaRPr lang="ru-RU" sz="2000" dirty="0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500174"/>
            <a:ext cx="314325" cy="357190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500174"/>
            <a:ext cx="228600" cy="357190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00306"/>
            <a:ext cx="219075" cy="314325"/>
          </a:xfrm>
          <a:prstGeom prst="rect">
            <a:avLst/>
          </a:prstGeom>
          <a:noFill/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928934"/>
            <a:ext cx="248951" cy="285752"/>
          </a:xfrm>
          <a:prstGeom prst="rect">
            <a:avLst/>
          </a:prstGeom>
          <a:noFill/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214686"/>
            <a:ext cx="285750" cy="714380"/>
          </a:xfrm>
          <a:prstGeom prst="rect">
            <a:avLst/>
          </a:prstGeom>
          <a:noFill/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071942"/>
            <a:ext cx="285750" cy="714380"/>
          </a:xfrm>
          <a:prstGeom prst="rect">
            <a:avLst/>
          </a:prstGeom>
          <a:noFill/>
        </p:spPr>
      </p:pic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857628"/>
            <a:ext cx="500066" cy="1643074"/>
          </a:xfrm>
          <a:prstGeom prst="rect">
            <a:avLst/>
          </a:prstGeom>
          <a:noFill/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643446"/>
            <a:ext cx="285750" cy="71438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142976" y="542926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Т.к  Р(</a:t>
            </a:r>
            <a:r>
              <a:rPr lang="en-US" dirty="0" smtClean="0"/>
              <a:t>v</a:t>
            </a:r>
            <a:r>
              <a:rPr lang="ru-RU" dirty="0" smtClean="0"/>
              <a:t>)    0, то условию задачи удовлетворяет корень уравнения: </a:t>
            </a:r>
            <a:r>
              <a:rPr lang="ru-RU" dirty="0" err="1" smtClean="0"/>
              <a:t>х</a:t>
            </a:r>
            <a:r>
              <a:rPr lang="ru-RU" dirty="0" smtClean="0"/>
              <a:t> = 11.</a:t>
            </a:r>
          </a:p>
          <a:p>
            <a:r>
              <a:rPr lang="ru-RU" dirty="0" smtClean="0"/>
              <a:t>Итак, 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л/мин воды пропускает вторая труба.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Ответ.  </a:t>
            </a:r>
            <a:r>
              <a:rPr lang="ru-RU" dirty="0" smtClean="0"/>
              <a:t>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л/мин .</a:t>
            </a:r>
            <a:endParaRPr lang="ru-RU" dirty="0" smtClean="0"/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500702"/>
            <a:ext cx="17145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изготовление  416 деталей первый рабочий тратит на 10 часов меньше , чем второй рабочий на изготовление 546 таких  же деталей. Известно, что первый рабочий делает за час на 5 деталей больше, чем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второй. Сколько деталей в час  делает первый рабочий?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деталей в час делает первый  рабочий.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3286124"/>
          <a:ext cx="7920880" cy="207170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659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ru-RU" sz="1400" dirty="0" smtClean="0"/>
                        <a:t>, всего</a:t>
                      </a:r>
                      <a:r>
                        <a:rPr lang="ru-RU" sz="1400" baseline="0" dirty="0" smtClean="0"/>
                        <a:t> деталей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ru-RU" dirty="0" smtClean="0"/>
                        <a:t>, </a:t>
                      </a:r>
                      <a:r>
                        <a:rPr lang="ru-RU" sz="1400" dirty="0" smtClean="0"/>
                        <a:t>дет/ч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ru-RU" dirty="0" smtClean="0"/>
                        <a:t>,</a:t>
                      </a:r>
                      <a:r>
                        <a:rPr lang="ru-RU" sz="1600" dirty="0" smtClean="0"/>
                        <a:t>ч</a:t>
                      </a:r>
                      <a:endParaRPr lang="ru-RU" sz="1600" dirty="0"/>
                    </a:p>
                  </a:txBody>
                  <a:tcPr/>
                </a:tc>
              </a:tr>
              <a:tr h="762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416/</a:t>
                      </a:r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</a:tr>
              <a:tr h="649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х-5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546/(х-5)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Известно, что первый рабочий тратит на 10 часов меньше , чем второй рабочий, отсюда имеем:                     на 10 ч.</a:t>
            </a:r>
            <a:endParaRPr lang="ru-RU" dirty="0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071546"/>
            <a:ext cx="228600" cy="428628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071546"/>
            <a:ext cx="314325" cy="428628"/>
          </a:xfrm>
          <a:prstGeom prst="rect">
            <a:avLst/>
          </a:prstGeom>
          <a:noFill/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85723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071546"/>
            <a:ext cx="171450" cy="304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1428736"/>
            <a:ext cx="8786874" cy="28623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Составим и решим уравнение:          -        = 10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ru-RU" dirty="0" smtClean="0"/>
              <a:t> ∙</a:t>
            </a:r>
            <a:r>
              <a:rPr lang="ru-RU" dirty="0" err="1" smtClean="0"/>
              <a:t>х</a:t>
            </a:r>
            <a:r>
              <a:rPr lang="ru-RU" dirty="0" smtClean="0"/>
              <a:t>(х-5) ≠ 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/>
              <a:t> ≠0, </a:t>
            </a:r>
            <a:r>
              <a:rPr lang="ru-RU" dirty="0" err="1" smtClean="0"/>
              <a:t>х</a:t>
            </a:r>
            <a:r>
              <a:rPr lang="ru-RU" dirty="0" smtClean="0"/>
              <a:t> ≠ 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dirty="0" err="1" smtClean="0"/>
              <a:t>х=</a:t>
            </a:r>
            <a:r>
              <a:rPr lang="ru-RU" dirty="0" smtClean="0"/>
              <a:t> 26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dirty="0" err="1" smtClean="0"/>
              <a:t>х=</a:t>
            </a:r>
            <a:r>
              <a:rPr lang="ru-RU" dirty="0" smtClean="0"/>
              <a:t> -8</a:t>
            </a:r>
          </a:p>
          <a:p>
            <a:pPr>
              <a:buNone/>
            </a:pPr>
            <a:r>
              <a:rPr lang="ru-RU" dirty="0" smtClean="0"/>
              <a:t>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428736"/>
            <a:ext cx="228600" cy="50006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28736"/>
            <a:ext cx="314325" cy="500066"/>
          </a:xfrm>
          <a:prstGeom prst="rect">
            <a:avLst/>
          </a:prstGeom>
          <a:noFill/>
        </p:spPr>
      </p:pic>
      <p:pic>
        <p:nvPicPr>
          <p:cNvPr id="121864" name="Picture 8" descr="https://self-edu.ru/htm/ege2016_30/files/26_11.files/image00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143116"/>
            <a:ext cx="2643206" cy="928694"/>
          </a:xfrm>
          <a:prstGeom prst="rect">
            <a:avLst/>
          </a:prstGeom>
          <a:noFill/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143248"/>
            <a:ext cx="285750" cy="714380"/>
          </a:xfrm>
          <a:prstGeom prst="rect">
            <a:avLst/>
          </a:prstGeom>
          <a:noFill/>
        </p:spPr>
      </p:pic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786190"/>
            <a:ext cx="500066" cy="164307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071670" y="3786190"/>
            <a:ext cx="4786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≠0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ru-RU" dirty="0" smtClean="0"/>
              <a:t> ≠ 5 </a:t>
            </a:r>
            <a:r>
              <a:rPr lang="en-US" dirty="0" smtClean="0"/>
              <a:t> =   </a:t>
            </a:r>
            <a:r>
              <a:rPr lang="ru-RU" dirty="0" smtClean="0"/>
              <a:t> посторонних корней нет.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х=-8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err="1" smtClean="0"/>
              <a:t>х=</a:t>
            </a:r>
            <a:r>
              <a:rPr lang="ru-RU" dirty="0" smtClean="0"/>
              <a:t> 26</a:t>
            </a: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000504"/>
            <a:ext cx="285750" cy="714380"/>
          </a:xfrm>
          <a:prstGeom prst="rect">
            <a:avLst/>
          </a:prstGeom>
          <a:noFill/>
        </p:spPr>
      </p:pic>
      <p:pic>
        <p:nvPicPr>
          <p:cNvPr id="23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572008"/>
            <a:ext cx="285750" cy="714380"/>
          </a:xfrm>
          <a:prstGeom prst="rect">
            <a:avLst/>
          </a:prstGeom>
          <a:noFill/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357693"/>
            <a:ext cx="214314" cy="38100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42844" y="5357827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Т.к  количество деталей- число положительное, то условию задачи удовлетворяет корень уравнения: </a:t>
            </a:r>
            <a:r>
              <a:rPr lang="ru-RU" dirty="0" err="1" smtClean="0"/>
              <a:t>х</a:t>
            </a:r>
            <a:r>
              <a:rPr lang="ru-RU" dirty="0" smtClean="0"/>
              <a:t> = 26.</a:t>
            </a:r>
          </a:p>
          <a:p>
            <a:r>
              <a:rPr lang="ru-RU" dirty="0" smtClean="0"/>
              <a:t>Итак, 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деталей в час  делает первый рабочий.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Ответ.  26 деталей 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35719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Игорь и Паша красят забор за 9 часов. Паша и Володя красят этот же забор за 12 часов, а Володя и Игорь за 18 часов. За сколько часов мальчики покрасят  забор, работая вместе 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1 –вся работа.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</a:t>
            </a:r>
            <a:r>
              <a:rPr lang="ru-RU" sz="2800" dirty="0" smtClean="0"/>
              <a:t>Р=А/</a:t>
            </a:r>
            <a:r>
              <a:rPr lang="en-US" sz="2800" dirty="0" smtClean="0"/>
              <a:t>t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работают трое, переменных в этой задаче будет три. 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производительность Игоря, у — производительность Паши,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производительность Володи. Работа равна единице.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643313"/>
          <a:ext cx="8229596" cy="264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2143140"/>
                <a:gridCol w="3286148"/>
                <a:gridCol w="1157234"/>
              </a:tblGrid>
              <a:tr h="571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 – объем</a:t>
                      </a:r>
                      <a:r>
                        <a:rPr lang="ru-RU" baseline="0" dirty="0" smtClean="0"/>
                        <a:t>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Р-производительность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ru-RU" dirty="0" smtClean="0"/>
                        <a:t>-время</a:t>
                      </a:r>
                      <a:endParaRPr lang="ru-RU" dirty="0"/>
                    </a:p>
                  </a:txBody>
                  <a:tcPr/>
                </a:tc>
              </a:tr>
              <a:tr h="39823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х+у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9823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у+</a:t>
                      </a:r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596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х+</a:t>
                      </a:r>
                      <a:r>
                        <a:rPr lang="en-US" dirty="0" smtClean="0"/>
                        <a:t>z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596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х+у+</a:t>
                      </a:r>
                      <a:r>
                        <a:rPr lang="en-US" dirty="0" smtClean="0"/>
                        <a:t>z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214554"/>
            <a:ext cx="7072362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данном случае можно вычислять переменные по отдельности, но лучше сложить все три уравнения. Получим, что: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14282" y="857232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Игорь и Паша красят забор за 9 часов. При совместной работе производительности складываются.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Запишем уравнение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х+у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9= 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Игорь и Володя красят забор за 12 часов, аналогично:  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y+z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12=1.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Володя и Игорь красят забор за 18 часов, значит: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x+z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18=1.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Имеем три уравнения с тремя неизвестными.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Составим и решим систему уравнений: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0898" name="Picture 2" descr="http://matematikaege.ru/wp-content/uploads/2015/03/2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1104900" cy="1362075"/>
          </a:xfrm>
          <a:prstGeom prst="rect">
            <a:avLst/>
          </a:prstGeom>
          <a:noFill/>
        </p:spPr>
      </p:pic>
      <p:pic>
        <p:nvPicPr>
          <p:cNvPr id="80900" name="Picture 4" descr="http://matematikaege.ru/wp-content/uploads/2015/03/3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2409825" cy="2600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5715016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/>
              <a:t>Значит, работая втроем, Игорь, Паша и Володя красят за  час одну восьмую часть забора. Таким образом, весь забор они покрасят за 8 часов.</a:t>
            </a:r>
          </a:p>
          <a:p>
            <a:pPr fontAlgn="base"/>
            <a:r>
              <a:rPr lang="ru-RU" sz="1600" dirty="0" smtClean="0"/>
              <a:t>Ответ: 8ч.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«концентрацию», на «смеси и сплавы»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задачах этого типа обычно присутствуют три величины, соотношение между которыми позволяет составлять уравнение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онцентрация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(доля чистого вещества в смеси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чистого вещества в смеси (или сплаве);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смеси (сплава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Соотношение между этими величинами следующее: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смеси • концентрация = количество чистого вещества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Схему  оформляют в виде прямоугольников, разделённых пополам.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2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7" y="2857496"/>
          <a:ext cx="7643863" cy="357190"/>
        </p:xfrm>
        <a:graphic>
          <a:graphicData uri="http://schemas.openxmlformats.org/drawingml/2006/table">
            <a:tbl>
              <a:tblPr/>
              <a:tblGrid>
                <a:gridCol w="1007927"/>
                <a:gridCol w="945246"/>
                <a:gridCol w="646003"/>
                <a:gridCol w="1024102"/>
                <a:gridCol w="1307171"/>
                <a:gridCol w="425614"/>
                <a:gridCol w="1006915"/>
                <a:gridCol w="1280885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200-х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2428868"/>
            <a:ext cx="7929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%                  кг                             %                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кг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%               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357563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Составим и решим уравнение: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0,15х + 0,65</a:t>
            </a:r>
            <a:r>
              <a:rPr lang="ru-RU" dirty="0" smtClean="0"/>
              <a:t>∙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(200-х) = 0,3 </a:t>
            </a:r>
            <a:r>
              <a:rPr lang="ru-RU" dirty="0" smtClean="0"/>
              <a:t>∙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0,15х +130 -0,65х = 60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0,5х = 60 – 130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0,5х = -70 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=140.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Итак, первого сплава нужно взять 140 кг, тогда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200- 140= 60(кг) нужно взять второго сплава.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Ответ. 140 кг, 60 кг.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85723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Имеется два сплава . Один сплав содержит 15% меди, а другой 65% меди. Сколько нужно взять каждого сплава, чтобы получилось 200г сплава, содержащего 30% меди?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кг-масса первого сплава.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способ  решения.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кг-масса первого сплава, (у) кг-масса второго сплава.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857364"/>
          <a:ext cx="7929617" cy="428628"/>
        </p:xfrm>
        <a:graphic>
          <a:graphicData uri="http://schemas.openxmlformats.org/drawingml/2006/table">
            <a:tbl>
              <a:tblPr/>
              <a:tblGrid>
                <a:gridCol w="1045606"/>
                <a:gridCol w="980584"/>
                <a:gridCol w="670153"/>
                <a:gridCol w="1062386"/>
                <a:gridCol w="1356037"/>
                <a:gridCol w="441525"/>
                <a:gridCol w="1044557"/>
                <a:gridCol w="1328769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50017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%                  кг                             %                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кг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%               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428868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Составим и решим  систему уравнений: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0,15х + 0,65у = 0,3 </a:t>
            </a:r>
            <a:r>
              <a:rPr lang="ru-RU" dirty="0" smtClean="0"/>
              <a:t>∙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у = 200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=200-у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ru-RU" dirty="0" smtClean="0"/>
              <a:t> ∙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(200-у) +0,65у = 60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30 - 0,15у + 0,65у = 60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0,5у = 30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30:0,5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= 60.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=200-60 = 140.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Итак, первого сплава нужно взять 140 кг, второго -60 кг.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Ответ. 140 кг, 60 кг.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86058"/>
            <a:ext cx="50006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Требования   к   выполнению 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выполнению заданий с развернутым ответом заключается в следующем: решение должно быть математически грамотным и полным, из него должен быть понятен ход рассуждений учащегося.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сосуд, содержащий 5 литров 27-процентного водного раствора вещества, добавили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литра воды. Сколько процентов составляет концентрация получившегося раствора?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%- концентрация получившегося раствора.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5" y="2571744"/>
          <a:ext cx="5072098" cy="357190"/>
        </p:xfrm>
        <a:graphic>
          <a:graphicData uri="http://schemas.openxmlformats.org/drawingml/2006/table">
            <a:tbl>
              <a:tblPr/>
              <a:tblGrid>
                <a:gridCol w="668812"/>
                <a:gridCol w="627220"/>
                <a:gridCol w="428656"/>
                <a:gridCol w="679545"/>
                <a:gridCol w="867374"/>
                <a:gridCol w="282417"/>
                <a:gridCol w="668140"/>
                <a:gridCol w="849934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500034" y="2214554"/>
            <a:ext cx="7500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%       л                    %      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%     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71810"/>
            <a:ext cx="6572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Составим и решим уравнение: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0,27 </a:t>
            </a:r>
            <a:r>
              <a:rPr lang="ru-RU" dirty="0" smtClean="0"/>
              <a:t>∙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5+ 4</a:t>
            </a:r>
            <a:r>
              <a:rPr lang="ru-RU" dirty="0" smtClean="0"/>
              <a:t> ∙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= 0,09х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0,09х = 1,35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1,35:0,09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15. 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Итак, 15%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концентрация получившегося раствора.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Ответ. 15%.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на проценты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Процентом числа называется его сотая часть.</a:t>
            </a:r>
          </a:p>
          <a:p>
            <a:pPr>
              <a:buNone/>
            </a:pPr>
            <a:r>
              <a:rPr lang="ru-RU" dirty="0" smtClean="0"/>
              <a:t>Решение </a:t>
            </a:r>
            <a:r>
              <a:rPr lang="ru-RU" dirty="0"/>
              <a:t>задач на проценты сводится к основным трем действиям с процентами: </a:t>
            </a:r>
            <a:endParaRPr lang="ru-RU" dirty="0" smtClean="0"/>
          </a:p>
          <a:p>
            <a:r>
              <a:rPr lang="ru-RU" dirty="0" smtClean="0"/>
              <a:t>нахождение </a:t>
            </a:r>
            <a:r>
              <a:rPr lang="ru-RU" dirty="0"/>
              <a:t>процентов от числа; </a:t>
            </a:r>
            <a:endParaRPr lang="ru-RU" dirty="0" smtClean="0"/>
          </a:p>
          <a:p>
            <a:r>
              <a:rPr lang="ru-RU" dirty="0" smtClean="0"/>
              <a:t>нахождение </a:t>
            </a:r>
            <a:r>
              <a:rPr lang="ru-RU" dirty="0"/>
              <a:t>числа по его процентам; </a:t>
            </a:r>
            <a:endParaRPr lang="ru-RU" dirty="0" smtClean="0"/>
          </a:p>
          <a:p>
            <a:r>
              <a:rPr lang="ru-RU" dirty="0" smtClean="0"/>
              <a:t>нахождение </a:t>
            </a:r>
            <a:r>
              <a:rPr lang="ru-RU" dirty="0"/>
              <a:t>процентного отношения чисел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3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пост главы администрации города претендовало три кандидата: Журавлёв, Зайцев, Иванов. Во время выборов за Иванова было отдано в 2 раза больше голосов, чем за Журавлёва, а за Зайцева — в 3 раза больше, чем за Журавлёва и Иванова вместе. Сколько процентов голосов было отдано за победителя?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413338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Решение.</a:t>
            </a:r>
          </a:p>
          <a:p>
            <a:r>
              <a:rPr lang="ru-RU" dirty="0" smtClean="0"/>
              <a:t>Заметим, что победителем на выборах окажется Зайцев.</a:t>
            </a:r>
          </a:p>
          <a:p>
            <a:r>
              <a:rPr lang="ru-RU" dirty="0" smtClean="0"/>
              <a:t>Пусть  (</a:t>
            </a:r>
            <a:r>
              <a:rPr lang="ru-RU" dirty="0" err="1" smtClean="0"/>
              <a:t>x</a:t>
            </a:r>
            <a:r>
              <a:rPr lang="ru-RU" dirty="0" smtClean="0"/>
              <a:t>) – количество процентов голосов, отданных за Иванова и Журавлёва.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зх</a:t>
            </a:r>
            <a:r>
              <a:rPr lang="ru-RU" dirty="0" smtClean="0"/>
              <a:t>)-  за Зайцева .</a:t>
            </a:r>
          </a:p>
          <a:p>
            <a:r>
              <a:rPr lang="ru-RU" dirty="0" smtClean="0"/>
              <a:t>Составляем и решаем уравнение: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+ 3x = 100</a:t>
            </a:r>
          </a:p>
          <a:p>
            <a:r>
              <a:rPr lang="ru-RU" dirty="0" smtClean="0"/>
              <a:t>4x = 100</a:t>
            </a:r>
          </a:p>
          <a:p>
            <a:r>
              <a:rPr lang="ru-RU" dirty="0" err="1" smtClean="0"/>
              <a:t>x</a:t>
            </a:r>
            <a:r>
              <a:rPr lang="ru-RU" dirty="0" smtClean="0"/>
              <a:t> = 100:4 </a:t>
            </a:r>
          </a:p>
          <a:p>
            <a:r>
              <a:rPr lang="ru-RU" dirty="0" err="1" smtClean="0"/>
              <a:t>х=</a:t>
            </a:r>
            <a:r>
              <a:rPr lang="ru-RU" dirty="0" smtClean="0"/>
              <a:t> 25.</a:t>
            </a:r>
          </a:p>
          <a:p>
            <a:r>
              <a:rPr lang="ru-RU" dirty="0" smtClean="0"/>
              <a:t>Итак,25%  голосов  отдано за Иванова и Журавлёва.</a:t>
            </a:r>
          </a:p>
          <a:p>
            <a:r>
              <a:rPr lang="ru-RU" dirty="0" smtClean="0"/>
              <a:t>25 ∙ 3 = 75(%) -  за Зайцева .</a:t>
            </a:r>
          </a:p>
          <a:p>
            <a:endParaRPr lang="ru-RU" dirty="0" smtClean="0"/>
          </a:p>
          <a:p>
            <a:r>
              <a:rPr lang="ru-RU" dirty="0" smtClean="0"/>
              <a:t>Ответ. За победителя Зайцева было отдано 75 % голосов.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на процентное содержание влаги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Свежие фрукты содержат 93% воды, а высушенные — 16%. Сколько требуется свежих фруктов для приготовления 21 кг высушенных фруктов?</a:t>
            </a:r>
          </a:p>
          <a:p>
            <a:pPr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Заметим, что при сушке фруктов вода испаряется, поэтому необходимо рассматривать не количество воды, а количество питательного вещества, которое остается неизменным.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Пусть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кг требуется свежих фруктов.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Свежие фрукты содержат 100% − 93% = 7 % питательного вещества, а высушенные —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100% − 16% = 84 %.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Тогда сухая часть в них (полностью без воды) составит (0,07х) кг.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Сухая часть в 21 кг высушенных фруктов составит (0,84∙21) кг.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Составим уравнение: 0,07х = 0,84∙21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Решив уравнение, получим х=252.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Ответ: 252 кг.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Типичные ошибки при выполнении  21 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Неверное составление уравнения ( системы уравнений).Причина:   неверное понимание условия задачи.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переводится из секунд  в часы, но допускаются ошибки.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выполнен перевод единиц измерения.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выполнен перевод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ответе в нужные единицы измерения (км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Вычислительная ошибка( -7+5=2 не является вычислительной ошибкой)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для учащихся: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не владеете символикой, не используйте ее.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важно то, что вы пишите в ответ. Ответ писать с наименованием величины.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приемам самопроверки.</a:t>
            </a:r>
          </a:p>
          <a:p>
            <a:pPr>
              <a:buSzPct val="105000"/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12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Способы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проверки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решения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Самый элементарный – прикидка ответа (установление границ искомого числа). Прикидка позволяет заметить неправильность рассуждения, несоответствие между величинами, но для многих задач не применим.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полезный, универсальный – составление и решение обратной задачи. Этот способ проверки развивает мышление, рассуждение, но громоздкий и отнимает много времени.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Самый надежный способ проверки – решение задачи другим способом.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139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2000240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GungsuhChe" pitchFamily="49" charset="-127"/>
                <a:ea typeface="GungsuhChe" pitchFamily="49" charset="-127"/>
                <a:cs typeface="Shonar Bangla" pitchFamily="34" charset="0"/>
              </a:rPr>
              <a:t>Спасибо за внимание ! </a:t>
            </a:r>
            <a:endParaRPr lang="ru-RU" sz="2800" i="1" dirty="0">
              <a:latin typeface="GungsuhChe" pitchFamily="49" charset="-127"/>
              <a:ea typeface="GungsuhChe" pitchFamily="49" charset="-127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1751157"/>
          <a:ext cx="7429552" cy="3320916"/>
        </p:xfrm>
        <a:graphic>
          <a:graphicData uri="http://schemas.openxmlformats.org/drawingml/2006/table">
            <a:tbl>
              <a:tblPr/>
              <a:tblGrid>
                <a:gridCol w="762116"/>
                <a:gridCol w="6667436"/>
              </a:tblGrid>
              <a:tr h="38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</a:p>
                  </a:txBody>
                  <a:tcPr marL="17866" marR="17866" marT="17866" marB="17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критерия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66" marR="17866" marT="17866" marB="17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7866" marR="17866" marT="17866" marB="17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Ход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решения задачи верный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получен верный ответ</a:t>
                      </a:r>
                    </a:p>
                  </a:txBody>
                  <a:tcPr marL="17866" marR="17866" marT="17866" marB="17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7866" marR="17866" marT="17866" marB="17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Ход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решения верный, все его шаги присутствуют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, но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допущена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ошибка вычислительного характера,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 её учётом решение доведено до ответа</a:t>
                      </a:r>
                    </a:p>
                  </a:txBody>
                  <a:tcPr marL="17866" marR="17866" marT="17866" marB="17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66" marR="17866" marT="17866" marB="17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Решение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не соответствует ни одному из критериев, перечисленных выше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66" marR="17866" marT="17866" marB="17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7866" marR="17866" marT="17866" marB="178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      Максимальный </a:t>
                      </a:r>
                      <a:r>
                        <a:rPr lang="ru-RU" sz="2000" i="1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866" marR="17866" marT="17866" marB="178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857232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Критерии оценивания  задания 21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Где можно потерять баллы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Нет пояснений как получается математическая модель.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единиц измерений к описываемым в задачах величинах.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условия по которому составляется уравнение.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 отдельных шагов решения (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допустимых значений переменных, решение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каких-либо пояснений «отбрасывают» один из корней уравнения.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балл при условии АРИФМЕТИЧЕСКОЙ ОШИБКИ</a:t>
            </a:r>
            <a:endParaRPr lang="ru-RU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3412" y="1800225"/>
            <a:ext cx="65627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нам говорят методические рекомендации</a:t>
            </a:r>
            <a:endParaRPr lang="ru-RU" dirty="0"/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903412" y="2057400"/>
            <a:ext cx="6562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проверяет работу эксперт</a:t>
            </a:r>
            <a:endParaRPr lang="ru-RU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43050"/>
            <a:ext cx="6643734" cy="40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3687</TotalTime>
  <Words>2427</Words>
  <Application>Microsoft Office PowerPoint</Application>
  <PresentationFormat>Экран (4:3)</PresentationFormat>
  <Paragraphs>399</Paragraphs>
  <Slides>46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Солнцестояние</vt:lpstr>
      <vt:lpstr>Формула</vt:lpstr>
      <vt:lpstr>Текстовая задача в ОГЭ по математике. Как не потерять баллы</vt:lpstr>
      <vt:lpstr>Выполнение второй части</vt:lpstr>
      <vt:lpstr>Слайд 3</vt:lpstr>
      <vt:lpstr>Требования   к   выполнению  задания</vt:lpstr>
      <vt:lpstr>Слайд 5</vt:lpstr>
      <vt:lpstr>Где можно потерять баллы</vt:lpstr>
      <vt:lpstr>1 балл при условии АРИФМЕТИЧЕСКОЙ ОШИБКИ</vt:lpstr>
      <vt:lpstr>Что нам говорят методические рекомендации</vt:lpstr>
      <vt:lpstr>Как проверяет работу эксперт</vt:lpstr>
      <vt:lpstr>Ошибка № 1</vt:lpstr>
      <vt:lpstr>0 баллов!</vt:lpstr>
      <vt:lpstr>0 баллов</vt:lpstr>
      <vt:lpstr>Рассмотрение частного случая  (0 баллов)</vt:lpstr>
      <vt:lpstr>Ошибка в решении уравнения (0 баллов)</vt:lpstr>
      <vt:lpstr>2 балла</vt:lpstr>
      <vt:lpstr>Разные оформления </vt:lpstr>
      <vt:lpstr>2 балла</vt:lpstr>
      <vt:lpstr>Анализ текста задачи</vt:lpstr>
      <vt:lpstr>В чём секрет успеха</vt:lpstr>
      <vt:lpstr>Основные типы задач в ОГЭ</vt:lpstr>
      <vt:lpstr>Основными типами задач на движение являются следующие</vt:lpstr>
      <vt:lpstr>Расстояние между городами А и В равно 580 км. Из города А в город В со скоростью 80 км/ч выехал автомобиль, а через два часа после этого навстречу ему из города В выехал со скоростью 60 км/ч второй автомобиль. Через сколько часов после выезда второго автомобиля автомобили встретятся? </vt:lpstr>
      <vt:lpstr>Слайд 23</vt:lpstr>
      <vt:lpstr>Слайд 24</vt:lpstr>
      <vt:lpstr>Когда не дано расстояние </vt:lpstr>
      <vt:lpstr>Слайд 26</vt:lpstr>
      <vt:lpstr> </vt:lpstr>
      <vt:lpstr> </vt:lpstr>
      <vt:lpstr>       Задачи  на  работу </vt:lpstr>
      <vt:lpstr>Слайд 30</vt:lpstr>
      <vt:lpstr>Первая  труба пропускает на 1 литр воды в минуту меньше, чем вторая. Сколько литров воды в минуту пропускает вторая труба, если резервуар объемом 110 литров она заполняет на 1 минуту быстрее чем первая труба.   Пусть (х) л/мин воды пропускает вторая труба, тогда первая труба пропускает (х − 1) л/мин.  </vt:lpstr>
      <vt:lpstr>Известно, что резервуар объемом 110 литров первая труба заполняет на 1 минуту дольше, чем вторая труба, отсюда имеем:                    на 1 минуту. </vt:lpstr>
      <vt:lpstr>     На изготовление  416 деталей первый рабочий тратит на 10 часов меньше , чем второй рабочий на изготовление 546 таких  же деталей. Известно, что первый рабочий делает за час на 5 деталей больше, чем  второй. Сколько деталей в час  делает первый рабочий?    Пусть (х) деталей в час делает первый  рабочий. </vt:lpstr>
      <vt:lpstr>Слайд 34</vt:lpstr>
      <vt:lpstr>  Игорь и Паша красят забор за 9 часов. Паша и Володя красят этот же забор за 12 часов, а Володя и Игорь за 18 часов. За сколько часов мальчики покрасят  забор, работая вместе ?  Пусть 1 –вся работа.  Р=А/t  Здесь работают трое, переменных в этой задаче будет три.   Пусть х — производительность Игоря, у — производительность Паши, а z — производительность Володи. Работа равна единице. </vt:lpstr>
      <vt:lpstr>Слайд 36</vt:lpstr>
      <vt:lpstr>  Задачи на «концентрацию», на «смеси и сплавы» </vt:lpstr>
      <vt:lpstr>Слайд 38</vt:lpstr>
      <vt:lpstr>Слайд 39</vt:lpstr>
      <vt:lpstr>Слайд 40</vt:lpstr>
      <vt:lpstr>Задачи на проценты </vt:lpstr>
      <vt:lpstr>Слайд 42</vt:lpstr>
      <vt:lpstr>Задачи на процентное содержание влаги</vt:lpstr>
      <vt:lpstr>       Типичные ошибки при выполнении  21 задания</vt:lpstr>
      <vt:lpstr>      Способы  проверки  решения задачи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и методы решения текстовых задач при подготовке к ОГЭ</dc:title>
  <dc:creator>H7</dc:creator>
  <cp:lastModifiedBy>svetlanalysyakova911@gmail.com</cp:lastModifiedBy>
  <cp:revision>279</cp:revision>
  <dcterms:created xsi:type="dcterms:W3CDTF">2018-01-09T13:53:29Z</dcterms:created>
  <dcterms:modified xsi:type="dcterms:W3CDTF">2023-09-22T10:17:08Z</dcterms:modified>
</cp:coreProperties>
</file>