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0" r:id="rId3"/>
    <p:sldId id="256" r:id="rId4"/>
    <p:sldId id="279" r:id="rId5"/>
    <p:sldId id="287" r:id="rId6"/>
    <p:sldId id="284" r:id="rId7"/>
    <p:sldId id="285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1FF"/>
    <a:srgbClr val="333333"/>
    <a:srgbClr val="B92D14"/>
    <a:srgbClr val="35759D"/>
    <a:srgbClr val="35B19D"/>
    <a:srgbClr val="9C6834"/>
    <a:srgbClr val="4D4D4D"/>
    <a:srgbClr val="29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9" autoAdjust="0"/>
    <p:restoredTop sz="95596" autoAdjust="0"/>
  </p:normalViewPr>
  <p:slideViewPr>
    <p:cSldViewPr>
      <p:cViewPr>
        <p:scale>
          <a:sx n="80" d="100"/>
          <a:sy n="80" d="100"/>
        </p:scale>
        <p:origin x="-1464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B76C7E-B17E-4187-BF8C-69DFEC5AF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6DA87-97F5-425B-8EBC-931D254C7361}" type="slidenum">
              <a:rPr lang="en-US"/>
              <a:pPr/>
              <a:t>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496A3-1BFD-4E92-B08B-FC7F52EEE109}" type="slidenum">
              <a:rPr lang="en-US"/>
              <a:pPr/>
              <a:t>3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D3F40-E547-4707-B932-46F5F4F960CB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D3F40-E547-4707-B932-46F5F4F960CB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D3F40-E547-4707-B932-46F5F4F960CB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3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7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4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223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8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2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22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74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69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WhatsApp%20Video%202022-02-05%20at%2014.59.25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WhatsApp%20Video%202022-02-05%20at%2014.02.22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84238"/>
            <a:ext cx="7315200" cy="715962"/>
          </a:xfrm>
        </p:spPr>
        <p:txBody>
          <a:bodyPr/>
          <a:lstStyle/>
          <a:p>
            <a:endParaRPr lang="ru-RU" sz="36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3608" y="548680"/>
            <a:ext cx="7315200" cy="535838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400" b="1" dirty="0" smtClean="0"/>
              <a:t>Какими качествами должен обладать успешный человек? </a:t>
            </a:r>
            <a:endParaRPr lang="ru-RU" sz="4400" b="1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59142"/>
            <a:ext cx="1866900" cy="2447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20486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dirty="0" smtClean="0"/>
              <a:t>Целеустремлённость</a:t>
            </a:r>
          </a:p>
          <a:p>
            <a:pPr algn="l"/>
            <a:r>
              <a:rPr lang="ru-RU" dirty="0" smtClean="0"/>
              <a:t>Сила </a:t>
            </a:r>
            <a:r>
              <a:rPr lang="ru-RU" dirty="0"/>
              <a:t>воли;</a:t>
            </a:r>
          </a:p>
          <a:p>
            <a:pPr algn="l"/>
            <a:r>
              <a:rPr lang="ru-RU" dirty="0" smtClean="0"/>
              <a:t>•Правильная </a:t>
            </a:r>
            <a:r>
              <a:rPr lang="ru-RU" dirty="0"/>
              <a:t>самооценка;</a:t>
            </a:r>
          </a:p>
          <a:p>
            <a:pPr algn="l"/>
            <a:r>
              <a:rPr lang="ru-RU" dirty="0" smtClean="0"/>
              <a:t>•Умение </a:t>
            </a:r>
            <a:r>
              <a:rPr lang="ru-RU" dirty="0"/>
              <a:t>исправлять свои ошибки;</a:t>
            </a:r>
          </a:p>
          <a:p>
            <a:pPr algn="l"/>
            <a:r>
              <a:rPr lang="ru-RU" dirty="0" smtClean="0"/>
              <a:t>•Умение </a:t>
            </a:r>
            <a:r>
              <a:rPr lang="ru-RU" dirty="0"/>
              <a:t>сделать правильный вывод;</a:t>
            </a:r>
          </a:p>
          <a:p>
            <a:pPr algn="l"/>
            <a:r>
              <a:rPr lang="ru-RU" dirty="0" smtClean="0"/>
              <a:t>•Коммуникабельность;</a:t>
            </a:r>
          </a:p>
          <a:p>
            <a:pPr algn="l"/>
            <a:r>
              <a:rPr lang="ru-RU" dirty="0" smtClean="0"/>
              <a:t>•Умение </a:t>
            </a:r>
            <a:r>
              <a:rPr lang="ru-RU" dirty="0"/>
              <a:t>говорить, производить впечатление.</a:t>
            </a:r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609329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68752" cy="1512168"/>
          </a:xfrm>
        </p:spPr>
        <p:txBody>
          <a:bodyPr/>
          <a:lstStyle/>
          <a:p>
            <a:pPr algn="ctr"/>
            <a:r>
              <a:rPr lang="ru-RU" sz="3200" b="1" dirty="0" smtClean="0"/>
              <a:t>Какими качествами должен обладать хороший оратор?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690048" cy="4712568"/>
          </a:xfrm>
        </p:spPr>
        <p:txBody>
          <a:bodyPr/>
          <a:lstStyle/>
          <a:p>
            <a:pPr lvl="0"/>
            <a:r>
              <a:rPr lang="ru-RU" dirty="0"/>
              <a:t>Уверенность;</a:t>
            </a:r>
          </a:p>
          <a:p>
            <a:pPr lvl="0"/>
            <a:r>
              <a:rPr lang="ru-RU" dirty="0"/>
              <a:t>Знание темы;</a:t>
            </a:r>
          </a:p>
          <a:p>
            <a:pPr lvl="0"/>
            <a:r>
              <a:rPr lang="ru-RU" dirty="0"/>
              <a:t>Правильная речь;</a:t>
            </a:r>
          </a:p>
          <a:p>
            <a:pPr lvl="0"/>
            <a:r>
              <a:rPr lang="ru-RU" dirty="0"/>
              <a:t>Умение построить диалог;</a:t>
            </a:r>
          </a:p>
          <a:p>
            <a:pPr lvl="0"/>
            <a:r>
              <a:rPr lang="ru-RU" dirty="0"/>
              <a:t>Быстрая реакция;</a:t>
            </a:r>
          </a:p>
          <a:p>
            <a:pPr lvl="0"/>
            <a:r>
              <a:rPr lang="ru-RU" dirty="0"/>
              <a:t>Обаяние, харизма.</a:t>
            </a:r>
          </a:p>
          <a:p>
            <a:endParaRPr lang="ru-RU" dirty="0"/>
          </a:p>
        </p:txBody>
      </p:sp>
      <p:pic>
        <p:nvPicPr>
          <p:cNvPr id="16384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1838325" cy="2486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</a:extLst>
        </p:spPr>
      </p:pic>
      <p:sp>
        <p:nvSpPr>
          <p:cNvPr id="4" name="Прямоугольник 3">
            <a:hlinkClick r:id="rId4" action="ppaction://hlinkfile"/>
          </p:cNvPr>
          <p:cNvSpPr/>
          <p:nvPr/>
        </p:nvSpPr>
        <p:spPr bwMode="auto">
          <a:xfrm>
            <a:off x="7020272" y="2204864"/>
            <a:ext cx="1910333" cy="1800200"/>
          </a:xfrm>
          <a:prstGeom prst="rect">
            <a:avLst/>
          </a:prstGeom>
          <a:solidFill>
            <a:schemeClr val="accent6">
              <a:lumMod val="20000"/>
              <a:lumOff val="80000"/>
              <a:alpha val="1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630932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2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1520" y="-171400"/>
            <a:ext cx="8784976" cy="2016224"/>
          </a:xfrm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CC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ru-RU" sz="4400" b="1" dirty="0" smtClean="0">
                <a:solidFill>
                  <a:srgbClr val="00B0F0"/>
                </a:solidFill>
              </a:rPr>
              <a:t>Основы ораторского искусства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7" y="3068960"/>
            <a:ext cx="3068191" cy="299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0392" y="606719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42930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</a:t>
            </a:r>
            <a:endParaRPr lang="ru-RU" sz="36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990600"/>
            <a:ext cx="7223720" cy="71596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Упражнение «Цели  группы»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Цель: формирование группы, мотивирование участников на работу, создание атмосферы безопасности.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Описание упражнения.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Инструкция. «Чтобы мы могли начать наше занятие нам необходимо определить, для чего мы все здесь собрались. Теперь мы уже понимаем, что тренинг называется «Основы ораторского искусства», и мне хотелось бы, чтобы каждый из вас сейчас сказал, какие знания и умения надеется  получить по завершении тренинга?»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rgbClr val="4D4D4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8424" y="630932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990600"/>
            <a:ext cx="7223720" cy="715963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0070C0"/>
                </a:solidFill>
              </a:rPr>
              <a:t>Скороговорки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r>
              <a:rPr lang="ru-RU" sz="2400" b="1" dirty="0">
                <a:solidFill>
                  <a:srgbClr val="0961FF"/>
                </a:solidFill>
              </a:rPr>
              <a:t>На дворе трава, на траве дрова, не руби дрова на траве двора!</a:t>
            </a:r>
          </a:p>
          <a:p>
            <a:r>
              <a:rPr lang="ru-RU" sz="2400" b="1" dirty="0">
                <a:solidFill>
                  <a:srgbClr val="0961FF"/>
                </a:solidFill>
              </a:rPr>
              <a:t>Ехал Грека через реку, видит Грека, в реке рак, сунул Грека руку в реку, рак за руку Греку цап.</a:t>
            </a:r>
          </a:p>
          <a:p>
            <a:r>
              <a:rPr lang="ru-RU" sz="2400" b="1" dirty="0">
                <a:solidFill>
                  <a:srgbClr val="0961FF"/>
                </a:solidFill>
              </a:rPr>
              <a:t>От топота копыт пыль по полю летит;</a:t>
            </a:r>
          </a:p>
          <a:p>
            <a:r>
              <a:rPr lang="ru-RU" sz="2400" b="1" dirty="0">
                <a:solidFill>
                  <a:srgbClr val="0961FF"/>
                </a:solidFill>
              </a:rPr>
              <a:t>Кукушка кукушонку купила капюшон. Как в капюшоне он смешон.</a:t>
            </a:r>
          </a:p>
          <a:p>
            <a:r>
              <a:rPr lang="ru-RU" sz="2400" b="1" dirty="0">
                <a:solidFill>
                  <a:srgbClr val="0961FF"/>
                </a:solidFill>
              </a:rPr>
              <a:t>Тридцать три корабля лавировали, лавировали, лавировали, да не вылавировали.</a:t>
            </a:r>
            <a:endParaRPr lang="en-US" sz="2400" b="1" dirty="0">
              <a:solidFill>
                <a:srgbClr val="0961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8384" y="623731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58200" cy="1600200"/>
          </a:xfrm>
        </p:spPr>
        <p:txBody>
          <a:bodyPr/>
          <a:lstStyle/>
          <a:p>
            <a:pPr algn="ctr" defTabSz="912813" eaLnBrk="1" hangingPunct="1"/>
            <a:r>
              <a:rPr lang="ru-RU" altLang="ru-RU" sz="3600" b="1" dirty="0" smtClean="0">
                <a:solidFill>
                  <a:schemeClr val="tx2"/>
                </a:solidFill>
              </a:rPr>
              <a:t>Структура публичного выступления - из трех этапов: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856984" cy="4327525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Вступление;</a:t>
            </a:r>
            <a:r>
              <a:rPr lang="ru-RU" sz="4400" dirty="0" smtClean="0"/>
              <a:t> </a:t>
            </a:r>
            <a:r>
              <a:rPr lang="ru-RU" sz="1800" dirty="0" smtClean="0"/>
              <a:t>(</a:t>
            </a:r>
            <a:r>
              <a:rPr lang="ru-RU" sz="1900" dirty="0" smtClean="0"/>
              <a:t>служит </a:t>
            </a:r>
            <a:r>
              <a:rPr lang="ru-RU" sz="1900" dirty="0"/>
              <a:t>для того, чтобы установить контакт со слушателями и привлечь их внимание. Оно должно вести к теме, не затрагивая содержания. Введение может включать приветствие и обращение к </a:t>
            </a:r>
            <a:r>
              <a:rPr lang="ru-RU" sz="1900" dirty="0" smtClean="0"/>
              <a:t>слушателям, оригинальный </a:t>
            </a:r>
            <a:r>
              <a:rPr lang="ru-RU" sz="1900" dirty="0"/>
              <a:t>зачин, тематически связанный переход к основной </a:t>
            </a:r>
            <a:r>
              <a:rPr lang="ru-RU" sz="1900" dirty="0" smtClean="0"/>
              <a:t>части</a:t>
            </a:r>
            <a:r>
              <a:rPr lang="ru-RU" sz="1800" dirty="0" smtClean="0"/>
              <a:t>)</a:t>
            </a:r>
            <a:endParaRPr lang="ru-RU" sz="18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Содержание выступления </a:t>
            </a:r>
            <a:r>
              <a:rPr lang="ru-RU" sz="1900" dirty="0"/>
              <a:t>(В главной части выступления важно соблюдать основное правило композиции — логическая последовательность и стройность изложения </a:t>
            </a:r>
            <a:r>
              <a:rPr lang="ru-RU" sz="1900" dirty="0" smtClean="0"/>
              <a:t>материала)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Заключение</a:t>
            </a:r>
            <a:r>
              <a:rPr lang="ru-RU" sz="2200" dirty="0"/>
              <a:t>. </a:t>
            </a:r>
            <a:r>
              <a:rPr lang="ru-RU" sz="2200" dirty="0" smtClean="0"/>
              <a:t>(</a:t>
            </a:r>
            <a:r>
              <a:rPr lang="ru-RU" sz="1900" dirty="0" smtClean="0"/>
              <a:t>То</a:t>
            </a:r>
            <a:r>
              <a:rPr lang="ru-RU" sz="1900" dirty="0"/>
              <a:t>, что завершает речь, дольше всего остается в памяти. Поэтому заключение обычно формулируется в виде краткого и легко запоминающегося обращения, побуждения или призыва к </a:t>
            </a:r>
            <a:r>
              <a:rPr lang="ru-RU" sz="1900" dirty="0" smtClean="0"/>
              <a:t>действию</a:t>
            </a:r>
            <a:r>
              <a:rPr lang="ru-RU" sz="1800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172400" y="60212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0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15200" cy="71596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775" y="1124744"/>
            <a:ext cx="7315200" cy="4191000"/>
          </a:xfrm>
        </p:spPr>
        <p:txBody>
          <a:bodyPr/>
          <a:lstStyle/>
          <a:p>
            <a:pPr marL="273050" lvl="0" indent="-273050" defTabSz="912813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Кто хочет перестать  бояться, </a:t>
            </a:r>
          </a:p>
          <a:p>
            <a:pPr marL="273050" lvl="0" indent="-273050" defTabSz="912813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может начать </a:t>
            </a:r>
          </a:p>
          <a:p>
            <a:pPr marL="273050" lvl="0" indent="-273050" defTabSz="912813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выступать.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56376" y="60212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41641"/>
            <a:ext cx="5294362" cy="2941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4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990600"/>
            <a:ext cx="7223720" cy="71596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Упражнение: «Реклама»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484784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отработка навыков публичного выступления (работа в группах)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Составить рекламу на тему «Моя будущая профессия». Не забывайте, что оратор  должен обладать даром художественного слова. Попробуйте убедить всех окружающих, что вы сделали правильный выбор.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(выступление по 1 человеку от команды)</a:t>
            </a:r>
          </a:p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4D4D4D"/>
              </a:solidFill>
            </a:endParaRPr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90" y="4941168"/>
            <a:ext cx="2817355" cy="17333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0432" y="623731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8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862341"/>
              </p:ext>
            </p:extLst>
          </p:nvPr>
        </p:nvGraphicFramePr>
        <p:xfrm>
          <a:off x="683568" y="2564904"/>
          <a:ext cx="7848872" cy="3312368"/>
        </p:xfrm>
        <a:graphic>
          <a:graphicData uri="http://schemas.openxmlformats.org/drawingml/2006/table">
            <a:tbl>
              <a:tblPr firstRow="1" firstCol="1" bandRow="1"/>
              <a:tblGrid>
                <a:gridCol w="2841422"/>
                <a:gridCol w="2503332"/>
                <a:gridCol w="2504118"/>
              </a:tblGrid>
              <a:tr h="2717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cs typeface="Times New Roman"/>
                        </a:rPr>
                        <a:t>Знал</a:t>
                      </a:r>
                      <a:endParaRPr lang="ru-RU" sz="3200" b="1" dirty="0">
                        <a:solidFill>
                          <a:srgbClr val="007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cs typeface="Times New Roman"/>
                        </a:rPr>
                        <a:t>Узнал</a:t>
                      </a:r>
                      <a:endParaRPr lang="ru-RU" sz="3200" b="1" dirty="0">
                        <a:solidFill>
                          <a:srgbClr val="007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cs typeface="Times New Roman"/>
                        </a:rPr>
                        <a:t>Хочу </a:t>
                      </a:r>
                      <a:r>
                        <a:rPr lang="ru-RU" sz="3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cs typeface="Times New Roman"/>
                        </a:rPr>
                        <a:t>узнать</a:t>
                      </a:r>
                      <a:endParaRPr lang="ru-RU" sz="3200" b="1" dirty="0">
                        <a:solidFill>
                          <a:srgbClr val="0070C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9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381328"/>
            <a:ext cx="288032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54AF5"/>
      </a:lt2>
      <a:accent1>
        <a:srgbClr val="0381F3"/>
      </a:accent1>
      <a:accent2>
        <a:srgbClr val="16B1F6"/>
      </a:accent2>
      <a:accent3>
        <a:srgbClr val="FFFFFF"/>
      </a:accent3>
      <a:accent4>
        <a:srgbClr val="DADADA"/>
      </a:accent4>
      <a:accent5>
        <a:srgbClr val="AAC1F8"/>
      </a:accent5>
      <a:accent6>
        <a:srgbClr val="13A0DF"/>
      </a:accent6>
      <a:hlink>
        <a:srgbClr val="3BD1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206</TotalTime>
  <Words>407</Words>
  <Application>Microsoft Office PowerPoint</Application>
  <PresentationFormat>Экран (4:3)</PresentationFormat>
  <Paragraphs>61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powerpoint-template</vt:lpstr>
      <vt:lpstr>Презентация PowerPoint</vt:lpstr>
      <vt:lpstr>Какими качествами должен обладать хороший оратор?</vt:lpstr>
      <vt:lpstr>Основы ораторского искусства</vt:lpstr>
      <vt:lpstr>Упражнение «Цели  группы»  </vt:lpstr>
      <vt:lpstr>Скороговорки  </vt:lpstr>
      <vt:lpstr>Структура публичного выступления - из трех этапов:</vt:lpstr>
      <vt:lpstr>Презентация PowerPoint</vt:lpstr>
      <vt:lpstr>Упражнение: «Реклама»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22</cp:revision>
  <dcterms:created xsi:type="dcterms:W3CDTF">2022-02-04T06:27:49Z</dcterms:created>
  <dcterms:modified xsi:type="dcterms:W3CDTF">2022-02-07T10:10:59Z</dcterms:modified>
</cp:coreProperties>
</file>