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5" r:id="rId2"/>
    <p:sldId id="336" r:id="rId3"/>
    <p:sldId id="332" r:id="rId4"/>
    <p:sldId id="334" r:id="rId5"/>
    <p:sldId id="312" r:id="rId6"/>
    <p:sldId id="307" r:id="rId7"/>
    <p:sldId id="311" r:id="rId8"/>
    <p:sldId id="313" r:id="rId9"/>
    <p:sldId id="295" r:id="rId10"/>
    <p:sldId id="296" r:id="rId11"/>
    <p:sldId id="297" r:id="rId12"/>
    <p:sldId id="337" r:id="rId13"/>
    <p:sldId id="338" r:id="rId14"/>
    <p:sldId id="339" r:id="rId15"/>
    <p:sldId id="340" r:id="rId16"/>
    <p:sldId id="34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6D02A-FE70-479C-AC72-57465F25EE08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41706-30E1-4EC8-BA27-6DF1FE23A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1706-30E1-4EC8-BA27-6DF1FE23A3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1706-30E1-4EC8-BA27-6DF1FE23A34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733C-FB0D-419B-9D46-9B7344ADAF8E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4175-545F-4938-B093-BC97EAD0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2-tub-ru.yandex.net/i?id=427567befa584d8f96cb33ca2123f84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552728" cy="4819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093296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г. Мурманска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 49»,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 словарях разнообразных,</a:t>
            </a:r>
          </a:p>
          <a:p>
            <a:pPr algn="ctr"/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поучительных и важных</a:t>
            </a:r>
            <a:endParaRPr lang="ru-RU" sz="32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img.yakaboo.ua/media/catalog/product/cache/1/image/76be0bc84a6b7b5e4630b1e3af73bee4/3/8/384294_68271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2594655" cy="360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4857760"/>
            <a:ext cx="257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объясняет значение фразеологизмов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(крылатых выражение),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рассказывает об их происхождении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http://www.khamar-daban.ru/pic/566c27b65ea0e3f83173b41754f9ca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685600" cy="360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292080" y="486916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объясняет правильное произношение слов, включая ударение, формы окончаний в различных падежах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52736"/>
            <a:ext cx="5715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60432" y="980728"/>
            <a:ext cx="571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0"/>
            <a:ext cx="581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Словари школьной библиотеки</a:t>
            </a:r>
            <a:endParaRPr lang="ru-RU" sz="24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im1-tub-ru.yandex.net/i?id=698ed675038ed248425a92f22e87122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45024"/>
            <a:ext cx="2310917" cy="3096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20036622">
            <a:off x="4216077" y="5417733"/>
            <a:ext cx="12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аза до ижицы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hopmatic.ru/uploads/products/2663/673330/img_54cf00942ff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764704"/>
            <a:ext cx="2539950" cy="36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796136" y="4365104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рассказывает о биографиях известных личностей. Фамилии в них располагаются по алфавиту, имя и отчество следуют за фамилией, биография расположена в хронологическом порядке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www.bookin.org.ru/book/938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836712"/>
            <a:ext cx="2553574" cy="3600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07504" y="4797152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(правильная речь) рассматривает произношение и ударение слов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764704"/>
            <a:ext cx="4286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764704"/>
            <a:ext cx="642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76539" y="116632"/>
            <a:ext cx="581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Словари школьной библиотеки</a:t>
            </a:r>
            <a:endParaRPr lang="ru-RU" sz="24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im0-tub-ru.yandex.net/i?id=f8b4e9fa89b26b3c57f44c6949052bf2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852936"/>
            <a:ext cx="1821975" cy="36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3-tub-ru.yandex.net/i?id=da61af315df5b6e65b19e5547c93f97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898000"/>
            <a:ext cx="4832795" cy="396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332656"/>
            <a:ext cx="4126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Электронные словари</a:t>
            </a:r>
            <a:endParaRPr lang="ru-RU" sz="24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Электронный словарь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расположенный  в компьютере или другом электронном устройстве.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Позволяет быстро найти нужное слово, часто с учётом морфологии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возможностью поиска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словосочетаний (примеров употребления).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0-tub-ru.yandex.net/i?id=ebbfea8e38589d6fc0bd67ff1734196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117154" cy="2448000"/>
          </a:xfrm>
          <a:prstGeom prst="rect">
            <a:avLst/>
          </a:prstGeom>
          <a:noFill/>
        </p:spPr>
      </p:pic>
      <p:pic>
        <p:nvPicPr>
          <p:cNvPr id="2050" name="Picture 2" descr="https://im3-tub-ru.yandex.net/i?id=8ef54ffdc56098de51ea0fd5f746f628-l&amp;n=13"/>
          <p:cNvPicPr>
            <a:picLocks noChangeAspect="1" noChangeArrowheads="1"/>
          </p:cNvPicPr>
          <p:nvPr/>
        </p:nvPicPr>
        <p:blipFill>
          <a:blip r:embed="rId4" cstate="print"/>
          <a:srcRect l="17008" t="9921" r="15118" b="9921"/>
          <a:stretch>
            <a:fillRect/>
          </a:stretch>
        </p:blipFill>
        <p:spPr bwMode="auto">
          <a:xfrm rot="18600530">
            <a:off x="4678315" y="3561080"/>
            <a:ext cx="914489" cy="1080000"/>
          </a:xfrm>
          <a:prstGeom prst="rect">
            <a:avLst/>
          </a:prstGeom>
          <a:noFill/>
        </p:spPr>
      </p:pic>
      <p:pic>
        <p:nvPicPr>
          <p:cNvPr id="2" name="Picture 2" descr="http://interteam.com.ua/wp-content/uploads/2016/08/%D0%BA%D0%BE%D0%BC%D0%BF%D0%B0%D0%BA%D1%82-%D0%B4%D0%B8%D1%81%D0%BA%D0%B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2054" name="AutoShape 6" descr="http://900igr.net/datai/chtenie/Sklady-Zajtseva-4.files/0051-051-Vosklitsatelnyj-zna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www.vodres.gov.ua/uploads/news/thumb/news-epUftLZS1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60327">
            <a:off x="6668679" y="1079048"/>
            <a:ext cx="591434" cy="756000"/>
          </a:xfrm>
          <a:prstGeom prst="rect">
            <a:avLst/>
          </a:prstGeom>
          <a:noFill/>
        </p:spPr>
      </p:pic>
      <p:pic>
        <p:nvPicPr>
          <p:cNvPr id="2058" name="Picture 10" descr="http://images.easyfreeclipart.com/1705/green-question-mark-stock-photography-image-30517262-1705032.jpg"/>
          <p:cNvPicPr>
            <a:picLocks noChangeAspect="1" noChangeArrowheads="1"/>
          </p:cNvPicPr>
          <p:nvPr/>
        </p:nvPicPr>
        <p:blipFill>
          <a:blip r:embed="rId7" cstate="print"/>
          <a:srcRect b="6730"/>
          <a:stretch>
            <a:fillRect/>
          </a:stretch>
        </p:blipFill>
        <p:spPr bwMode="auto">
          <a:xfrm>
            <a:off x="6444208" y="2060848"/>
            <a:ext cx="758069" cy="756000"/>
          </a:xfrm>
          <a:prstGeom prst="rect">
            <a:avLst/>
          </a:prstGeom>
          <a:noFill/>
        </p:spPr>
      </p:pic>
      <p:pic>
        <p:nvPicPr>
          <p:cNvPr id="13" name="Picture 10" descr="http://images.easyfreeclipart.com/1705/green-question-mark-stock-photography-image-30517262-1705032.jpg"/>
          <p:cNvPicPr>
            <a:picLocks noChangeAspect="1" noChangeArrowheads="1"/>
          </p:cNvPicPr>
          <p:nvPr/>
        </p:nvPicPr>
        <p:blipFill>
          <a:blip r:embed="rId7" cstate="print"/>
          <a:srcRect b="6730"/>
          <a:stretch>
            <a:fillRect/>
          </a:stretch>
        </p:blipFill>
        <p:spPr bwMode="auto">
          <a:xfrm rot="2153062">
            <a:off x="7241905" y="915131"/>
            <a:ext cx="758069" cy="7560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6/03/22/1793527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068960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ru.yandex.net/i?id=427567befa584d8f96cb33ca2123f84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552728" cy="4819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42852"/>
            <a:ext cx="701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 ответим! 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42852"/>
            <a:ext cx="3931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Какого числа отмечается Всероссийский день словарей и энциклопедий</a:t>
            </a:r>
            <a:r>
              <a:rPr lang="ru-RU" b="1" i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172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22 сентября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1428736"/>
            <a:ext cx="163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22 октября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1428736"/>
            <a:ext cx="15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22 ноября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000240"/>
            <a:ext cx="271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Это День рождения…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2000240"/>
            <a:ext cx="217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Сергея Ожегова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357430"/>
            <a:ext cx="226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Владимира Даля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2357430"/>
            <a:ext cx="24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Дмитрия Ушакова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2786058"/>
            <a:ext cx="670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3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 16 века « собрание непонятных слов» стало называться…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3214686"/>
            <a:ext cx="194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</a:t>
            </a:r>
            <a:r>
              <a:rPr lang="ru-RU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азбувиковник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3214686"/>
            <a:ext cx="17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</a:t>
            </a:r>
            <a:r>
              <a:rPr lang="ru-RU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алфавитник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3071810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 словарь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7290" y="3643314"/>
            <a:ext cx="515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Продолжите предложение « Словарь –это…»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07194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толкованием на том же языке или с переводом на другой язык.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4071942"/>
            <a:ext cx="8143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Книга, содержащая перечень слов, расположенных в определённом порядке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(обычно по алфавиту) на том же языке или переводом на другой язык.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4714884"/>
            <a:ext cx="495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Словарные статьи в словаре расположены: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5214950"/>
            <a:ext cx="17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по предмету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5143512"/>
            <a:ext cx="143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по темам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2132" y="5072074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в).по алфавиту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488" y="5715016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Что не содержит словарь?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6215082"/>
            <a:ext cx="242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словарную статью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6215082"/>
            <a:ext cx="343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  содержания или оглавления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520" y="607220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лирики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71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Для чего нужен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алфавитный  предметный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указатель (АПУ)?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571480"/>
            <a:ext cx="500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для того, чтобы не забыть номер страницы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00108"/>
            <a:ext cx="513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для облегчения поиска нужной информации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928670"/>
            <a:ext cx="180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 он не нужен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500174"/>
            <a:ext cx="693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Где расположен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алфавитный  предметный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указатель  (АПУ)?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928802"/>
            <a:ext cx="16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на форзаце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1928802"/>
            <a:ext cx="124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в </a:t>
            </a:r>
            <a:r>
              <a:rPr lang="ru-RU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ляссе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1928802"/>
            <a:ext cx="16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на </a:t>
            </a:r>
            <a:r>
              <a:rPr lang="ru-RU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нахзаце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428868"/>
            <a:ext cx="797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На пересечении каких букв нужно начинать поиск нужной информации?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857496"/>
            <a:ext cx="22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 второй и первой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857496"/>
            <a:ext cx="23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 первой и третьей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2857496"/>
            <a:ext cx="226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 первой и второй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3429000"/>
            <a:ext cx="539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В виде чего печатаются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словари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92906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 книги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3857628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талмуда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3929066"/>
            <a:ext cx="13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кодекса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4429132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На какие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делятся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словари по информации,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которую они содержат?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5286388"/>
            <a:ext cx="255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энциклопедические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5429264"/>
            <a:ext cx="42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лингвистические (филологические)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50" y="6143644"/>
            <a:ext cx="212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пояснительные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556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Определите,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какому виду словарей относятся: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642918"/>
            <a:ext cx="244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Толковый словарь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642918"/>
            <a:ext cx="39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лингвистический (филологический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337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Словарь иностранных слов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071546"/>
            <a:ext cx="399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лингвистический (филологический)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643050"/>
            <a:ext cx="336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Фразеологический словарь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1571612"/>
            <a:ext cx="399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лингвистический (филологический)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071678"/>
            <a:ext cx="333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г). Орфографический словарь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2071678"/>
            <a:ext cx="399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лингвистический (филологический)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500306"/>
            <a:ext cx="316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д). Биографический словарь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2571744"/>
            <a:ext cx="228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энциклопедический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3000372"/>
            <a:ext cx="25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е). Словарь синонимов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3071810"/>
            <a:ext cx="399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лингвистический (филологический)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429000"/>
            <a:ext cx="262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ж). Словарь антонимов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3571876"/>
            <a:ext cx="39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лингвистический (филологический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4282" y="3857628"/>
            <a:ext cx="31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з). Археологический словарь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6248" y="4000504"/>
            <a:ext cx="228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энциклопедический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4500570"/>
            <a:ext cx="614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Продолжите предложение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Электронные словари – это словари, расположенные…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5357826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а). в памяти ЭВМ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06" y="5143512"/>
            <a:ext cx="402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б). в другом электронном устройстве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5643578"/>
            <a:ext cx="433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в). в книгах для изучения устройств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PC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488" y="6143644"/>
            <a:ext cx="226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p.userapi.com/c639627/v639627117/44d01/8v3wWPZ1x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«Словарь - это вся Вселенная, расположенная  в алфавитном порядке! Если хорошенько подумать, словарь –это книга книг. Он включает в себе все другие книги, нужно лишь извлечь их из него!»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Анатоль Франц (16.04.1844 – 12.10.1924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французский писатель и литературный критик, член Французской академии. Лауреат Нобелевской премии по литературе (1921 г.), деньги которой он пожертвовал в пользу голодающих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1-tub-ru.yandex.net/i?id=8b806747ec5565115688b02709fbadb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2968" cy="54726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lain" startAt="22"/>
            </a:pPr>
            <a:r>
              <a:rPr lang="ru-RU" sz="24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Ноября – День словарей </a:t>
            </a:r>
          </a:p>
          <a:p>
            <a:pPr marL="457200" indent="-457200" algn="ctr"/>
            <a:r>
              <a:rPr lang="ru-RU" sz="24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энциклопедий В России</a:t>
            </a:r>
            <a:endParaRPr lang="ru-RU" sz="24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hoyher.narod.ru/Portret/Dalv.jpg"/>
          <p:cNvPicPr>
            <a:picLocks noChangeAspect="1" noChangeArrowheads="1"/>
          </p:cNvPicPr>
          <p:nvPr/>
        </p:nvPicPr>
        <p:blipFill>
          <a:blip r:embed="rId3" cstate="print"/>
          <a:srcRect b="9988"/>
          <a:stretch>
            <a:fillRect/>
          </a:stretch>
        </p:blipFill>
        <p:spPr bwMode="auto">
          <a:xfrm>
            <a:off x="971600" y="1772816"/>
            <a:ext cx="2519687" cy="30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1916832"/>
            <a:ext cx="36724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день рождения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Владимира Ивановича Даля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создателя "Толкового словаря живого великорусского языка".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Словари существовали и до Даля, на Руси словари «непонятных слов» появились в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веке, а с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словари перешли на алфавитное расположение и получили название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азбуковников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30120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(22) ноября1801 – 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сентября (4 октября) 1872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rodnonews.by/upload/iblock/fd7/fd743ffbdef3ddc8e76400d0ccd042fc.jpg"/>
          <p:cNvPicPr>
            <a:picLocks noChangeAspect="1" noChangeArrowheads="1"/>
          </p:cNvPicPr>
          <p:nvPr/>
        </p:nvPicPr>
        <p:blipFill>
          <a:blip r:embed="rId3" cstate="print"/>
          <a:srcRect l="10865"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196752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это книга, содержащая перечень слов, расположенный в определённом порядке (обычно по алфавиту), с толкованием на том же языке или с переводом на другой язык.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429000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отличаются от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справочников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тем, что в словарях слова расположены по алфавиту, а в справочниках по темам.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4826675"/>
            <a:ext cx="3241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416" y="4653136"/>
            <a:ext cx="3241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6456" y="4869160"/>
            <a:ext cx="28405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5513" y="4005064"/>
            <a:ext cx="10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28572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составлены по принципу, облегчающим поиск нужной информации. Обычно слова расположены по алфавиту, реже – по предмету. Словари обязательно содержат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словарную статью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 многих словарных статьях употребление слова проиллюстрировано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контекстом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примером из художественной литературы или живой речи.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словари имеют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принятых сокращений, пометы, алфавитный поисковый указатель (АПУ),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расположенный на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форзаце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(лист, соединяющий книжный блок с переплётной крышкой</a:t>
            </a:r>
            <a:r>
              <a:rPr lang="ru-RU" dirty="0" smtClean="0"/>
              <a:t>)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нахзаце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задний форзац</a:t>
            </a:r>
            <a:r>
              <a:rPr lang="ru-RU" dirty="0" smtClean="0"/>
              <a:t>),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существенно облегчающий поиск: на пересечении строк первой буквы со второй находится цифра – это страница словаря, начиная с которой легко найти нужное слово.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33798" name="Picture 6" descr="http://graphnet.ru/images/186362_ucheniki-k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432209" cy="62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357686" y="1071546"/>
            <a:ext cx="155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буква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12160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Е, Ё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4288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40352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7744" y="1268760"/>
            <a:ext cx="432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31840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07904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3968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60032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36096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2160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88224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64288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40352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55776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31840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07904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283968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118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60032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118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012160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118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88224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64288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40352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55776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131840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707904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283968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60032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436096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12160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88224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164288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216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740352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55776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316416" y="1556792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316416" y="2132856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316416" y="2708920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8316416" y="3284984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131840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263</a:t>
            </a:r>
            <a:endParaRPr lang="ru-RU" sz="28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707904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283968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860032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436096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012160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588224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299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64288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8316416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ru-RU" sz="20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740352" y="3861048"/>
            <a:ext cx="57150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299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059832" y="4509120"/>
            <a:ext cx="4574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нам нужно найти слово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«абак»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267744" y="5589240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нам нужно найти слово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«гигиена»</a:t>
            </a:r>
            <a:endParaRPr lang="ru-RU" i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428728" y="285728"/>
            <a:ext cx="6806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Алфавитный поисковый указатель</a:t>
            </a:r>
            <a:endParaRPr lang="ru-RU" sz="3200" b="1" i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Picture 2" descr="http://globuss24.ru/web/userfiles/image/doc/hello_html_ma8409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2339752" cy="4644000"/>
          </a:xfrm>
          <a:prstGeom prst="rect">
            <a:avLst/>
          </a:prstGeom>
          <a:noFill/>
        </p:spPr>
      </p:pic>
      <p:sp>
        <p:nvSpPr>
          <p:cNvPr id="76" name="Прямоугольник 75"/>
          <p:cNvSpPr/>
          <p:nvPr/>
        </p:nvSpPr>
        <p:spPr>
          <a:xfrm>
            <a:off x="2195736" y="4869160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Аба́к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(др. греч.-— доска) — счетная доска, применявшаяся для арифметических вычислений приблизительно с V века до н. э. в Древней Греции, Древнем Риме и в Китае.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411760" y="5903893"/>
            <a:ext cx="655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Гигие́на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(греч. здоровый) — раздел медицины, изучающий влияние условий жизни и труда на здоровье человека и разрабатывающий меры (санитарные нормы и правила), направленные на предупреждение заболеваний.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357166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Словари бывают: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412776"/>
            <a:ext cx="4352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Энциклопедические</a:t>
            </a:r>
            <a:endParaRPr lang="ru-RU" sz="3600" b="1" i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7809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ним обращаются, если нужно узнать о том, когда произошло какое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событие, что означает тот или иной научный термин, узнать, когда жил учёный или писатель, что представляет собой город или страна.</a:t>
            </a:r>
            <a:endParaRPr lang="ru-RU" sz="2400" b="1" dirty="0"/>
          </a:p>
        </p:txBody>
      </p:sp>
      <p:pic>
        <p:nvPicPr>
          <p:cNvPr id="7" name="Picture 2" descr="http://graphnet.ru/images/186363_ucheniki-k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3352800" cy="664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428604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Словари бывают: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428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Ленгвистические</a:t>
            </a:r>
            <a:r>
              <a:rPr lang="ru-RU" sz="32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</a:t>
            </a:r>
          </a:p>
          <a:p>
            <a:pPr algn="ctr"/>
            <a:endParaRPr lang="ru-RU" sz="3200" b="1" i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Филолагические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429000"/>
            <a:ext cx="46360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этих словарях объектом описания является слово или его форма. Лингвистические словари подразделяются на одноязычные и двуязычные словари (реже многоязычные). Двуязычные словари помогают выучить иностранный язык.</a:t>
            </a:r>
            <a:endParaRPr lang="ru-RU" sz="2400" b="1" dirty="0"/>
          </a:p>
        </p:txBody>
      </p:sp>
      <p:pic>
        <p:nvPicPr>
          <p:cNvPr id="7" name="Picture 2" descr="https://2.bp.blogspot.com/-iMWAWTp--A0/V6pLXiWMk-I/AAAAAAAAANw/8faNIkxgD_oRM3VEwdL2aYKiGQXKu5L8QCLcB/s1600/69490733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3988373" cy="579600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716016" y="1556792"/>
            <a:ext cx="288032" cy="5760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008" y="1052736"/>
            <a:ext cx="46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156176" y="2492896"/>
            <a:ext cx="504056" cy="5040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8184" y="21328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ages.tomas.kz/i/firms/111/5301/5301650/orfograficheskiy-slovar-russkogo-yazyka-dlya-shkolnikov-avtor-tkachenko-n-g_235dca47250a02a_800x600.jpg"/>
          <p:cNvPicPr>
            <a:picLocks noChangeAspect="1" noChangeArrowheads="1"/>
          </p:cNvPicPr>
          <p:nvPr/>
        </p:nvPicPr>
        <p:blipFill>
          <a:blip r:embed="rId3" cstate="print"/>
          <a:srcRect l="18268" t="5669" r="20157" b="6299"/>
          <a:stretch>
            <a:fillRect/>
          </a:stretch>
        </p:blipFill>
        <p:spPr bwMode="auto">
          <a:xfrm rot="685953">
            <a:off x="2771800" y="1196752"/>
            <a:ext cx="1284248" cy="1836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vsshlesnoy.ucoz.ru/slo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2851857" cy="3600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12" descr="http://www.knigi.pl/galerie/5/5e020b04b08ee476ef0b786944cfa96d4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64704"/>
            <a:ext cx="2510347" cy="3600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5013176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объясняет (толкует) значения слов и иллюстрирует их употребление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976" y="479715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определить значение слова, которое заимствовано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других языков мира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764704"/>
            <a:ext cx="3642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142852"/>
            <a:ext cx="60002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Словари школьной библиотеки</a:t>
            </a:r>
            <a:endParaRPr lang="ru-RU" sz="2400" b="1" i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s://im0-tub-ru.yandex.net/i?id=b243e731e59468573b452b3c6af3c1e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564904"/>
            <a:ext cx="1860853" cy="396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1520" y="764704"/>
            <a:ext cx="48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1057</Words>
  <Application>Microsoft Office PowerPoint</Application>
  <PresentationFormat>Экран (4:3)</PresentationFormat>
  <Paragraphs>301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sch49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</dc:creator>
  <cp:lastModifiedBy>Библиотека</cp:lastModifiedBy>
  <cp:revision>222</cp:revision>
  <dcterms:created xsi:type="dcterms:W3CDTF">2016-10-18T08:42:40Z</dcterms:created>
  <dcterms:modified xsi:type="dcterms:W3CDTF">2023-05-11T09:25:20Z</dcterms:modified>
</cp:coreProperties>
</file>